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xls" ContentType="application/vnd.ms-excel"/>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sldIdLst>
    <p:sldId id="256" r:id="rId2"/>
    <p:sldId id="315" r:id="rId3"/>
    <p:sldId id="324" r:id="rId4"/>
    <p:sldId id="325" r:id="rId5"/>
    <p:sldId id="326" r:id="rId6"/>
    <p:sldId id="330" r:id="rId7"/>
    <p:sldId id="332" r:id="rId8"/>
    <p:sldId id="335" r:id="rId9"/>
    <p:sldId id="333" r:id="rId10"/>
    <p:sldId id="334" r:id="rId11"/>
    <p:sldId id="336" r:id="rId12"/>
    <p:sldId id="339" r:id="rId13"/>
    <p:sldId id="367" r:id="rId14"/>
    <p:sldId id="327" r:id="rId15"/>
    <p:sldId id="338" r:id="rId16"/>
    <p:sldId id="313" r:id="rId17"/>
    <p:sldId id="306" r:id="rId18"/>
    <p:sldId id="354" r:id="rId19"/>
    <p:sldId id="275" r:id="rId20"/>
    <p:sldId id="341" r:id="rId21"/>
    <p:sldId id="344" r:id="rId22"/>
    <p:sldId id="329" r:id="rId23"/>
    <p:sldId id="359" r:id="rId24"/>
    <p:sldId id="368" r:id="rId25"/>
    <p:sldId id="365" r:id="rId26"/>
    <p:sldId id="345" r:id="rId27"/>
    <p:sldId id="353" r:id="rId28"/>
    <p:sldId id="369" r:id="rId29"/>
    <p:sldId id="342" r:id="rId30"/>
    <p:sldId id="316" r:id="rId31"/>
    <p:sldId id="310" r:id="rId32"/>
    <p:sldId id="370" r:id="rId33"/>
    <p:sldId id="363" r:id="rId34"/>
    <p:sldId id="364" r:id="rId35"/>
    <p:sldId id="361" r:id="rId36"/>
    <p:sldId id="366" r:id="rId37"/>
    <p:sldId id="347" r:id="rId38"/>
    <p:sldId id="311" r:id="rId39"/>
    <p:sldId id="331" r:id="rId40"/>
    <p:sldId id="337" r:id="rId41"/>
    <p:sldId id="343" r:id="rId42"/>
    <p:sldId id="268" r:id="rId43"/>
    <p:sldId id="298" r:id="rId44"/>
    <p:sldId id="318" r:id="rId45"/>
    <p:sldId id="319" r:id="rId46"/>
    <p:sldId id="320" r:id="rId47"/>
    <p:sldId id="259" r:id="rId48"/>
    <p:sldId id="322" r:id="rId49"/>
    <p:sldId id="267" r:id="rId50"/>
    <p:sldId id="323" r:id="rId51"/>
    <p:sldId id="271" r:id="rId52"/>
    <p:sldId id="314" r:id="rId53"/>
    <p:sldId id="269" r:id="rId54"/>
    <p:sldId id="355" r:id="rId55"/>
    <p:sldId id="356" r:id="rId56"/>
    <p:sldId id="357" r:id="rId57"/>
    <p:sldId id="358" r:id="rId58"/>
    <p:sldId id="282" r:id="rId59"/>
    <p:sldId id="283" r:id="rId60"/>
    <p:sldId id="281" r:id="rId61"/>
    <p:sldId id="261" r:id="rId62"/>
    <p:sldId id="312" r:id="rId63"/>
    <p:sldId id="26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4683" autoAdjust="0"/>
  </p:normalViewPr>
  <p:slideViewPr>
    <p:cSldViewPr>
      <p:cViewPr varScale="1">
        <p:scale>
          <a:sx n="60" d="100"/>
          <a:sy n="60" d="100"/>
        </p:scale>
        <p:origin x="-60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98hlavin\My%20Documents\photoelectron.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98hlavin\My%20Documents\photoelectron.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2196058039914824E-2"/>
          <c:y val="3.0913978494623771E-2"/>
          <c:w val="0.82814193037191164"/>
          <c:h val="0.8817204301075281"/>
        </c:manualLayout>
      </c:layout>
      <c:scatterChart>
        <c:scatterStyle val="smoothMarker"/>
        <c:varyColors val="0"/>
        <c:ser>
          <c:idx val="0"/>
          <c:order val="0"/>
          <c:xVal>
            <c:numRef>
              <c:f>Sheet3!$V$4:$V$79</c:f>
              <c:numCache>
                <c:formatCode>0.00</c:formatCode>
                <c:ptCount val="76"/>
                <c:pt idx="0">
                  <c:v>0</c:v>
                </c:pt>
                <c:pt idx="1">
                  <c:v>0.5</c:v>
                </c:pt>
                <c:pt idx="2">
                  <c:v>1</c:v>
                </c:pt>
                <c:pt idx="3">
                  <c:v>1.5</c:v>
                </c:pt>
                <c:pt idx="4">
                  <c:v>2</c:v>
                </c:pt>
                <c:pt idx="5">
                  <c:v>2.5</c:v>
                </c:pt>
                <c:pt idx="6">
                  <c:v>3</c:v>
                </c:pt>
                <c:pt idx="7">
                  <c:v>3.5</c:v>
                </c:pt>
                <c:pt idx="8">
                  <c:v>3.51</c:v>
                </c:pt>
                <c:pt idx="9">
                  <c:v>3.52</c:v>
                </c:pt>
                <c:pt idx="10">
                  <c:v>3.53</c:v>
                </c:pt>
                <c:pt idx="11">
                  <c:v>3.54</c:v>
                </c:pt>
                <c:pt idx="12">
                  <c:v>3.55</c:v>
                </c:pt>
                <c:pt idx="13">
                  <c:v>3.56</c:v>
                </c:pt>
                <c:pt idx="14">
                  <c:v>3.57</c:v>
                </c:pt>
                <c:pt idx="15">
                  <c:v>3.58</c:v>
                </c:pt>
                <c:pt idx="16">
                  <c:v>3.59</c:v>
                </c:pt>
                <c:pt idx="17">
                  <c:v>3.6</c:v>
                </c:pt>
                <c:pt idx="18">
                  <c:v>3.61</c:v>
                </c:pt>
                <c:pt idx="19">
                  <c:v>3.62</c:v>
                </c:pt>
                <c:pt idx="20">
                  <c:v>3.63</c:v>
                </c:pt>
                <c:pt idx="21">
                  <c:v>3.64</c:v>
                </c:pt>
                <c:pt idx="22">
                  <c:v>3.65</c:v>
                </c:pt>
                <c:pt idx="23">
                  <c:v>3.66</c:v>
                </c:pt>
                <c:pt idx="24">
                  <c:v>3.67</c:v>
                </c:pt>
                <c:pt idx="25">
                  <c:v>3.68</c:v>
                </c:pt>
                <c:pt idx="26">
                  <c:v>3.69</c:v>
                </c:pt>
                <c:pt idx="27">
                  <c:v>3.7</c:v>
                </c:pt>
                <c:pt idx="28">
                  <c:v>3.71</c:v>
                </c:pt>
                <c:pt idx="29">
                  <c:v>3.72</c:v>
                </c:pt>
                <c:pt idx="30">
                  <c:v>3.73</c:v>
                </c:pt>
                <c:pt idx="31">
                  <c:v>3.74</c:v>
                </c:pt>
                <c:pt idx="32">
                  <c:v>3.75</c:v>
                </c:pt>
                <c:pt idx="33">
                  <c:v>3.7600000000000002</c:v>
                </c:pt>
                <c:pt idx="34">
                  <c:v>3.77</c:v>
                </c:pt>
                <c:pt idx="35">
                  <c:v>3.7800000000000002</c:v>
                </c:pt>
                <c:pt idx="36">
                  <c:v>3.79</c:v>
                </c:pt>
                <c:pt idx="37">
                  <c:v>3.8</c:v>
                </c:pt>
                <c:pt idx="38">
                  <c:v>3.8099999999999987</c:v>
                </c:pt>
                <c:pt idx="39">
                  <c:v>3.82</c:v>
                </c:pt>
                <c:pt idx="40">
                  <c:v>3.8299999999999987</c:v>
                </c:pt>
                <c:pt idx="41">
                  <c:v>3.84</c:v>
                </c:pt>
                <c:pt idx="42">
                  <c:v>3.8499999999999988</c:v>
                </c:pt>
                <c:pt idx="43">
                  <c:v>3.86</c:v>
                </c:pt>
                <c:pt idx="44">
                  <c:v>3.8699999999999997</c:v>
                </c:pt>
                <c:pt idx="45">
                  <c:v>3.88</c:v>
                </c:pt>
                <c:pt idx="46">
                  <c:v>3.8899999999999997</c:v>
                </c:pt>
                <c:pt idx="47">
                  <c:v>3.9</c:v>
                </c:pt>
                <c:pt idx="48">
                  <c:v>3.9099999999999997</c:v>
                </c:pt>
                <c:pt idx="49">
                  <c:v>3.92</c:v>
                </c:pt>
                <c:pt idx="50">
                  <c:v>3.9299999999999997</c:v>
                </c:pt>
                <c:pt idx="51">
                  <c:v>3.94</c:v>
                </c:pt>
                <c:pt idx="52">
                  <c:v>3.9499999999999997</c:v>
                </c:pt>
                <c:pt idx="53">
                  <c:v>3.96</c:v>
                </c:pt>
                <c:pt idx="54">
                  <c:v>3.9699999999999998</c:v>
                </c:pt>
                <c:pt idx="55">
                  <c:v>3.98</c:v>
                </c:pt>
                <c:pt idx="56">
                  <c:v>3.9899999999999998</c:v>
                </c:pt>
                <c:pt idx="57">
                  <c:v>4</c:v>
                </c:pt>
                <c:pt idx="58">
                  <c:v>4.01</c:v>
                </c:pt>
                <c:pt idx="59">
                  <c:v>4.0199999999999996</c:v>
                </c:pt>
                <c:pt idx="60">
                  <c:v>4.03</c:v>
                </c:pt>
                <c:pt idx="61">
                  <c:v>4.04</c:v>
                </c:pt>
                <c:pt idx="62">
                  <c:v>4.05</c:v>
                </c:pt>
                <c:pt idx="63">
                  <c:v>4.0599999999999996</c:v>
                </c:pt>
                <c:pt idx="64">
                  <c:v>4.07</c:v>
                </c:pt>
                <c:pt idx="65">
                  <c:v>4.08</c:v>
                </c:pt>
                <c:pt idx="66">
                  <c:v>4.09</c:v>
                </c:pt>
                <c:pt idx="67">
                  <c:v>4.0999999999999996</c:v>
                </c:pt>
                <c:pt idx="68">
                  <c:v>4.5</c:v>
                </c:pt>
                <c:pt idx="69">
                  <c:v>5</c:v>
                </c:pt>
                <c:pt idx="70">
                  <c:v>5.5</c:v>
                </c:pt>
                <c:pt idx="71">
                  <c:v>6</c:v>
                </c:pt>
                <c:pt idx="72">
                  <c:v>6.5</c:v>
                </c:pt>
                <c:pt idx="73">
                  <c:v>7</c:v>
                </c:pt>
                <c:pt idx="74">
                  <c:v>7.5</c:v>
                </c:pt>
                <c:pt idx="75">
                  <c:v>8</c:v>
                </c:pt>
              </c:numCache>
            </c:numRef>
          </c:xVal>
          <c:yVal>
            <c:numRef>
              <c:f>Sheet3!$AA$4:$AA$79</c:f>
              <c:numCache>
                <c:formatCode>0</c:formatCode>
                <c:ptCount val="76"/>
                <c:pt idx="0">
                  <c:v>0</c:v>
                </c:pt>
                <c:pt idx="1">
                  <c:v>0</c:v>
                </c:pt>
                <c:pt idx="2">
                  <c:v>0</c:v>
                </c:pt>
                <c:pt idx="3">
                  <c:v>0</c:v>
                </c:pt>
                <c:pt idx="4">
                  <c:v>0</c:v>
                </c:pt>
                <c:pt idx="5">
                  <c:v>8.5570779383841948</c:v>
                </c:pt>
                <c:pt idx="6">
                  <c:v>13.211048785119397</c:v>
                </c:pt>
                <c:pt idx="7">
                  <c:v>16.017246419978388</c:v>
                </c:pt>
                <c:pt idx="8">
                  <c:v>16.061462596740824</c:v>
                </c:pt>
                <c:pt idx="9">
                  <c:v>16.105302466629979</c:v>
                </c:pt>
                <c:pt idx="10">
                  <c:v>16.148770287700589</c:v>
                </c:pt>
                <c:pt idx="11">
                  <c:v>16.191870257950661</c:v>
                </c:pt>
                <c:pt idx="12">
                  <c:v>16.234606516334889</c:v>
                </c:pt>
                <c:pt idx="13">
                  <c:v>16.276983143758695</c:v>
                </c:pt>
                <c:pt idx="14">
                  <c:v>16.319004164051687</c:v>
                </c:pt>
                <c:pt idx="15">
                  <c:v>16.360673544922832</c:v>
                </c:pt>
                <c:pt idx="16">
                  <c:v>16.401995198899268</c:v>
                </c:pt>
                <c:pt idx="17">
                  <c:v>16.442972984240981</c:v>
                </c:pt>
                <c:pt idx="18">
                  <c:v>16.483610705845173</c:v>
                </c:pt>
                <c:pt idx="19">
                  <c:v>16.523912116127629</c:v>
                </c:pt>
                <c:pt idx="20">
                  <c:v>16.563880915888191</c:v>
                </c:pt>
                <c:pt idx="21">
                  <c:v>16.603520755162727</c:v>
                </c:pt>
                <c:pt idx="22">
                  <c:v>16.642835234054591</c:v>
                </c:pt>
                <c:pt idx="23">
                  <c:v>16.681827903552733</c:v>
                </c:pt>
                <c:pt idx="24">
                  <c:v>16.720502266333369</c:v>
                </c:pt>
                <c:pt idx="25">
                  <c:v>16.758861777547647</c:v>
                </c:pt>
                <c:pt idx="26">
                  <c:v>16.796909845590989</c:v>
                </c:pt>
                <c:pt idx="27">
                  <c:v>16.834649832862887</c:v>
                </c:pt>
                <c:pt idx="28">
                  <c:v>16.872085056508531</c:v>
                </c:pt>
                <c:pt idx="29">
                  <c:v>16.909218789147126</c:v>
                </c:pt>
                <c:pt idx="30">
                  <c:v>16.946054259588323</c:v>
                </c:pt>
                <c:pt idx="31">
                  <c:v>16.982594653533816</c:v>
                </c:pt>
                <c:pt idx="32">
                  <c:v>17.01884311426635</c:v>
                </c:pt>
                <c:pt idx="33">
                  <c:v>17.054802743324117</c:v>
                </c:pt>
                <c:pt idx="34">
                  <c:v>17.090476601166589</c:v>
                </c:pt>
                <c:pt idx="35">
                  <c:v>17.12586770782379</c:v>
                </c:pt>
                <c:pt idx="36">
                  <c:v>17.160979043537083</c:v>
                </c:pt>
                <c:pt idx="37">
                  <c:v>17.195813549385189</c:v>
                </c:pt>
                <c:pt idx="38">
                  <c:v>17.230374127901232</c:v>
                </c:pt>
                <c:pt idx="39">
                  <c:v>17.264663643676229</c:v>
                </c:pt>
                <c:pt idx="40">
                  <c:v>17.298684923953829</c:v>
                </c:pt>
                <c:pt idx="41">
                  <c:v>17.332440759212385</c:v>
                </c:pt>
                <c:pt idx="42">
                  <c:v>17.365933903737218</c:v>
                </c:pt>
                <c:pt idx="43">
                  <c:v>17.399167076183726</c:v>
                </c:pt>
                <c:pt idx="44">
                  <c:v>17.432142960126217</c:v>
                </c:pt>
                <c:pt idx="45">
                  <c:v>17.464864204603074</c:v>
                </c:pt>
                <c:pt idx="46">
                  <c:v>17.497333424646261</c:v>
                </c:pt>
                <c:pt idx="47">
                  <c:v>17.52955320180498</c:v>
                </c:pt>
                <c:pt idx="48">
                  <c:v>17.561526084658286</c:v>
                </c:pt>
                <c:pt idx="49">
                  <c:v>17.593254589320122</c:v>
                </c:pt>
                <c:pt idx="50">
                  <c:v>17.624741199932899</c:v>
                </c:pt>
                <c:pt idx="51">
                  <c:v>17.65598836915499</c:v>
                </c:pt>
                <c:pt idx="52">
                  <c:v>17.686998518636695</c:v>
                </c:pt>
                <c:pt idx="53">
                  <c:v>17.717774039491808</c:v>
                </c:pt>
                <c:pt idx="54">
                  <c:v>17.748317292757001</c:v>
                </c:pt>
                <c:pt idx="55">
                  <c:v>17.778630609844882</c:v>
                </c:pt>
                <c:pt idx="56">
                  <c:v>17.808716292988429</c:v>
                </c:pt>
                <c:pt idx="57">
                  <c:v>17.838576615679926</c:v>
                </c:pt>
                <c:pt idx="58">
                  <c:v>17.868213823098326</c:v>
                </c:pt>
                <c:pt idx="59">
                  <c:v>17.897630132532427</c:v>
                </c:pt>
                <c:pt idx="60">
                  <c:v>17.926827733795609</c:v>
                </c:pt>
                <c:pt idx="61">
                  <c:v>17.955808789633224</c:v>
                </c:pt>
                <c:pt idx="62">
                  <c:v>17.984575436122793</c:v>
                </c:pt>
                <c:pt idx="63">
                  <c:v>18.013129783068386</c:v>
                </c:pt>
                <c:pt idx="64">
                  <c:v>18.041473914386142</c:v>
                </c:pt>
                <c:pt idx="65">
                  <c:v>18.069609888485836</c:v>
                </c:pt>
                <c:pt idx="66">
                  <c:v>18.097539738644887</c:v>
                </c:pt>
                <c:pt idx="67">
                  <c:v>18.125265473373329</c:v>
                </c:pt>
                <c:pt idx="68">
                  <c:v>19.087274601704227</c:v>
                </c:pt>
                <c:pt idx="69">
                  <c:v>19.980460925825106</c:v>
                </c:pt>
                <c:pt idx="70">
                  <c:v>20.641317792867302</c:v>
                </c:pt>
                <c:pt idx="71">
                  <c:v>21.143953637508918</c:v>
                </c:pt>
                <c:pt idx="72">
                  <c:v>21.535122515831816</c:v>
                </c:pt>
                <c:pt idx="73">
                  <c:v>21.845503046223577</c:v>
                </c:pt>
                <c:pt idx="74">
                  <c:v>22.095902219795729</c:v>
                </c:pt>
                <c:pt idx="75">
                  <c:v>22.300835595149085</c:v>
                </c:pt>
              </c:numCache>
            </c:numRef>
          </c:yVal>
          <c:smooth val="1"/>
        </c:ser>
        <c:ser>
          <c:idx val="1"/>
          <c:order val="1"/>
          <c:xVal>
            <c:numRef>
              <c:f>Sheet3!$V$4:$V$79</c:f>
              <c:numCache>
                <c:formatCode>0.00</c:formatCode>
                <c:ptCount val="76"/>
                <c:pt idx="0">
                  <c:v>0</c:v>
                </c:pt>
                <c:pt idx="1">
                  <c:v>0.5</c:v>
                </c:pt>
                <c:pt idx="2">
                  <c:v>1</c:v>
                </c:pt>
                <c:pt idx="3">
                  <c:v>1.5</c:v>
                </c:pt>
                <c:pt idx="4">
                  <c:v>2</c:v>
                </c:pt>
                <c:pt idx="5">
                  <c:v>2.5</c:v>
                </c:pt>
                <c:pt idx="6">
                  <c:v>3</c:v>
                </c:pt>
                <c:pt idx="7">
                  <c:v>3.5</c:v>
                </c:pt>
                <c:pt idx="8">
                  <c:v>3.51</c:v>
                </c:pt>
                <c:pt idx="9">
                  <c:v>3.52</c:v>
                </c:pt>
                <c:pt idx="10">
                  <c:v>3.53</c:v>
                </c:pt>
                <c:pt idx="11">
                  <c:v>3.54</c:v>
                </c:pt>
                <c:pt idx="12">
                  <c:v>3.55</c:v>
                </c:pt>
                <c:pt idx="13">
                  <c:v>3.56</c:v>
                </c:pt>
                <c:pt idx="14">
                  <c:v>3.57</c:v>
                </c:pt>
                <c:pt idx="15">
                  <c:v>3.58</c:v>
                </c:pt>
                <c:pt idx="16">
                  <c:v>3.59</c:v>
                </c:pt>
                <c:pt idx="17">
                  <c:v>3.6</c:v>
                </c:pt>
                <c:pt idx="18">
                  <c:v>3.61</c:v>
                </c:pt>
                <c:pt idx="19">
                  <c:v>3.62</c:v>
                </c:pt>
                <c:pt idx="20">
                  <c:v>3.63</c:v>
                </c:pt>
                <c:pt idx="21">
                  <c:v>3.64</c:v>
                </c:pt>
                <c:pt idx="22">
                  <c:v>3.65</c:v>
                </c:pt>
                <c:pt idx="23">
                  <c:v>3.66</c:v>
                </c:pt>
                <c:pt idx="24">
                  <c:v>3.67</c:v>
                </c:pt>
                <c:pt idx="25">
                  <c:v>3.68</c:v>
                </c:pt>
                <c:pt idx="26">
                  <c:v>3.69</c:v>
                </c:pt>
                <c:pt idx="27">
                  <c:v>3.7</c:v>
                </c:pt>
                <c:pt idx="28">
                  <c:v>3.71</c:v>
                </c:pt>
                <c:pt idx="29">
                  <c:v>3.72</c:v>
                </c:pt>
                <c:pt idx="30">
                  <c:v>3.73</c:v>
                </c:pt>
                <c:pt idx="31">
                  <c:v>3.74</c:v>
                </c:pt>
                <c:pt idx="32">
                  <c:v>3.75</c:v>
                </c:pt>
                <c:pt idx="33">
                  <c:v>3.7600000000000002</c:v>
                </c:pt>
                <c:pt idx="34">
                  <c:v>3.77</c:v>
                </c:pt>
                <c:pt idx="35">
                  <c:v>3.7800000000000002</c:v>
                </c:pt>
                <c:pt idx="36">
                  <c:v>3.79</c:v>
                </c:pt>
                <c:pt idx="37">
                  <c:v>3.8</c:v>
                </c:pt>
                <c:pt idx="38">
                  <c:v>3.8099999999999987</c:v>
                </c:pt>
                <c:pt idx="39">
                  <c:v>3.82</c:v>
                </c:pt>
                <c:pt idx="40">
                  <c:v>3.8299999999999987</c:v>
                </c:pt>
                <c:pt idx="41">
                  <c:v>3.84</c:v>
                </c:pt>
                <c:pt idx="42">
                  <c:v>3.8499999999999988</c:v>
                </c:pt>
                <c:pt idx="43">
                  <c:v>3.86</c:v>
                </c:pt>
                <c:pt idx="44">
                  <c:v>3.8699999999999997</c:v>
                </c:pt>
                <c:pt idx="45">
                  <c:v>3.88</c:v>
                </c:pt>
                <c:pt idx="46">
                  <c:v>3.8899999999999997</c:v>
                </c:pt>
                <c:pt idx="47">
                  <c:v>3.9</c:v>
                </c:pt>
                <c:pt idx="48">
                  <c:v>3.9099999999999997</c:v>
                </c:pt>
                <c:pt idx="49">
                  <c:v>3.92</c:v>
                </c:pt>
                <c:pt idx="50">
                  <c:v>3.9299999999999997</c:v>
                </c:pt>
                <c:pt idx="51">
                  <c:v>3.94</c:v>
                </c:pt>
                <c:pt idx="52">
                  <c:v>3.9499999999999997</c:v>
                </c:pt>
                <c:pt idx="53">
                  <c:v>3.96</c:v>
                </c:pt>
                <c:pt idx="54">
                  <c:v>3.9699999999999998</c:v>
                </c:pt>
                <c:pt idx="55">
                  <c:v>3.98</c:v>
                </c:pt>
                <c:pt idx="56">
                  <c:v>3.9899999999999998</c:v>
                </c:pt>
                <c:pt idx="57">
                  <c:v>4</c:v>
                </c:pt>
                <c:pt idx="58">
                  <c:v>4.01</c:v>
                </c:pt>
                <c:pt idx="59">
                  <c:v>4.0199999999999996</c:v>
                </c:pt>
                <c:pt idx="60">
                  <c:v>4.03</c:v>
                </c:pt>
                <c:pt idx="61">
                  <c:v>4.04</c:v>
                </c:pt>
                <c:pt idx="62">
                  <c:v>4.05</c:v>
                </c:pt>
                <c:pt idx="63">
                  <c:v>4.0599999999999996</c:v>
                </c:pt>
                <c:pt idx="64">
                  <c:v>4.07</c:v>
                </c:pt>
                <c:pt idx="65">
                  <c:v>4.08</c:v>
                </c:pt>
                <c:pt idx="66">
                  <c:v>4.09</c:v>
                </c:pt>
                <c:pt idx="67">
                  <c:v>4.0999999999999996</c:v>
                </c:pt>
                <c:pt idx="68">
                  <c:v>4.5</c:v>
                </c:pt>
                <c:pt idx="69">
                  <c:v>5</c:v>
                </c:pt>
                <c:pt idx="70">
                  <c:v>5.5</c:v>
                </c:pt>
                <c:pt idx="71">
                  <c:v>6</c:v>
                </c:pt>
                <c:pt idx="72">
                  <c:v>6.5</c:v>
                </c:pt>
                <c:pt idx="73">
                  <c:v>7</c:v>
                </c:pt>
                <c:pt idx="74">
                  <c:v>7.5</c:v>
                </c:pt>
                <c:pt idx="75">
                  <c:v>8</c:v>
                </c:pt>
              </c:numCache>
            </c:numRef>
          </c:xVal>
          <c:yVal>
            <c:numRef>
              <c:f>Sheet3!$AA$85:$AA$160</c:f>
              <c:numCache>
                <c:formatCode>0</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9.8920855327837565E-2</c:v>
                </c:pt>
                <c:pt idx="39">
                  <c:v>0.2227864439008739</c:v>
                </c:pt>
                <c:pt idx="40">
                  <c:v>0.3456830730990289</c:v>
                </c:pt>
                <c:pt idx="41">
                  <c:v>0.46762082309569425</c:v>
                </c:pt>
                <c:pt idx="42">
                  <c:v>0.58860964332247734</c:v>
                </c:pt>
                <c:pt idx="43">
                  <c:v>0.70865935450004724</c:v>
                </c:pt>
                <c:pt idx="44">
                  <c:v>0.82777965062957792</c:v>
                </c:pt>
                <c:pt idx="45">
                  <c:v>0.94598010095234919</c:v>
                </c:pt>
                <c:pt idx="46">
                  <c:v>1.0632701518685281</c:v>
                </c:pt>
                <c:pt idx="47">
                  <c:v>1.1796591288262666</c:v>
                </c:pt>
                <c:pt idx="48">
                  <c:v>1.2951562381761419</c:v>
                </c:pt>
                <c:pt idx="49">
                  <c:v>1.4097705689900284</c:v>
                </c:pt>
                <c:pt idx="50">
                  <c:v>1.5235110948496786</c:v>
                </c:pt>
                <c:pt idx="51">
                  <c:v>1.6363866756042933</c:v>
                </c:pt>
                <c:pt idx="52">
                  <c:v>1.7484060590946338</c:v>
                </c:pt>
                <c:pt idx="53">
                  <c:v>1.8595778828496479</c:v>
                </c:pt>
                <c:pt idx="54">
                  <c:v>1.9699106757490896</c:v>
                </c:pt>
                <c:pt idx="55">
                  <c:v>2.0794128596615478</c:v>
                </c:pt>
                <c:pt idx="56">
                  <c:v>2.1880927510507941</c:v>
                </c:pt>
                <c:pt idx="57">
                  <c:v>2.295958562554846</c:v>
                </c:pt>
                <c:pt idx="58">
                  <c:v>2.4030184045373808</c:v>
                </c:pt>
                <c:pt idx="59">
                  <c:v>2.5092802866125812</c:v>
                </c:pt>
                <c:pt idx="60">
                  <c:v>2.6147521191437386</c:v>
                </c:pt>
                <c:pt idx="61">
                  <c:v>2.7194417147141707</c:v>
                </c:pt>
                <c:pt idx="62">
                  <c:v>2.8233567895751772</c:v>
                </c:pt>
                <c:pt idx="63">
                  <c:v>2.9265049650671786</c:v>
                </c:pt>
                <c:pt idx="64">
                  <c:v>3.0288937690183202</c:v>
                </c:pt>
                <c:pt idx="65">
                  <c:v>3.1305306371162316</c:v>
                </c:pt>
                <c:pt idx="66">
                  <c:v>3.2314229142595368</c:v>
                </c:pt>
                <c:pt idx="67">
                  <c:v>3.3315778558837366</c:v>
                </c:pt>
                <c:pt idx="68">
                  <c:v>6.8066874980006524</c:v>
                </c:pt>
                <c:pt idx="69">
                  <c:v>10.033185371825114</c:v>
                </c:pt>
                <c:pt idx="70">
                  <c:v>12.420428905263929</c:v>
                </c:pt>
                <c:pt idx="71">
                  <c:v>14.236123391675463</c:v>
                </c:pt>
                <c:pt idx="72">
                  <c:v>15.649160649559715</c:v>
                </c:pt>
                <c:pt idx="73">
                  <c:v>16.770362457448101</c:v>
                </c:pt>
                <c:pt idx="74">
                  <c:v>17.674890862462391</c:v>
                </c:pt>
                <c:pt idx="75">
                  <c:v>18.415181081867789</c:v>
                </c:pt>
              </c:numCache>
            </c:numRef>
          </c:yVal>
          <c:smooth val="1"/>
        </c:ser>
        <c:dLbls>
          <c:showLegendKey val="0"/>
          <c:showVal val="0"/>
          <c:showCatName val="0"/>
          <c:showSerName val="0"/>
          <c:showPercent val="0"/>
          <c:showBubbleSize val="0"/>
        </c:dLbls>
        <c:axId val="170724736"/>
        <c:axId val="170792448"/>
      </c:scatterChart>
      <c:valAx>
        <c:axId val="170724736"/>
        <c:scaling>
          <c:orientation val="minMax"/>
        </c:scaling>
        <c:delete val="0"/>
        <c:axPos val="b"/>
        <c:numFmt formatCode="0.00" sourceLinked="1"/>
        <c:majorTickMark val="out"/>
        <c:minorTickMark val="none"/>
        <c:tickLblPos val="nextTo"/>
        <c:crossAx val="170792448"/>
        <c:crosses val="autoZero"/>
        <c:crossBetween val="midCat"/>
      </c:valAx>
      <c:valAx>
        <c:axId val="170792448"/>
        <c:scaling>
          <c:orientation val="minMax"/>
        </c:scaling>
        <c:delete val="0"/>
        <c:axPos val="l"/>
        <c:majorGridlines/>
        <c:numFmt formatCode="0" sourceLinked="1"/>
        <c:majorTickMark val="out"/>
        <c:minorTickMark val="none"/>
        <c:tickLblPos val="nextTo"/>
        <c:crossAx val="170724736"/>
        <c:crosses val="autoZero"/>
        <c:crossBetween val="midCat"/>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xVal>
            <c:numRef>
              <c:f>Sheet3!$H$4:$H$79</c:f>
              <c:numCache>
                <c:formatCode>0.00</c:formatCode>
                <c:ptCount val="76"/>
                <c:pt idx="0">
                  <c:v>0</c:v>
                </c:pt>
                <c:pt idx="1">
                  <c:v>0.5</c:v>
                </c:pt>
                <c:pt idx="2">
                  <c:v>1</c:v>
                </c:pt>
                <c:pt idx="3">
                  <c:v>1.5</c:v>
                </c:pt>
                <c:pt idx="4">
                  <c:v>2</c:v>
                </c:pt>
                <c:pt idx="5">
                  <c:v>2.5</c:v>
                </c:pt>
                <c:pt idx="6">
                  <c:v>3</c:v>
                </c:pt>
                <c:pt idx="7">
                  <c:v>3.5</c:v>
                </c:pt>
                <c:pt idx="8">
                  <c:v>4</c:v>
                </c:pt>
                <c:pt idx="9">
                  <c:v>4.5</c:v>
                </c:pt>
                <c:pt idx="10">
                  <c:v>5</c:v>
                </c:pt>
                <c:pt idx="11">
                  <c:v>5.5</c:v>
                </c:pt>
                <c:pt idx="12">
                  <c:v>5.51</c:v>
                </c:pt>
                <c:pt idx="13">
                  <c:v>5.52</c:v>
                </c:pt>
                <c:pt idx="14">
                  <c:v>5.53</c:v>
                </c:pt>
                <c:pt idx="15">
                  <c:v>5.54</c:v>
                </c:pt>
                <c:pt idx="16">
                  <c:v>5.55</c:v>
                </c:pt>
                <c:pt idx="17">
                  <c:v>5.56</c:v>
                </c:pt>
                <c:pt idx="18">
                  <c:v>5.57</c:v>
                </c:pt>
                <c:pt idx="19">
                  <c:v>5.58</c:v>
                </c:pt>
                <c:pt idx="20">
                  <c:v>5.59</c:v>
                </c:pt>
                <c:pt idx="21">
                  <c:v>5.6</c:v>
                </c:pt>
                <c:pt idx="22">
                  <c:v>5.6099999999999985</c:v>
                </c:pt>
                <c:pt idx="23">
                  <c:v>5.6199999999999966</c:v>
                </c:pt>
                <c:pt idx="24">
                  <c:v>5.63</c:v>
                </c:pt>
                <c:pt idx="25">
                  <c:v>5.64</c:v>
                </c:pt>
                <c:pt idx="26">
                  <c:v>5.6499999999999995</c:v>
                </c:pt>
                <c:pt idx="27">
                  <c:v>5.6599999999999975</c:v>
                </c:pt>
                <c:pt idx="28">
                  <c:v>5.67</c:v>
                </c:pt>
                <c:pt idx="29">
                  <c:v>5.68</c:v>
                </c:pt>
                <c:pt idx="30">
                  <c:v>5.6899999999999995</c:v>
                </c:pt>
                <c:pt idx="31">
                  <c:v>5.7</c:v>
                </c:pt>
                <c:pt idx="32">
                  <c:v>5.71</c:v>
                </c:pt>
                <c:pt idx="33">
                  <c:v>5.72</c:v>
                </c:pt>
                <c:pt idx="34">
                  <c:v>5.73</c:v>
                </c:pt>
                <c:pt idx="35">
                  <c:v>5.74</c:v>
                </c:pt>
                <c:pt idx="36">
                  <c:v>5.75</c:v>
                </c:pt>
                <c:pt idx="37">
                  <c:v>5.76</c:v>
                </c:pt>
                <c:pt idx="38">
                  <c:v>5.7700000000000014</c:v>
                </c:pt>
                <c:pt idx="39">
                  <c:v>5.78</c:v>
                </c:pt>
                <c:pt idx="40">
                  <c:v>5.79</c:v>
                </c:pt>
                <c:pt idx="41">
                  <c:v>5.8</c:v>
                </c:pt>
                <c:pt idx="42">
                  <c:v>5.81</c:v>
                </c:pt>
                <c:pt idx="43">
                  <c:v>5.8199999999999985</c:v>
                </c:pt>
                <c:pt idx="44">
                  <c:v>5.83</c:v>
                </c:pt>
                <c:pt idx="45">
                  <c:v>5.84</c:v>
                </c:pt>
                <c:pt idx="46">
                  <c:v>5.85</c:v>
                </c:pt>
                <c:pt idx="47">
                  <c:v>5.8599999999999985</c:v>
                </c:pt>
                <c:pt idx="48">
                  <c:v>5.87</c:v>
                </c:pt>
                <c:pt idx="49">
                  <c:v>5.88</c:v>
                </c:pt>
                <c:pt idx="50">
                  <c:v>5.89</c:v>
                </c:pt>
                <c:pt idx="51">
                  <c:v>5.9</c:v>
                </c:pt>
                <c:pt idx="52">
                  <c:v>5.91</c:v>
                </c:pt>
                <c:pt idx="53">
                  <c:v>5.92</c:v>
                </c:pt>
                <c:pt idx="54">
                  <c:v>5.9300000000000024</c:v>
                </c:pt>
                <c:pt idx="55">
                  <c:v>5.94</c:v>
                </c:pt>
                <c:pt idx="56">
                  <c:v>5.95</c:v>
                </c:pt>
                <c:pt idx="57">
                  <c:v>5.96</c:v>
                </c:pt>
                <c:pt idx="58">
                  <c:v>5.9700000000000024</c:v>
                </c:pt>
                <c:pt idx="59">
                  <c:v>5.98</c:v>
                </c:pt>
                <c:pt idx="60">
                  <c:v>5.99</c:v>
                </c:pt>
                <c:pt idx="61">
                  <c:v>6</c:v>
                </c:pt>
                <c:pt idx="62">
                  <c:v>6.01</c:v>
                </c:pt>
                <c:pt idx="63">
                  <c:v>6.02</c:v>
                </c:pt>
                <c:pt idx="64">
                  <c:v>6.03</c:v>
                </c:pt>
                <c:pt idx="65">
                  <c:v>6.04</c:v>
                </c:pt>
                <c:pt idx="66">
                  <c:v>6.05</c:v>
                </c:pt>
                <c:pt idx="67">
                  <c:v>6.06</c:v>
                </c:pt>
                <c:pt idx="68">
                  <c:v>6.07</c:v>
                </c:pt>
                <c:pt idx="69">
                  <c:v>6.08</c:v>
                </c:pt>
                <c:pt idx="70">
                  <c:v>6.09</c:v>
                </c:pt>
                <c:pt idx="71">
                  <c:v>6.1</c:v>
                </c:pt>
                <c:pt idx="72">
                  <c:v>6.5</c:v>
                </c:pt>
                <c:pt idx="73">
                  <c:v>7</c:v>
                </c:pt>
                <c:pt idx="74">
                  <c:v>7.5</c:v>
                </c:pt>
                <c:pt idx="75">
                  <c:v>8</c:v>
                </c:pt>
              </c:numCache>
            </c:numRef>
          </c:xVal>
          <c:yVal>
            <c:numRef>
              <c:f>Sheet3!$M$4:$M$79</c:f>
              <c:numCache>
                <c:formatCode>0</c:formatCode>
                <c:ptCount val="76"/>
                <c:pt idx="0">
                  <c:v>0</c:v>
                </c:pt>
                <c:pt idx="1">
                  <c:v>0</c:v>
                </c:pt>
                <c:pt idx="2">
                  <c:v>0</c:v>
                </c:pt>
                <c:pt idx="3">
                  <c:v>0</c:v>
                </c:pt>
                <c:pt idx="4">
                  <c:v>0</c:v>
                </c:pt>
                <c:pt idx="5">
                  <c:v>0</c:v>
                </c:pt>
                <c:pt idx="6">
                  <c:v>1.2656280483709725</c:v>
                </c:pt>
                <c:pt idx="7">
                  <c:v>4.1553803557038744</c:v>
                </c:pt>
                <c:pt idx="8">
                  <c:v>6.03094074748204</c:v>
                </c:pt>
                <c:pt idx="9">
                  <c:v>7.3168187774010445</c:v>
                </c:pt>
                <c:pt idx="10">
                  <c:v>8.2365997682136491</c:v>
                </c:pt>
                <c:pt idx="11">
                  <c:v>8.9171336809461259</c:v>
                </c:pt>
                <c:pt idx="12">
                  <c:v>8.9288857571425417</c:v>
                </c:pt>
                <c:pt idx="13">
                  <c:v>8.9405740212304199</c:v>
                </c:pt>
                <c:pt idx="14">
                  <c:v>8.9521989343625776</c:v>
                </c:pt>
                <c:pt idx="15">
                  <c:v>8.9637609535337397</c:v>
                </c:pt>
                <c:pt idx="16">
                  <c:v>8.9752605316247553</c:v>
                </c:pt>
                <c:pt idx="17">
                  <c:v>8.9866981174477267</c:v>
                </c:pt>
                <c:pt idx="18">
                  <c:v>8.9980741557900519</c:v>
                </c:pt>
                <c:pt idx="19">
                  <c:v>9.009389087456503</c:v>
                </c:pt>
                <c:pt idx="20">
                  <c:v>9.0206433493126887</c:v>
                </c:pt>
                <c:pt idx="21">
                  <c:v>9.0318373743276723</c:v>
                </c:pt>
                <c:pt idx="22">
                  <c:v>9.0429715916140179</c:v>
                </c:pt>
                <c:pt idx="23">
                  <c:v>9.0540464264713272</c:v>
                </c:pt>
                <c:pt idx="24">
                  <c:v>9.0650623004239748</c:v>
                </c:pt>
                <c:pt idx="25">
                  <c:v>9.0760196312639767</c:v>
                </c:pt>
                <c:pt idx="26">
                  <c:v>9.0869188330883368</c:v>
                </c:pt>
                <c:pt idx="27">
                  <c:v>9.0977603163404517</c:v>
                </c:pt>
                <c:pt idx="28">
                  <c:v>9.1085444878461423</c:v>
                </c:pt>
                <c:pt idx="29">
                  <c:v>9.1192717508536489</c:v>
                </c:pt>
                <c:pt idx="30">
                  <c:v>9.1299425050716554</c:v>
                </c:pt>
                <c:pt idx="31">
                  <c:v>9.1405571467040581</c:v>
                </c:pt>
                <c:pt idx="32">
                  <c:v>9.151116068490369</c:v>
                </c:pt>
                <c:pt idx="33">
                  <c:v>9.1616196597384398</c:v>
                </c:pt>
                <c:pt idx="34">
                  <c:v>9.1720683063628421</c:v>
                </c:pt>
                <c:pt idx="35">
                  <c:v>9.1824623909191025</c:v>
                </c:pt>
                <c:pt idx="36">
                  <c:v>9.1928022926390724</c:v>
                </c:pt>
                <c:pt idx="37">
                  <c:v>9.2030883874658507</c:v>
                </c:pt>
                <c:pt idx="38">
                  <c:v>9.2133210480874919</c:v>
                </c:pt>
                <c:pt idx="39">
                  <c:v>9.2235006439703486</c:v>
                </c:pt>
                <c:pt idx="40">
                  <c:v>9.233627541393961</c:v>
                </c:pt>
                <c:pt idx="41">
                  <c:v>9.2437021034820699</c:v>
                </c:pt>
                <c:pt idx="42">
                  <c:v>9.2537246902369876</c:v>
                </c:pt>
                <c:pt idx="43">
                  <c:v>9.2636956585701622</c:v>
                </c:pt>
                <c:pt idx="44">
                  <c:v>9.2736153623349207</c:v>
                </c:pt>
                <c:pt idx="45">
                  <c:v>9.2834841523577047</c:v>
                </c:pt>
                <c:pt idx="46">
                  <c:v>9.293302376468823</c:v>
                </c:pt>
                <c:pt idx="47">
                  <c:v>9.3030703795337502</c:v>
                </c:pt>
                <c:pt idx="48">
                  <c:v>9.3127885034823805</c:v>
                </c:pt>
                <c:pt idx="49">
                  <c:v>9.3224570873396768</c:v>
                </c:pt>
                <c:pt idx="50">
                  <c:v>9.3320764672548719</c:v>
                </c:pt>
                <c:pt idx="51">
                  <c:v>9.3416469765317327</c:v>
                </c:pt>
                <c:pt idx="52">
                  <c:v>9.3511689456559441</c:v>
                </c:pt>
                <c:pt idx="53">
                  <c:v>9.3606427023240268</c:v>
                </c:pt>
                <c:pt idx="54">
                  <c:v>9.3700685714720073</c:v>
                </c:pt>
                <c:pt idx="55">
                  <c:v>9.3794468753038487</c:v>
                </c:pt>
                <c:pt idx="56">
                  <c:v>9.3887779333166321</c:v>
                </c:pt>
                <c:pt idx="57">
                  <c:v>9.398062062330748</c:v>
                </c:pt>
                <c:pt idx="58">
                  <c:v>9.4072995765150793</c:v>
                </c:pt>
                <c:pt idx="59">
                  <c:v>9.416490787413256</c:v>
                </c:pt>
                <c:pt idx="60">
                  <c:v>9.4256360039709985</c:v>
                </c:pt>
                <c:pt idx="61">
                  <c:v>9.4347355325615005</c:v>
                </c:pt>
                <c:pt idx="62">
                  <c:v>9.4437896770116208</c:v>
                </c:pt>
                <c:pt idx="63">
                  <c:v>9.4527987386263508</c:v>
                </c:pt>
                <c:pt idx="64">
                  <c:v>9.4617630162142667</c:v>
                </c:pt>
                <c:pt idx="65">
                  <c:v>9.4706828061130768</c:v>
                </c:pt>
                <c:pt idx="66">
                  <c:v>9.4795584022127457</c:v>
                </c:pt>
                <c:pt idx="67">
                  <c:v>9.4883900959809448</c:v>
                </c:pt>
                <c:pt idx="68">
                  <c:v>9.4971781764859156</c:v>
                </c:pt>
                <c:pt idx="69">
                  <c:v>9.5059229304211428</c:v>
                </c:pt>
                <c:pt idx="70">
                  <c:v>9.5146246421281138</c:v>
                </c:pt>
                <c:pt idx="71">
                  <c:v>9.5232835936192526</c:v>
                </c:pt>
                <c:pt idx="72">
                  <c:v>9.8375514834585189</c:v>
                </c:pt>
                <c:pt idx="73">
                  <c:v>10.157173609394603</c:v>
                </c:pt>
                <c:pt idx="74">
                  <c:v>10.415028430664353</c:v>
                </c:pt>
                <c:pt idx="75">
                  <c:v>10.626063707339299</c:v>
                </c:pt>
              </c:numCache>
            </c:numRef>
          </c:yVal>
          <c:smooth val="1"/>
        </c:ser>
        <c:ser>
          <c:idx val="1"/>
          <c:order val="1"/>
          <c:xVal>
            <c:numRef>
              <c:f>Sheet3!$H$4:$H$79</c:f>
              <c:numCache>
                <c:formatCode>0.00</c:formatCode>
                <c:ptCount val="76"/>
                <c:pt idx="0">
                  <c:v>0</c:v>
                </c:pt>
                <c:pt idx="1">
                  <c:v>0.5</c:v>
                </c:pt>
                <c:pt idx="2">
                  <c:v>1</c:v>
                </c:pt>
                <c:pt idx="3">
                  <c:v>1.5</c:v>
                </c:pt>
                <c:pt idx="4">
                  <c:v>2</c:v>
                </c:pt>
                <c:pt idx="5">
                  <c:v>2.5</c:v>
                </c:pt>
                <c:pt idx="6">
                  <c:v>3</c:v>
                </c:pt>
                <c:pt idx="7">
                  <c:v>3.5</c:v>
                </c:pt>
                <c:pt idx="8">
                  <c:v>4</c:v>
                </c:pt>
                <c:pt idx="9">
                  <c:v>4.5</c:v>
                </c:pt>
                <c:pt idx="10">
                  <c:v>5</c:v>
                </c:pt>
                <c:pt idx="11">
                  <c:v>5.5</c:v>
                </c:pt>
                <c:pt idx="12">
                  <c:v>5.51</c:v>
                </c:pt>
                <c:pt idx="13">
                  <c:v>5.52</c:v>
                </c:pt>
                <c:pt idx="14">
                  <c:v>5.53</c:v>
                </c:pt>
                <c:pt idx="15">
                  <c:v>5.54</c:v>
                </c:pt>
                <c:pt idx="16">
                  <c:v>5.55</c:v>
                </c:pt>
                <c:pt idx="17">
                  <c:v>5.56</c:v>
                </c:pt>
                <c:pt idx="18">
                  <c:v>5.57</c:v>
                </c:pt>
                <c:pt idx="19">
                  <c:v>5.58</c:v>
                </c:pt>
                <c:pt idx="20">
                  <c:v>5.59</c:v>
                </c:pt>
                <c:pt idx="21">
                  <c:v>5.6</c:v>
                </c:pt>
                <c:pt idx="22">
                  <c:v>5.6099999999999985</c:v>
                </c:pt>
                <c:pt idx="23">
                  <c:v>5.6199999999999966</c:v>
                </c:pt>
                <c:pt idx="24">
                  <c:v>5.63</c:v>
                </c:pt>
                <c:pt idx="25">
                  <c:v>5.64</c:v>
                </c:pt>
                <c:pt idx="26">
                  <c:v>5.6499999999999995</c:v>
                </c:pt>
                <c:pt idx="27">
                  <c:v>5.6599999999999975</c:v>
                </c:pt>
                <c:pt idx="28">
                  <c:v>5.67</c:v>
                </c:pt>
                <c:pt idx="29">
                  <c:v>5.68</c:v>
                </c:pt>
                <c:pt idx="30">
                  <c:v>5.6899999999999995</c:v>
                </c:pt>
                <c:pt idx="31">
                  <c:v>5.7</c:v>
                </c:pt>
                <c:pt idx="32">
                  <c:v>5.71</c:v>
                </c:pt>
                <c:pt idx="33">
                  <c:v>5.72</c:v>
                </c:pt>
                <c:pt idx="34">
                  <c:v>5.73</c:v>
                </c:pt>
                <c:pt idx="35">
                  <c:v>5.74</c:v>
                </c:pt>
                <c:pt idx="36">
                  <c:v>5.75</c:v>
                </c:pt>
                <c:pt idx="37">
                  <c:v>5.76</c:v>
                </c:pt>
                <c:pt idx="38">
                  <c:v>5.7700000000000014</c:v>
                </c:pt>
                <c:pt idx="39">
                  <c:v>5.78</c:v>
                </c:pt>
                <c:pt idx="40">
                  <c:v>5.79</c:v>
                </c:pt>
                <c:pt idx="41">
                  <c:v>5.8</c:v>
                </c:pt>
                <c:pt idx="42">
                  <c:v>5.81</c:v>
                </c:pt>
                <c:pt idx="43">
                  <c:v>5.8199999999999985</c:v>
                </c:pt>
                <c:pt idx="44">
                  <c:v>5.83</c:v>
                </c:pt>
                <c:pt idx="45">
                  <c:v>5.84</c:v>
                </c:pt>
                <c:pt idx="46">
                  <c:v>5.85</c:v>
                </c:pt>
                <c:pt idx="47">
                  <c:v>5.8599999999999985</c:v>
                </c:pt>
                <c:pt idx="48">
                  <c:v>5.87</c:v>
                </c:pt>
                <c:pt idx="49">
                  <c:v>5.88</c:v>
                </c:pt>
                <c:pt idx="50">
                  <c:v>5.89</c:v>
                </c:pt>
                <c:pt idx="51">
                  <c:v>5.9</c:v>
                </c:pt>
                <c:pt idx="52">
                  <c:v>5.91</c:v>
                </c:pt>
                <c:pt idx="53">
                  <c:v>5.92</c:v>
                </c:pt>
                <c:pt idx="54">
                  <c:v>5.9300000000000024</c:v>
                </c:pt>
                <c:pt idx="55">
                  <c:v>5.94</c:v>
                </c:pt>
                <c:pt idx="56">
                  <c:v>5.95</c:v>
                </c:pt>
                <c:pt idx="57">
                  <c:v>5.96</c:v>
                </c:pt>
                <c:pt idx="58">
                  <c:v>5.9700000000000024</c:v>
                </c:pt>
                <c:pt idx="59">
                  <c:v>5.98</c:v>
                </c:pt>
                <c:pt idx="60">
                  <c:v>5.99</c:v>
                </c:pt>
                <c:pt idx="61">
                  <c:v>6</c:v>
                </c:pt>
                <c:pt idx="62">
                  <c:v>6.01</c:v>
                </c:pt>
                <c:pt idx="63">
                  <c:v>6.02</c:v>
                </c:pt>
                <c:pt idx="64">
                  <c:v>6.03</c:v>
                </c:pt>
                <c:pt idx="65">
                  <c:v>6.04</c:v>
                </c:pt>
                <c:pt idx="66">
                  <c:v>6.05</c:v>
                </c:pt>
                <c:pt idx="67">
                  <c:v>6.06</c:v>
                </c:pt>
                <c:pt idx="68">
                  <c:v>6.07</c:v>
                </c:pt>
                <c:pt idx="69">
                  <c:v>6.08</c:v>
                </c:pt>
                <c:pt idx="70">
                  <c:v>6.09</c:v>
                </c:pt>
                <c:pt idx="71">
                  <c:v>6.1</c:v>
                </c:pt>
                <c:pt idx="72">
                  <c:v>6.5</c:v>
                </c:pt>
                <c:pt idx="73">
                  <c:v>7</c:v>
                </c:pt>
                <c:pt idx="74">
                  <c:v>7.5</c:v>
                </c:pt>
                <c:pt idx="75">
                  <c:v>8</c:v>
                </c:pt>
              </c:numCache>
            </c:numRef>
          </c:xVal>
          <c:yVal>
            <c:numRef>
              <c:f>Sheet3!$M$85:$M$160</c:f>
              <c:numCache>
                <c:formatCode>0</c:formatCode>
                <c:ptCount val="76"/>
                <c:pt idx="0">
                  <c:v>0</c:v>
                </c:pt>
                <c:pt idx="1">
                  <c:v>0</c:v>
                </c:pt>
                <c:pt idx="2">
                  <c:v>0</c:v>
                </c:pt>
                <c:pt idx="3">
                  <c:v>0</c:v>
                </c:pt>
                <c:pt idx="4">
                  <c:v>0</c:v>
                </c:pt>
                <c:pt idx="5">
                  <c:v>0</c:v>
                </c:pt>
                <c:pt idx="6">
                  <c:v>0</c:v>
                </c:pt>
                <c:pt idx="7">
                  <c:v>0</c:v>
                </c:pt>
                <c:pt idx="8">
                  <c:v>0</c:v>
                </c:pt>
                <c:pt idx="9">
                  <c:v>0</c:v>
                </c:pt>
                <c:pt idx="10">
                  <c:v>0</c:v>
                </c:pt>
                <c:pt idx="11">
                  <c:v>0.45146742274198665</c:v>
                </c:pt>
                <c:pt idx="12">
                  <c:v>0.49391998592716846</c:v>
                </c:pt>
                <c:pt idx="13">
                  <c:v>0.53614203770962809</c:v>
                </c:pt>
                <c:pt idx="14">
                  <c:v>0.57813524393253923</c:v>
                </c:pt>
                <c:pt idx="15">
                  <c:v>0.61990125541828656</c:v>
                </c:pt>
                <c:pt idx="16">
                  <c:v>0.66144170813035164</c:v>
                </c:pt>
                <c:pt idx="17">
                  <c:v>0.70275822333390092</c:v>
                </c:pt>
                <c:pt idx="18">
                  <c:v>0.7438524077530636</c:v>
                </c:pt>
                <c:pt idx="19">
                  <c:v>0.78472585372749892</c:v>
                </c:pt>
                <c:pt idx="20">
                  <c:v>0.82538013936797638</c:v>
                </c:pt>
                <c:pt idx="21">
                  <c:v>0.86581682870650534</c:v>
                </c:pt>
                <c:pt idx="22">
                  <c:v>0.90603747184846339</c:v>
                </c:pt>
                <c:pt idx="23">
                  <c:v>0.94604360512020869</c:v>
                </c:pt>
                <c:pt idx="24">
                  <c:v>0.98583675121638858</c:v>
                </c:pt>
                <c:pt idx="25">
                  <c:v>1.0254184193442639</c:v>
                </c:pt>
                <c:pt idx="26">
                  <c:v>1.0647901053675319</c:v>
                </c:pt>
                <c:pt idx="27">
                  <c:v>1.1039532919463957</c:v>
                </c:pt>
                <c:pt idx="28">
                  <c:v>1.1429094486788709</c:v>
                </c:pt>
                <c:pt idx="29">
                  <c:v>1.181660032237581</c:v>
                </c:pt>
                <c:pt idx="30">
                  <c:v>1.2202064865060722</c:v>
                </c:pt>
                <c:pt idx="31">
                  <c:v>1.2585502427128576</c:v>
                </c:pt>
                <c:pt idx="32">
                  <c:v>1.2966927195656139</c:v>
                </c:pt>
                <c:pt idx="33">
                  <c:v>1.3346353233810151</c:v>
                </c:pt>
                <c:pt idx="34">
                  <c:v>1.3723794482150715</c:v>
                </c:pt>
                <c:pt idx="35">
                  <c:v>1.4099264759911418</c:v>
                </c:pt>
                <c:pt idx="36">
                  <c:v>1.4472777766261153</c:v>
                </c:pt>
                <c:pt idx="37">
                  <c:v>1.4844347081556633</c:v>
                </c:pt>
                <c:pt idx="38">
                  <c:v>1.5213986168578764</c:v>
                </c:pt>
                <c:pt idx="39">
                  <c:v>1.558170837374506</c:v>
                </c:pt>
                <c:pt idx="40">
                  <c:v>1.5947526928317961</c:v>
                </c:pt>
                <c:pt idx="41">
                  <c:v>1.63114549496017</c:v>
                </c:pt>
                <c:pt idx="42">
                  <c:v>1.6673505442107073</c:v>
                </c:pt>
                <c:pt idx="43">
                  <c:v>1.7033691298719331</c:v>
                </c:pt>
                <c:pt idx="44">
                  <c:v>1.7392025301844256</c:v>
                </c:pt>
                <c:pt idx="45">
                  <c:v>1.774852012454651</c:v>
                </c:pt>
                <c:pt idx="46">
                  <c:v>1.8103188331660227</c:v>
                </c:pt>
                <c:pt idx="47">
                  <c:v>1.8456042380909774</c:v>
                </c:pt>
                <c:pt idx="48">
                  <c:v>1.8807094623995262</c:v>
                </c:pt>
                <c:pt idx="49">
                  <c:v>1.915635730767012</c:v>
                </c:pt>
                <c:pt idx="50">
                  <c:v>1.9503842574814778</c:v>
                </c:pt>
                <c:pt idx="51">
                  <c:v>1.9849562465497161</c:v>
                </c:pt>
                <c:pt idx="52">
                  <c:v>2.0193528918002377</c:v>
                </c:pt>
                <c:pt idx="53">
                  <c:v>2.0535753769872711</c:v>
                </c:pt>
                <c:pt idx="54">
                  <c:v>2.0876248758926712</c:v>
                </c:pt>
                <c:pt idx="55">
                  <c:v>2.1215025524262252</c:v>
                </c:pt>
                <c:pt idx="56">
                  <c:v>2.1552095607249102</c:v>
                </c:pt>
                <c:pt idx="57">
                  <c:v>2.1887470452516897</c:v>
                </c:pt>
                <c:pt idx="58">
                  <c:v>2.2221161408925001</c:v>
                </c:pt>
                <c:pt idx="59">
                  <c:v>2.2553179730521311</c:v>
                </c:pt>
                <c:pt idx="60">
                  <c:v>2.2883536577489632</c:v>
                </c:pt>
                <c:pt idx="61">
                  <c:v>2.3212243017094245</c:v>
                </c:pt>
                <c:pt idx="62">
                  <c:v>2.3539310024596602</c:v>
                </c:pt>
                <c:pt idx="63">
                  <c:v>2.3864748484185352</c:v>
                </c:pt>
                <c:pt idx="64">
                  <c:v>2.4188569189867377</c:v>
                </c:pt>
                <c:pt idx="65">
                  <c:v>2.451078284636917</c:v>
                </c:pt>
                <c:pt idx="66">
                  <c:v>2.4831400070026182</c:v>
                </c:pt>
                <c:pt idx="67">
                  <c:v>2.5150431389647103</c:v>
                </c:pt>
                <c:pt idx="68">
                  <c:v>2.5467887247387577</c:v>
                </c:pt>
                <c:pt idx="69">
                  <c:v>2.5783777999600552</c:v>
                </c:pt>
                <c:pt idx="70">
                  <c:v>2.6098113917680945</c:v>
                </c:pt>
                <c:pt idx="71">
                  <c:v>2.6410905188898832</c:v>
                </c:pt>
                <c:pt idx="72">
                  <c:v>3.7763348133832237</c:v>
                </c:pt>
                <c:pt idx="73">
                  <c:v>4.930920460197302</c:v>
                </c:pt>
                <c:pt idx="74">
                  <c:v>5.8623812429189384</c:v>
                </c:pt>
                <c:pt idx="75">
                  <c:v>6.6247136399849245</c:v>
                </c:pt>
              </c:numCache>
            </c:numRef>
          </c:yVal>
          <c:smooth val="1"/>
        </c:ser>
        <c:dLbls>
          <c:showLegendKey val="0"/>
          <c:showVal val="0"/>
          <c:showCatName val="0"/>
          <c:showSerName val="0"/>
          <c:showPercent val="0"/>
          <c:showBubbleSize val="0"/>
        </c:dLbls>
        <c:axId val="183099776"/>
        <c:axId val="183101312"/>
      </c:scatterChart>
      <c:valAx>
        <c:axId val="183099776"/>
        <c:scaling>
          <c:orientation val="minMax"/>
        </c:scaling>
        <c:delete val="0"/>
        <c:axPos val="b"/>
        <c:numFmt formatCode="0.00" sourceLinked="1"/>
        <c:majorTickMark val="out"/>
        <c:minorTickMark val="none"/>
        <c:tickLblPos val="nextTo"/>
        <c:crossAx val="183101312"/>
        <c:crosses val="autoZero"/>
        <c:crossBetween val="midCat"/>
      </c:valAx>
      <c:valAx>
        <c:axId val="183101312"/>
        <c:scaling>
          <c:orientation val="minMax"/>
        </c:scaling>
        <c:delete val="0"/>
        <c:axPos val="l"/>
        <c:majorGridlines/>
        <c:numFmt formatCode="0" sourceLinked="1"/>
        <c:majorTickMark val="out"/>
        <c:minorTickMark val="none"/>
        <c:tickLblPos val="nextTo"/>
        <c:crossAx val="183099776"/>
        <c:crosses val="autoZero"/>
        <c:crossBetween val="midCat"/>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4.wmf"/><Relationship Id="rId1"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76.wmf"/><Relationship Id="rId7" Type="http://schemas.openxmlformats.org/officeDocument/2006/relationships/image" Target="../media/image80.wmf"/><Relationship Id="rId2" Type="http://schemas.openxmlformats.org/officeDocument/2006/relationships/image" Target="../media/image75.wmf"/><Relationship Id="rId1" Type="http://schemas.openxmlformats.org/officeDocument/2006/relationships/image" Target="../media/image74.wmf"/><Relationship Id="rId6" Type="http://schemas.openxmlformats.org/officeDocument/2006/relationships/image" Target="../media/image79.wmf"/><Relationship Id="rId5" Type="http://schemas.openxmlformats.org/officeDocument/2006/relationships/image" Target="../media/image78.wmf"/><Relationship Id="rId10" Type="http://schemas.openxmlformats.org/officeDocument/2006/relationships/image" Target="../media/image83.wmf"/><Relationship Id="rId4" Type="http://schemas.openxmlformats.org/officeDocument/2006/relationships/image" Target="../media/image77.wmf"/><Relationship Id="rId9" Type="http://schemas.openxmlformats.org/officeDocument/2006/relationships/image" Target="../media/image8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54352-AE96-4A47-83DB-941CB01831E8}" type="datetimeFigureOut">
              <a:rPr lang="en-US" smtClean="0"/>
              <a:pPr/>
              <a:t>6/27/2013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366D83-265B-4DC2-9174-E99C6FD8AEAA}" type="slidenum">
              <a:rPr lang="en-US" smtClean="0"/>
              <a:pPr/>
              <a:t>‹#›</a:t>
            </a:fld>
            <a:endParaRPr lang="en-US"/>
          </a:p>
        </p:txBody>
      </p:sp>
    </p:spTree>
    <p:extLst>
      <p:ext uri="{BB962C8B-B14F-4D97-AF65-F5344CB8AC3E}">
        <p14:creationId xmlns:p14="http://schemas.microsoft.com/office/powerpoint/2010/main" val="358829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6AD009-F9A0-43E0-89BF-E8B167C85870}" type="slidenum">
              <a:rPr lang="en-US"/>
              <a:pPr fontAlgn="base">
                <a:spcBef>
                  <a:spcPct val="0"/>
                </a:spcBef>
                <a:spcAft>
                  <a:spcPct val="0"/>
                </a:spcAft>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12</a:t>
            </a:fld>
            <a:endParaRPr lang="en-US"/>
          </a:p>
        </p:txBody>
      </p:sp>
    </p:spTree>
    <p:extLst>
      <p:ext uri="{BB962C8B-B14F-4D97-AF65-F5344CB8AC3E}">
        <p14:creationId xmlns:p14="http://schemas.microsoft.com/office/powerpoint/2010/main" val="330091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13</a:t>
            </a:fld>
            <a:endParaRPr lang="en-US"/>
          </a:p>
        </p:txBody>
      </p:sp>
    </p:spTree>
    <p:extLst>
      <p:ext uri="{BB962C8B-B14F-4D97-AF65-F5344CB8AC3E}">
        <p14:creationId xmlns:p14="http://schemas.microsoft.com/office/powerpoint/2010/main" val="140028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5298" indent="-282807">
              <a:defRPr>
                <a:solidFill>
                  <a:schemeClr val="tx1"/>
                </a:solidFill>
                <a:latin typeface="Calibri" pitchFamily="34" charset="0"/>
              </a:defRPr>
            </a:lvl2pPr>
            <a:lvl3pPr marL="1131227" indent="-226245">
              <a:defRPr>
                <a:solidFill>
                  <a:schemeClr val="tx1"/>
                </a:solidFill>
                <a:latin typeface="Calibri" pitchFamily="34" charset="0"/>
              </a:defRPr>
            </a:lvl3pPr>
            <a:lvl4pPr marL="1583718" indent="-226245">
              <a:defRPr>
                <a:solidFill>
                  <a:schemeClr val="tx1"/>
                </a:solidFill>
                <a:latin typeface="Calibri" pitchFamily="34" charset="0"/>
              </a:defRPr>
            </a:lvl4pPr>
            <a:lvl5pPr marL="2036209" indent="-226245">
              <a:defRPr>
                <a:solidFill>
                  <a:schemeClr val="tx1"/>
                </a:solidFill>
                <a:latin typeface="Calibri" pitchFamily="34" charset="0"/>
              </a:defRPr>
            </a:lvl5pPr>
            <a:lvl6pPr marL="2488700" indent="-226245" fontAlgn="base">
              <a:spcBef>
                <a:spcPct val="0"/>
              </a:spcBef>
              <a:spcAft>
                <a:spcPct val="0"/>
              </a:spcAft>
              <a:defRPr>
                <a:solidFill>
                  <a:schemeClr val="tx1"/>
                </a:solidFill>
                <a:latin typeface="Calibri" pitchFamily="34" charset="0"/>
              </a:defRPr>
            </a:lvl6pPr>
            <a:lvl7pPr marL="2941190" indent="-226245" fontAlgn="base">
              <a:spcBef>
                <a:spcPct val="0"/>
              </a:spcBef>
              <a:spcAft>
                <a:spcPct val="0"/>
              </a:spcAft>
              <a:defRPr>
                <a:solidFill>
                  <a:schemeClr val="tx1"/>
                </a:solidFill>
                <a:latin typeface="Calibri" pitchFamily="34" charset="0"/>
              </a:defRPr>
            </a:lvl7pPr>
            <a:lvl8pPr marL="3393681" indent="-226245" fontAlgn="base">
              <a:spcBef>
                <a:spcPct val="0"/>
              </a:spcBef>
              <a:spcAft>
                <a:spcPct val="0"/>
              </a:spcAft>
              <a:defRPr>
                <a:solidFill>
                  <a:schemeClr val="tx1"/>
                </a:solidFill>
                <a:latin typeface="Calibri" pitchFamily="34" charset="0"/>
              </a:defRPr>
            </a:lvl8pPr>
            <a:lvl9pPr marL="3846172" indent="-22624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1BC9FF8-8D5A-4572-A30C-FEF7681D13F1}" type="slidenum">
              <a:rPr lang="en-US"/>
              <a:pPr fontAlgn="base">
                <a:spcBef>
                  <a:spcPct val="0"/>
                </a:spcBef>
                <a:spcAft>
                  <a:spcPct val="0"/>
                </a:spcAft>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15</a:t>
            </a:fld>
            <a:endParaRPr lang="en-US"/>
          </a:p>
        </p:txBody>
      </p:sp>
    </p:spTree>
    <p:extLst>
      <p:ext uri="{BB962C8B-B14F-4D97-AF65-F5344CB8AC3E}">
        <p14:creationId xmlns:p14="http://schemas.microsoft.com/office/powerpoint/2010/main" val="1901628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54113" y="692150"/>
            <a:ext cx="4556125" cy="3417888"/>
          </a:xfrm>
          <a:solidFill>
            <a:srgbClr val="FFFFFF"/>
          </a:solidFill>
          <a:ln/>
        </p:spPr>
      </p:sp>
      <p:sp>
        <p:nvSpPr>
          <p:cNvPr id="73731" name="Rectangle 3"/>
          <p:cNvSpPr>
            <a:spLocks noGrp="1" noChangeArrowheads="1"/>
          </p:cNvSpPr>
          <p:nvPr>
            <p:ph type="body" idx="1"/>
          </p:nvPr>
        </p:nvSpPr>
        <p:spPr>
          <a:xfrm>
            <a:off x="914711" y="4344134"/>
            <a:ext cx="5028579" cy="4112405"/>
          </a:xfrm>
          <a:solidFill>
            <a:srgbClr val="FFFFFF"/>
          </a:solidFill>
          <a:ln>
            <a:solidFill>
              <a:srgbClr val="000000"/>
            </a:solidFill>
          </a:ln>
        </p:spPr>
        <p:txBody>
          <a:bodyPr/>
          <a:lstStyle/>
          <a:p>
            <a:pPr eaLnBrk="1" hangingPunct="1">
              <a:spcBef>
                <a:spcPct val="0"/>
              </a:spcBef>
            </a:pPr>
            <a:endParaRPr lang="en-US" smtClean="0">
              <a:latin typeface="Arial" pitchFamily="34" charset="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4294967295"/>
          </p:nvPr>
        </p:nvSpPr>
        <p:spPr bwMode="auto">
          <a:xfrm>
            <a:off x="3885579" y="8685178"/>
            <a:ext cx="2970869" cy="457277"/>
          </a:xfrm>
          <a:prstGeom prst="rect">
            <a:avLst/>
          </a:prstGeom>
          <a:noFill/>
          <a:ln>
            <a:miter lim="800000"/>
            <a:headEnd/>
            <a:tailEnd/>
          </a:ln>
        </p:spPr>
        <p:txBody>
          <a:bodyPr lIns="86060" tIns="43030" rIns="86060" bIns="43030"/>
          <a:lstStyle/>
          <a:p>
            <a:fld id="{D7E2C8CD-888D-4D3B-810B-5EA40F7ED78D}" type="slidenum">
              <a:rPr lang="en-US"/>
              <a:pPr/>
              <a:t>17</a:t>
            </a:fld>
            <a:endParaRPr lang="en-US"/>
          </a:p>
        </p:txBody>
      </p:sp>
      <p:sp>
        <p:nvSpPr>
          <p:cNvPr id="76803" name="Rectangle 2"/>
          <p:cNvSpPr>
            <a:spLocks noGrp="1" noRot="1" noChangeAspect="1" noChangeArrowheads="1" noTextEdit="1"/>
          </p:cNvSpPr>
          <p:nvPr>
            <p:ph type="sldImg"/>
          </p:nvPr>
        </p:nvSpPr>
        <p:spPr>
          <a:xfrm>
            <a:off x="1152525" y="692150"/>
            <a:ext cx="4557713" cy="3417888"/>
          </a:xfrm>
          <a:ln/>
        </p:spPr>
      </p:sp>
      <p:sp>
        <p:nvSpPr>
          <p:cNvPr id="76804" name="Rectangle 3"/>
          <p:cNvSpPr>
            <a:spLocks noGrp="1" noChangeArrowheads="1"/>
          </p:cNvSpPr>
          <p:nvPr>
            <p:ph type="body" idx="1"/>
          </p:nvPr>
        </p:nvSpPr>
        <p:spPr>
          <a:noFill/>
          <a:ln w="9525"/>
        </p:spPr>
        <p:txBody>
          <a:bodyPr lIns="89635" tIns="44818" rIns="89635" bIns="44818"/>
          <a:lstStyle/>
          <a:p>
            <a:pPr defTabSz="1144186"/>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734E08-AAF9-4140-9D7F-5A1B5D2B8E3A}" type="slidenum">
              <a:rPr lang="en-US" smtClean="0"/>
              <a:pPr/>
              <a:t>18</a:t>
            </a:fld>
            <a:endParaRPr lang="en-US"/>
          </a:p>
        </p:txBody>
      </p:sp>
    </p:spTree>
    <p:extLst>
      <p:ext uri="{BB962C8B-B14F-4D97-AF65-F5344CB8AC3E}">
        <p14:creationId xmlns:p14="http://schemas.microsoft.com/office/powerpoint/2010/main" val="1139332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20</a:t>
            </a:fld>
            <a:endParaRPr lang="en-US"/>
          </a:p>
        </p:txBody>
      </p:sp>
    </p:spTree>
    <p:extLst>
      <p:ext uri="{BB962C8B-B14F-4D97-AF65-F5344CB8AC3E}">
        <p14:creationId xmlns:p14="http://schemas.microsoft.com/office/powerpoint/2010/main" val="265850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54113" y="692150"/>
            <a:ext cx="4556125" cy="3417888"/>
          </a:xfrm>
          <a:solidFill>
            <a:srgbClr val="FFFFFF"/>
          </a:solidFill>
          <a:ln/>
        </p:spPr>
      </p:sp>
      <p:sp>
        <p:nvSpPr>
          <p:cNvPr id="73731" name="Rectangle 3"/>
          <p:cNvSpPr>
            <a:spLocks noGrp="1" noChangeArrowheads="1"/>
          </p:cNvSpPr>
          <p:nvPr>
            <p:ph type="body" idx="1"/>
          </p:nvPr>
        </p:nvSpPr>
        <p:spPr>
          <a:xfrm>
            <a:off x="914711" y="4344134"/>
            <a:ext cx="5028579" cy="4112405"/>
          </a:xfrm>
          <a:solidFill>
            <a:srgbClr val="FFFFFF"/>
          </a:solidFill>
          <a:ln>
            <a:solidFill>
              <a:srgbClr val="000000"/>
            </a:solidFill>
          </a:ln>
        </p:spPr>
        <p:txBody>
          <a:bodyPr/>
          <a:lstStyle/>
          <a:p>
            <a:pPr eaLnBrk="1" hangingPunct="1">
              <a:spcBef>
                <a:spcPct val="0"/>
              </a:spcBef>
            </a:pPr>
            <a:endParaRPr lang="en-US" smtClean="0">
              <a:latin typeface="Arial"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792663" cy="3595688"/>
          </a:xfrm>
        </p:spPr>
      </p:sp>
      <p:sp>
        <p:nvSpPr>
          <p:cNvPr id="3" name="Notes Placeholder 2"/>
          <p:cNvSpPr>
            <a:spLocks noGrp="1"/>
          </p:cNvSpPr>
          <p:nvPr>
            <p:ph type="body" idx="1"/>
          </p:nvPr>
        </p:nvSpPr>
        <p:spPr/>
        <p:txBody>
          <a:bodyPr>
            <a:normAutofit/>
          </a:bodyPr>
          <a:lstStyle/>
          <a:p>
            <a:r>
              <a:rPr lang="en-US" dirty="0" smtClean="0"/>
              <a:t>Hall C:</a:t>
            </a:r>
            <a:r>
              <a:rPr lang="en-US" baseline="0" dirty="0" smtClean="0"/>
              <a:t> Established capability for L/T separation for (</a:t>
            </a:r>
            <a:r>
              <a:rPr lang="en-US" baseline="0" dirty="0" err="1" smtClean="0"/>
              <a:t>e,e</a:t>
            </a:r>
            <a:r>
              <a:rPr lang="en-US" baseline="0" dirty="0" smtClean="0"/>
              <a:t>’) and (</a:t>
            </a:r>
            <a:r>
              <a:rPr lang="en-US" baseline="0" dirty="0" err="1" smtClean="0"/>
              <a:t>e,e’X</a:t>
            </a:r>
            <a:r>
              <a:rPr lang="en-US" baseline="0" dirty="0" smtClean="0"/>
              <a:t>)</a:t>
            </a:r>
          </a:p>
          <a:p>
            <a:endParaRPr lang="en-US" baseline="0" dirty="0" smtClean="0"/>
          </a:p>
          <a:p>
            <a:r>
              <a:rPr lang="en-US" baseline="0" dirty="0" smtClean="0"/>
              <a:t>Requires SHMS superstructure, now under construction</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22</a:t>
            </a:fld>
            <a:endParaRPr lang="en-US"/>
          </a:p>
        </p:txBody>
      </p:sp>
    </p:spTree>
    <p:extLst>
      <p:ext uri="{BB962C8B-B14F-4D97-AF65-F5344CB8AC3E}">
        <p14:creationId xmlns:p14="http://schemas.microsoft.com/office/powerpoint/2010/main" val="198001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Charge</a:t>
            </a:r>
            <a:r>
              <a:rPr lang="en-US" baseline="0" dirty="0" smtClean="0"/>
              <a:t> symmetry is a particular form of isospin symmetry. While IS requires invariance under all rotation in isospin space . CS is only related to one rotation. It requires invariance with respect to rotations of 180 deg about the T2 axis (where the charge corresponds to the third axis).</a:t>
            </a:r>
          </a:p>
          <a:p>
            <a:r>
              <a:rPr lang="en-US" baseline="0" dirty="0" smtClean="0"/>
              <a:t>For nuclei, CS operator interchanges neutrons and proton. As charged symmetry is more restricted symmetry, </a:t>
            </a:r>
            <a:r>
              <a:rPr lang="en-US" sz="1200" kern="1200" dirty="0" smtClean="0">
                <a:solidFill>
                  <a:schemeClr val="tx1"/>
                </a:solidFill>
                <a:latin typeface="+mn-lt"/>
                <a:ea typeface="+mn-ea"/>
                <a:cs typeface="+mn-cs"/>
              </a:rPr>
              <a:t>it is generally conserved in strong interactions to a greater degree than isospin symmetry. Thus, while in many nuclear reactions isospin symmetry is violated at the few percent level, in most cases charge symmetry is obeyed to better than one percent</a:t>
            </a:r>
            <a:r>
              <a:rPr lang="en-US" sz="1200" kern="1200" baseline="0" dirty="0" smtClean="0">
                <a:solidFill>
                  <a:schemeClr val="tx1"/>
                </a:solidFill>
                <a:latin typeface="+mn-lt"/>
                <a:ea typeface="+mn-ea"/>
                <a:cs typeface="+mn-cs"/>
              </a:rPr>
              <a:t> as one can see in pp and </a:t>
            </a:r>
            <a:r>
              <a:rPr lang="en-US" sz="1200" kern="1200" baseline="0" dirty="0" err="1" smtClean="0">
                <a:solidFill>
                  <a:schemeClr val="tx1"/>
                </a:solidFill>
                <a:latin typeface="+mn-lt"/>
                <a:ea typeface="+mn-ea"/>
                <a:cs typeface="+mn-cs"/>
              </a:rPr>
              <a:t>nn</a:t>
            </a:r>
            <a:r>
              <a:rPr lang="en-US" sz="1200" kern="1200" baseline="0" dirty="0" smtClean="0">
                <a:solidFill>
                  <a:schemeClr val="tx1"/>
                </a:solidFill>
                <a:latin typeface="+mn-lt"/>
                <a:ea typeface="+mn-ea"/>
                <a:cs typeface="+mn-cs"/>
              </a:rPr>
              <a:t> scattering lengths….</a:t>
            </a:r>
          </a:p>
          <a:p>
            <a:r>
              <a:rPr lang="en-US" sz="1200" kern="1200" baseline="0" dirty="0" smtClean="0">
                <a:solidFill>
                  <a:schemeClr val="tx1"/>
                </a:solidFill>
                <a:latin typeface="+mn-lt"/>
                <a:ea typeface="+mn-ea"/>
                <a:cs typeface="+mn-cs"/>
              </a:rPr>
              <a:t>For parton distributions, CS involves interchanging up and down quarks while simultaneously changing protons and neutrons.</a:t>
            </a:r>
          </a:p>
          <a:p>
            <a:r>
              <a:rPr lang="en-US" sz="1200" kern="1200" baseline="0" dirty="0" smtClean="0">
                <a:solidFill>
                  <a:schemeClr val="tx1"/>
                </a:solidFill>
                <a:latin typeface="+mn-lt"/>
                <a:ea typeface="+mn-ea"/>
                <a:cs typeface="+mn-cs"/>
              </a:rPr>
              <a:t>In QCD, the only sources of CSV are electromagnetic interactions and the mass difference between up and down quarks. While EM should play a minor role at high energies, the light quark mass difference is believed to be the interesting feature of QCD view of CSV. (Mu = 4 </a:t>
            </a:r>
            <a:r>
              <a:rPr lang="en-US" sz="1200" kern="1200" baseline="0" dirty="0" err="1" smtClean="0">
                <a:solidFill>
                  <a:schemeClr val="tx1"/>
                </a:solidFill>
                <a:latin typeface="+mn-lt"/>
                <a:ea typeface="+mn-ea"/>
                <a:cs typeface="+mn-cs"/>
              </a:rPr>
              <a:t>MeV</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Md</a:t>
            </a:r>
            <a:r>
              <a:rPr lang="en-US" sz="1200" kern="1200" baseline="0" dirty="0" smtClean="0">
                <a:solidFill>
                  <a:schemeClr val="tx1"/>
                </a:solidFill>
                <a:latin typeface="+mn-lt"/>
                <a:ea typeface="+mn-ea"/>
                <a:cs typeface="+mn-cs"/>
              </a:rPr>
              <a:t> = 7 </a:t>
            </a:r>
            <a:r>
              <a:rPr lang="en-US" sz="1200" kern="1200" baseline="0" dirty="0" err="1" smtClean="0">
                <a:solidFill>
                  <a:schemeClr val="tx1"/>
                </a:solidFill>
                <a:latin typeface="+mn-lt"/>
                <a:ea typeface="+mn-ea"/>
                <a:cs typeface="+mn-cs"/>
              </a:rPr>
              <a:t>MeV</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Since CS is well satisfied at lower energies, it is natural to assume that it holds for PDFs. Where it reduces to half the number of PDFs necessary to describe high energy data.</a:t>
            </a:r>
          </a:p>
          <a:p>
            <a:endParaRPr lang="en-US" dirty="0"/>
          </a:p>
        </p:txBody>
      </p:sp>
      <p:sp>
        <p:nvSpPr>
          <p:cNvPr id="4" name="Slide Number Placeholder 3"/>
          <p:cNvSpPr>
            <a:spLocks noGrp="1"/>
          </p:cNvSpPr>
          <p:nvPr>
            <p:ph type="sldNum" sz="quarter" idx="10"/>
          </p:nvPr>
        </p:nvSpPr>
        <p:spPr/>
        <p:txBody>
          <a:bodyPr/>
          <a:lstStyle/>
          <a:p>
            <a:fld id="{7664A2B9-3590-754E-8671-6E2DBD126506}"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smtClean="0"/>
          </a:p>
        </p:txBody>
      </p:sp>
      <p:sp>
        <p:nvSpPr>
          <p:cNvPr id="51204" name="Slide Number Placeholder 3"/>
          <p:cNvSpPr>
            <a:spLocks noGrp="1"/>
          </p:cNvSpPr>
          <p:nvPr>
            <p:ph type="sldNum" sz="quarter" idx="5"/>
          </p:nvPr>
        </p:nvSpPr>
        <p:spPr>
          <a:noFill/>
        </p:spPr>
        <p:txBody>
          <a:bodyPr/>
          <a:lstStyle>
            <a:lvl1pPr defTabSz="911763" eaLnBrk="0" hangingPunct="0">
              <a:defRPr sz="3100">
                <a:solidFill>
                  <a:schemeClr val="accent2"/>
                </a:solidFill>
                <a:latin typeface="Arial" charset="0"/>
              </a:defRPr>
            </a:lvl1pPr>
            <a:lvl2pPr marL="728165" indent="-280064" defTabSz="911763" eaLnBrk="0" hangingPunct="0">
              <a:defRPr sz="3100">
                <a:solidFill>
                  <a:schemeClr val="accent2"/>
                </a:solidFill>
                <a:latin typeface="Arial" charset="0"/>
              </a:defRPr>
            </a:lvl2pPr>
            <a:lvl3pPr marL="1120254" indent="-224051" defTabSz="911763" eaLnBrk="0" hangingPunct="0">
              <a:defRPr sz="3100">
                <a:solidFill>
                  <a:schemeClr val="accent2"/>
                </a:solidFill>
                <a:latin typeface="Arial" charset="0"/>
              </a:defRPr>
            </a:lvl3pPr>
            <a:lvl4pPr marL="1568356" indent="-224051" defTabSz="911763" eaLnBrk="0" hangingPunct="0">
              <a:defRPr sz="3100">
                <a:solidFill>
                  <a:schemeClr val="accent2"/>
                </a:solidFill>
                <a:latin typeface="Arial" charset="0"/>
              </a:defRPr>
            </a:lvl4pPr>
            <a:lvl5pPr marL="2016458" indent="-224051" defTabSz="911763" eaLnBrk="0" hangingPunct="0">
              <a:defRPr sz="3100">
                <a:solidFill>
                  <a:schemeClr val="accent2"/>
                </a:solidFill>
                <a:latin typeface="Arial" charset="0"/>
              </a:defRPr>
            </a:lvl5pPr>
            <a:lvl6pPr marL="2464559" indent="-224051" defTabSz="911763" eaLnBrk="0" fontAlgn="base" hangingPunct="0">
              <a:spcBef>
                <a:spcPct val="0"/>
              </a:spcBef>
              <a:spcAft>
                <a:spcPct val="0"/>
              </a:spcAft>
              <a:buChar char="•"/>
              <a:defRPr sz="3100">
                <a:solidFill>
                  <a:schemeClr val="accent2"/>
                </a:solidFill>
                <a:latin typeface="Arial" charset="0"/>
              </a:defRPr>
            </a:lvl6pPr>
            <a:lvl7pPr marL="2912661" indent="-224051" defTabSz="911763" eaLnBrk="0" fontAlgn="base" hangingPunct="0">
              <a:spcBef>
                <a:spcPct val="0"/>
              </a:spcBef>
              <a:spcAft>
                <a:spcPct val="0"/>
              </a:spcAft>
              <a:buChar char="•"/>
              <a:defRPr sz="3100">
                <a:solidFill>
                  <a:schemeClr val="accent2"/>
                </a:solidFill>
                <a:latin typeface="Arial" charset="0"/>
              </a:defRPr>
            </a:lvl7pPr>
            <a:lvl8pPr marL="3360763" indent="-224051" defTabSz="911763" eaLnBrk="0" fontAlgn="base" hangingPunct="0">
              <a:spcBef>
                <a:spcPct val="0"/>
              </a:spcBef>
              <a:spcAft>
                <a:spcPct val="0"/>
              </a:spcAft>
              <a:buChar char="•"/>
              <a:defRPr sz="3100">
                <a:solidFill>
                  <a:schemeClr val="accent2"/>
                </a:solidFill>
                <a:latin typeface="Arial" charset="0"/>
              </a:defRPr>
            </a:lvl8pPr>
            <a:lvl9pPr marL="3808865" indent="-224051" defTabSz="911763" eaLnBrk="0" fontAlgn="base" hangingPunct="0">
              <a:spcBef>
                <a:spcPct val="0"/>
              </a:spcBef>
              <a:spcAft>
                <a:spcPct val="0"/>
              </a:spcAft>
              <a:buChar char="•"/>
              <a:defRPr sz="3100">
                <a:solidFill>
                  <a:schemeClr val="accent2"/>
                </a:solidFill>
                <a:latin typeface="Arial" charset="0"/>
              </a:defRPr>
            </a:lvl9pPr>
          </a:lstStyle>
          <a:p>
            <a:pPr eaLnBrk="1" hangingPunct="1"/>
            <a:fld id="{3C2FFEF3-BD44-44F8-9760-ED62DBDFB728}" type="slidenum">
              <a:rPr lang="en-US" sz="1200">
                <a:solidFill>
                  <a:schemeClr val="tx1"/>
                </a:solidFill>
                <a:latin typeface="Times New Roman" pitchFamily="18" charset="0"/>
              </a:rPr>
              <a:pPr eaLnBrk="1" hangingPunct="1"/>
              <a:t>24</a:t>
            </a:fld>
            <a:endParaRPr lang="en-US" sz="1200">
              <a:solidFill>
                <a:schemeClr val="tx1"/>
              </a:solidFill>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Goal of E12-09-002 is to extract Charge Symmetry violating quark distributions via semi-inclusive production of charged pions from Deuterium. In particular – it has been shown that ratio of pi+/pi- yields is sensitive to \delta </a:t>
            </a:r>
            <a:r>
              <a:rPr lang="en-US" baseline="0" dirty="0" err="1" smtClean="0"/>
              <a:t>d</a:t>
            </a:r>
            <a:r>
              <a:rPr lang="en-US" baseline="0" dirty="0" smtClean="0"/>
              <a:t> - \delta </a:t>
            </a:r>
            <a:r>
              <a:rPr lang="en-US" baseline="0" dirty="0" err="1" smtClean="0"/>
              <a:t>u</a:t>
            </a:r>
            <a:endParaRPr lang="en-US" baseline="0" dirty="0" smtClean="0"/>
          </a:p>
          <a:p>
            <a:pPr marL="228600" indent="-228600">
              <a:buAutoNum type="arabicPeriod"/>
            </a:pPr>
            <a:r>
              <a:rPr lang="en-US" baseline="0" dirty="0" smtClean="0"/>
              <a:t>CSV measurements an important step in studying structure of the nucleon</a:t>
            </a:r>
          </a:p>
          <a:p>
            <a:pPr marL="685800" lvl="1" indent="-228600">
              <a:buAutoNum type="arabicPeriod"/>
            </a:pPr>
            <a:r>
              <a:rPr lang="en-US" baseline="0" dirty="0" err="1" smtClean="0"/>
              <a:t>ubar</a:t>
            </a:r>
            <a:r>
              <a:rPr lang="en-US" baseline="0" dirty="0" smtClean="0"/>
              <a:t> .ne. </a:t>
            </a:r>
            <a:r>
              <a:rPr lang="en-US" baseline="0" dirty="0" err="1" smtClean="0"/>
              <a:t>dbar</a:t>
            </a:r>
            <a:r>
              <a:rPr lang="en-US" baseline="0" dirty="0" smtClean="0"/>
              <a:t> (866)could be partially explained if there were charge symmetry violation in quark sea</a:t>
            </a:r>
          </a:p>
          <a:p>
            <a:pPr marL="685800" lvl="1" indent="-228600">
              <a:buAutoNum type="arabicPeriod"/>
            </a:pPr>
            <a:r>
              <a:rPr lang="en-US" baseline="0" dirty="0" smtClean="0"/>
              <a:t>CSV put forward as a possible explanation for the </a:t>
            </a:r>
            <a:r>
              <a:rPr lang="en-US" baseline="0" dirty="0" err="1" smtClean="0"/>
              <a:t>NuTeV</a:t>
            </a:r>
            <a:r>
              <a:rPr lang="en-US" baseline="0" dirty="0" smtClean="0"/>
              <a:t> anomaly</a:t>
            </a:r>
          </a:p>
          <a:p>
            <a:pPr marL="685800" lvl="1" indent="-228600">
              <a:buAutoNum type="arabicPeriod"/>
            </a:pPr>
            <a:r>
              <a:rPr lang="en-US" baseline="0" dirty="0" smtClean="0"/>
              <a:t>CS is assumed for many between structure functions (F3 from isoscalar targets in neutrino scattering)</a:t>
            </a:r>
          </a:p>
          <a:p>
            <a:pPr marL="228600" lvl="0" indent="-228600">
              <a:buAutoNum type="arabicPeriod"/>
            </a:pPr>
            <a:r>
              <a:rPr lang="en-US" baseline="0" dirty="0" smtClean="0"/>
              <a:t>In addition to CSV quark distributions, experiment will provide information on SIDIS reaction mechanism via semi-inclusive cross sections and charge ratio measurements</a:t>
            </a:r>
          </a:p>
          <a:p>
            <a:pPr marL="228600" lvl="0" indent="-228600">
              <a:buAutoNum type="arabicPeriod"/>
            </a:pPr>
            <a:r>
              <a:rPr lang="en-US" baseline="0" dirty="0" smtClean="0"/>
              <a:t>Experiment will run in Hall C – electrons in SHMS, pions in HMS. We request 22 days at 11 GeV</a:t>
            </a:r>
          </a:p>
        </p:txBody>
      </p:sp>
      <p:sp>
        <p:nvSpPr>
          <p:cNvPr id="4" name="Slide Number Placeholder 3"/>
          <p:cNvSpPr>
            <a:spLocks noGrp="1"/>
          </p:cNvSpPr>
          <p:nvPr>
            <p:ph type="sldNum" sz="quarter" idx="10"/>
          </p:nvPr>
        </p:nvSpPr>
        <p:spPr/>
        <p:txBody>
          <a:bodyPr/>
          <a:lstStyle/>
          <a:p>
            <a:fld id="{BCEE3567-D825-4044-AEF1-4EAFEA1A1AE8}" type="slidenum">
              <a:rPr lang="en-US" smtClean="0"/>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562570" y="0"/>
            <a:ext cx="4723805" cy="3598333"/>
          </a:xfrm>
          <a:prstGeom prst="rect">
            <a:avLst/>
          </a:prstGeom>
          <a:solidFill>
            <a:srgbClr val="FFFFFF"/>
          </a:solidFill>
          <a:ln w="9525">
            <a:solidFill>
              <a:srgbClr val="000000"/>
            </a:solidFill>
            <a:miter lim="800000"/>
            <a:headEnd/>
            <a:tailEnd/>
          </a:ln>
        </p:spPr>
        <p:txBody>
          <a:bodyPr wrap="none" lIns="86493" tIns="43247" rIns="86493" bIns="43247" anchor="ctr"/>
          <a:lstStyle/>
          <a:p>
            <a:endParaRPr lang="en-US">
              <a:ea typeface="msgothic" charset="0"/>
              <a:cs typeface="msgothic" charset="0"/>
            </a:endParaRPr>
          </a:p>
        </p:txBody>
      </p:sp>
      <p:sp>
        <p:nvSpPr>
          <p:cNvPr id="22531" name="Rectangle 2"/>
          <p:cNvSpPr>
            <a:spLocks noGrp="1" noChangeArrowheads="1"/>
          </p:cNvSpPr>
          <p:nvPr>
            <p:ph type="body"/>
          </p:nvPr>
        </p:nvSpPr>
        <p:spPr>
          <a:xfrm>
            <a:off x="686098" y="4343703"/>
            <a:ext cx="5482828" cy="4110869"/>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792663" cy="3595688"/>
          </a:xfrm>
        </p:spPr>
      </p:sp>
      <p:sp>
        <p:nvSpPr>
          <p:cNvPr id="3" name="Notes Placeholder 2"/>
          <p:cNvSpPr>
            <a:spLocks noGrp="1"/>
          </p:cNvSpPr>
          <p:nvPr>
            <p:ph type="body" idx="1"/>
          </p:nvPr>
        </p:nvSpPr>
        <p:spPr/>
        <p:txBody>
          <a:bodyPr>
            <a:normAutofit/>
          </a:bodyPr>
          <a:lstStyle/>
          <a:p>
            <a:r>
              <a:rPr lang="en-US" dirty="0" smtClean="0"/>
              <a:t>C(x) = delta d – delta u</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en-US" smtClean="0"/>
          </a:p>
        </p:txBody>
      </p:sp>
      <p:sp>
        <p:nvSpPr>
          <p:cNvPr id="53252" name="Slide Number Placeholder 3"/>
          <p:cNvSpPr>
            <a:spLocks noGrp="1"/>
          </p:cNvSpPr>
          <p:nvPr>
            <p:ph type="sldNum" sz="quarter" idx="5"/>
          </p:nvPr>
        </p:nvSpPr>
        <p:spPr>
          <a:noFill/>
        </p:spPr>
        <p:txBody>
          <a:bodyPr/>
          <a:lstStyle>
            <a:lvl1pPr defTabSz="911763" eaLnBrk="0" hangingPunct="0">
              <a:defRPr sz="3100">
                <a:solidFill>
                  <a:schemeClr val="accent2"/>
                </a:solidFill>
                <a:latin typeface="Arial" charset="0"/>
              </a:defRPr>
            </a:lvl1pPr>
            <a:lvl2pPr marL="728165" indent="-280064" defTabSz="911763" eaLnBrk="0" hangingPunct="0">
              <a:defRPr sz="3100">
                <a:solidFill>
                  <a:schemeClr val="accent2"/>
                </a:solidFill>
                <a:latin typeface="Arial" charset="0"/>
              </a:defRPr>
            </a:lvl2pPr>
            <a:lvl3pPr marL="1120254" indent="-224051" defTabSz="911763" eaLnBrk="0" hangingPunct="0">
              <a:defRPr sz="3100">
                <a:solidFill>
                  <a:schemeClr val="accent2"/>
                </a:solidFill>
                <a:latin typeface="Arial" charset="0"/>
              </a:defRPr>
            </a:lvl3pPr>
            <a:lvl4pPr marL="1568356" indent="-224051" defTabSz="911763" eaLnBrk="0" hangingPunct="0">
              <a:defRPr sz="3100">
                <a:solidFill>
                  <a:schemeClr val="accent2"/>
                </a:solidFill>
                <a:latin typeface="Arial" charset="0"/>
              </a:defRPr>
            </a:lvl4pPr>
            <a:lvl5pPr marL="2016458" indent="-224051" defTabSz="911763" eaLnBrk="0" hangingPunct="0">
              <a:defRPr sz="3100">
                <a:solidFill>
                  <a:schemeClr val="accent2"/>
                </a:solidFill>
                <a:latin typeface="Arial" charset="0"/>
              </a:defRPr>
            </a:lvl5pPr>
            <a:lvl6pPr marL="2464559" indent="-224051" defTabSz="911763" eaLnBrk="0" fontAlgn="base" hangingPunct="0">
              <a:spcBef>
                <a:spcPct val="0"/>
              </a:spcBef>
              <a:spcAft>
                <a:spcPct val="0"/>
              </a:spcAft>
              <a:buChar char="•"/>
              <a:defRPr sz="3100">
                <a:solidFill>
                  <a:schemeClr val="accent2"/>
                </a:solidFill>
                <a:latin typeface="Arial" charset="0"/>
              </a:defRPr>
            </a:lvl6pPr>
            <a:lvl7pPr marL="2912661" indent="-224051" defTabSz="911763" eaLnBrk="0" fontAlgn="base" hangingPunct="0">
              <a:spcBef>
                <a:spcPct val="0"/>
              </a:spcBef>
              <a:spcAft>
                <a:spcPct val="0"/>
              </a:spcAft>
              <a:buChar char="•"/>
              <a:defRPr sz="3100">
                <a:solidFill>
                  <a:schemeClr val="accent2"/>
                </a:solidFill>
                <a:latin typeface="Arial" charset="0"/>
              </a:defRPr>
            </a:lvl7pPr>
            <a:lvl8pPr marL="3360763" indent="-224051" defTabSz="911763" eaLnBrk="0" fontAlgn="base" hangingPunct="0">
              <a:spcBef>
                <a:spcPct val="0"/>
              </a:spcBef>
              <a:spcAft>
                <a:spcPct val="0"/>
              </a:spcAft>
              <a:buChar char="•"/>
              <a:defRPr sz="3100">
                <a:solidFill>
                  <a:schemeClr val="accent2"/>
                </a:solidFill>
                <a:latin typeface="Arial" charset="0"/>
              </a:defRPr>
            </a:lvl8pPr>
            <a:lvl9pPr marL="3808865" indent="-224051" defTabSz="911763" eaLnBrk="0" fontAlgn="base" hangingPunct="0">
              <a:spcBef>
                <a:spcPct val="0"/>
              </a:spcBef>
              <a:spcAft>
                <a:spcPct val="0"/>
              </a:spcAft>
              <a:buChar char="•"/>
              <a:defRPr sz="3100">
                <a:solidFill>
                  <a:schemeClr val="accent2"/>
                </a:solidFill>
                <a:latin typeface="Arial" charset="0"/>
              </a:defRPr>
            </a:lvl9pPr>
          </a:lstStyle>
          <a:p>
            <a:pPr eaLnBrk="1" hangingPunct="1"/>
            <a:fld id="{55D6F920-213C-4ADA-81EE-80E6CBCC7C9C}" type="slidenum">
              <a:rPr lang="en-US" sz="1200">
                <a:solidFill>
                  <a:schemeClr val="tx1"/>
                </a:solidFill>
                <a:latin typeface="Times New Roman" pitchFamily="18" charset="0"/>
              </a:rPr>
              <a:pPr eaLnBrk="1" hangingPunct="1"/>
              <a:t>28</a:t>
            </a:fld>
            <a:endParaRPr lang="en-US" sz="1200">
              <a:solidFill>
                <a:schemeClr val="tx1"/>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noFill/>
        </p:spPr>
        <p:txBody>
          <a:bodyPr/>
          <a:lstStyle/>
          <a:p>
            <a:fld id="{1ABEFEEF-CFD8-4AD5-A43F-19444676D7FE}" type="slidenum">
              <a:rPr lang="en-US" smtClean="0">
                <a:solidFill>
                  <a:prstClr val="black"/>
                </a:solidFill>
                <a:latin typeface="Arial" pitchFamily="34" charset="0"/>
              </a:rPr>
              <a:pPr/>
              <a:t>29</a:t>
            </a:fld>
            <a:endParaRPr lang="en-US" smtClean="0">
              <a:solidFill>
                <a:prstClr val="black"/>
              </a:solidFill>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5298" indent="-282807">
              <a:defRPr>
                <a:solidFill>
                  <a:schemeClr val="tx1"/>
                </a:solidFill>
                <a:latin typeface="Calibri" pitchFamily="34" charset="0"/>
              </a:defRPr>
            </a:lvl2pPr>
            <a:lvl3pPr marL="1131227" indent="-226245">
              <a:defRPr>
                <a:solidFill>
                  <a:schemeClr val="tx1"/>
                </a:solidFill>
                <a:latin typeface="Calibri" pitchFamily="34" charset="0"/>
              </a:defRPr>
            </a:lvl3pPr>
            <a:lvl4pPr marL="1583718" indent="-226245">
              <a:defRPr>
                <a:solidFill>
                  <a:schemeClr val="tx1"/>
                </a:solidFill>
                <a:latin typeface="Calibri" pitchFamily="34" charset="0"/>
              </a:defRPr>
            </a:lvl4pPr>
            <a:lvl5pPr marL="2036209" indent="-226245">
              <a:defRPr>
                <a:solidFill>
                  <a:schemeClr val="tx1"/>
                </a:solidFill>
                <a:latin typeface="Calibri" pitchFamily="34" charset="0"/>
              </a:defRPr>
            </a:lvl5pPr>
            <a:lvl6pPr marL="2488700" indent="-226245" fontAlgn="base">
              <a:spcBef>
                <a:spcPct val="0"/>
              </a:spcBef>
              <a:spcAft>
                <a:spcPct val="0"/>
              </a:spcAft>
              <a:defRPr>
                <a:solidFill>
                  <a:schemeClr val="tx1"/>
                </a:solidFill>
                <a:latin typeface="Calibri" pitchFamily="34" charset="0"/>
              </a:defRPr>
            </a:lvl6pPr>
            <a:lvl7pPr marL="2941190" indent="-226245" fontAlgn="base">
              <a:spcBef>
                <a:spcPct val="0"/>
              </a:spcBef>
              <a:spcAft>
                <a:spcPct val="0"/>
              </a:spcAft>
              <a:defRPr>
                <a:solidFill>
                  <a:schemeClr val="tx1"/>
                </a:solidFill>
                <a:latin typeface="Calibri" pitchFamily="34" charset="0"/>
              </a:defRPr>
            </a:lvl7pPr>
            <a:lvl8pPr marL="3393681" indent="-226245" fontAlgn="base">
              <a:spcBef>
                <a:spcPct val="0"/>
              </a:spcBef>
              <a:spcAft>
                <a:spcPct val="0"/>
              </a:spcAft>
              <a:defRPr>
                <a:solidFill>
                  <a:schemeClr val="tx1"/>
                </a:solidFill>
                <a:latin typeface="Calibri" pitchFamily="34" charset="0"/>
              </a:defRPr>
            </a:lvl8pPr>
            <a:lvl9pPr marL="3846172" indent="-22624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6679E1F-83D8-446F-A47C-7137CFEB5185}"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US" smtClean="0"/>
          </a:p>
        </p:txBody>
      </p:sp>
      <p:sp>
        <p:nvSpPr>
          <p:cNvPr id="54276" name="Slide Number Placeholder 3"/>
          <p:cNvSpPr>
            <a:spLocks noGrp="1"/>
          </p:cNvSpPr>
          <p:nvPr>
            <p:ph type="sldNum" sz="quarter" idx="5"/>
          </p:nvPr>
        </p:nvSpPr>
        <p:spPr>
          <a:noFill/>
        </p:spPr>
        <p:txBody>
          <a:bodyPr/>
          <a:lstStyle>
            <a:lvl1pPr defTabSz="911763" eaLnBrk="0" hangingPunct="0">
              <a:defRPr sz="3100">
                <a:solidFill>
                  <a:schemeClr val="accent2"/>
                </a:solidFill>
                <a:latin typeface="Arial" charset="0"/>
              </a:defRPr>
            </a:lvl1pPr>
            <a:lvl2pPr marL="728165" indent="-280064" defTabSz="911763" eaLnBrk="0" hangingPunct="0">
              <a:defRPr sz="3100">
                <a:solidFill>
                  <a:schemeClr val="accent2"/>
                </a:solidFill>
                <a:latin typeface="Arial" charset="0"/>
              </a:defRPr>
            </a:lvl2pPr>
            <a:lvl3pPr marL="1120254" indent="-224051" defTabSz="911763" eaLnBrk="0" hangingPunct="0">
              <a:defRPr sz="3100">
                <a:solidFill>
                  <a:schemeClr val="accent2"/>
                </a:solidFill>
                <a:latin typeface="Arial" charset="0"/>
              </a:defRPr>
            </a:lvl3pPr>
            <a:lvl4pPr marL="1568356" indent="-224051" defTabSz="911763" eaLnBrk="0" hangingPunct="0">
              <a:defRPr sz="3100">
                <a:solidFill>
                  <a:schemeClr val="accent2"/>
                </a:solidFill>
                <a:latin typeface="Arial" charset="0"/>
              </a:defRPr>
            </a:lvl4pPr>
            <a:lvl5pPr marL="2016458" indent="-224051" defTabSz="911763" eaLnBrk="0" hangingPunct="0">
              <a:defRPr sz="3100">
                <a:solidFill>
                  <a:schemeClr val="accent2"/>
                </a:solidFill>
                <a:latin typeface="Arial" charset="0"/>
              </a:defRPr>
            </a:lvl5pPr>
            <a:lvl6pPr marL="2464559" indent="-224051" defTabSz="911763" eaLnBrk="0" fontAlgn="base" hangingPunct="0">
              <a:spcBef>
                <a:spcPct val="0"/>
              </a:spcBef>
              <a:spcAft>
                <a:spcPct val="0"/>
              </a:spcAft>
              <a:buChar char="•"/>
              <a:defRPr sz="3100">
                <a:solidFill>
                  <a:schemeClr val="accent2"/>
                </a:solidFill>
                <a:latin typeface="Arial" charset="0"/>
              </a:defRPr>
            </a:lvl6pPr>
            <a:lvl7pPr marL="2912661" indent="-224051" defTabSz="911763" eaLnBrk="0" fontAlgn="base" hangingPunct="0">
              <a:spcBef>
                <a:spcPct val="0"/>
              </a:spcBef>
              <a:spcAft>
                <a:spcPct val="0"/>
              </a:spcAft>
              <a:buChar char="•"/>
              <a:defRPr sz="3100">
                <a:solidFill>
                  <a:schemeClr val="accent2"/>
                </a:solidFill>
                <a:latin typeface="Arial" charset="0"/>
              </a:defRPr>
            </a:lvl7pPr>
            <a:lvl8pPr marL="3360763" indent="-224051" defTabSz="911763" eaLnBrk="0" fontAlgn="base" hangingPunct="0">
              <a:spcBef>
                <a:spcPct val="0"/>
              </a:spcBef>
              <a:spcAft>
                <a:spcPct val="0"/>
              </a:spcAft>
              <a:buChar char="•"/>
              <a:defRPr sz="3100">
                <a:solidFill>
                  <a:schemeClr val="accent2"/>
                </a:solidFill>
                <a:latin typeface="Arial" charset="0"/>
              </a:defRPr>
            </a:lvl8pPr>
            <a:lvl9pPr marL="3808865" indent="-224051" defTabSz="911763" eaLnBrk="0" fontAlgn="base" hangingPunct="0">
              <a:spcBef>
                <a:spcPct val="0"/>
              </a:spcBef>
              <a:spcAft>
                <a:spcPct val="0"/>
              </a:spcAft>
              <a:buChar char="•"/>
              <a:defRPr sz="3100">
                <a:solidFill>
                  <a:schemeClr val="accent2"/>
                </a:solidFill>
                <a:latin typeface="Arial" charset="0"/>
              </a:defRPr>
            </a:lvl9pPr>
          </a:lstStyle>
          <a:p>
            <a:pPr eaLnBrk="1" hangingPunct="1"/>
            <a:fld id="{0B99EA34-0CBD-47A5-BE99-79B873020B11}" type="slidenum">
              <a:rPr lang="en-US" sz="1200">
                <a:solidFill>
                  <a:schemeClr val="tx1"/>
                </a:solidFill>
                <a:latin typeface="Times New Roman" pitchFamily="18" charset="0"/>
              </a:rPr>
              <a:pPr eaLnBrk="1" hangingPunct="1"/>
              <a:t>32</a:t>
            </a:fld>
            <a:endParaRPr lang="en-US" sz="1200">
              <a:solidFill>
                <a:schemeClr val="tx1"/>
              </a:solidFill>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64A2B9-3590-754E-8671-6E2DBD126506}" type="slidenum">
              <a:rPr lang="en-US" smtClean="0"/>
              <a:pPr/>
              <a:t>33</a:t>
            </a:fld>
            <a:endParaRPr lang="en-US"/>
          </a:p>
        </p:txBody>
      </p:sp>
    </p:spTree>
    <p:extLst>
      <p:ext uri="{BB962C8B-B14F-4D97-AF65-F5344CB8AC3E}">
        <p14:creationId xmlns:p14="http://schemas.microsoft.com/office/powerpoint/2010/main" val="1084261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64A2B9-3590-754E-8671-6E2DBD126506}" type="slidenum">
              <a:rPr lang="en-US" smtClean="0"/>
              <a:pPr/>
              <a:t>34</a:t>
            </a:fld>
            <a:endParaRPr lang="en-US"/>
          </a:p>
        </p:txBody>
      </p:sp>
    </p:spTree>
    <p:extLst>
      <p:ext uri="{BB962C8B-B14F-4D97-AF65-F5344CB8AC3E}">
        <p14:creationId xmlns:p14="http://schemas.microsoft.com/office/powerpoint/2010/main" val="238868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64A2B9-3590-754E-8671-6E2DBD126506}" type="slidenum">
              <a:rPr lang="en-US" smtClean="0"/>
              <a:pPr/>
              <a:t>35</a:t>
            </a:fld>
            <a:endParaRPr lang="en-US"/>
          </a:p>
        </p:txBody>
      </p:sp>
    </p:spTree>
    <p:extLst>
      <p:ext uri="{BB962C8B-B14F-4D97-AF65-F5344CB8AC3E}">
        <p14:creationId xmlns:p14="http://schemas.microsoft.com/office/powerpoint/2010/main" val="3627704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Table shows dominant systematic uncertainties on both the charged pion yields (middle column) and ratios. Statistics are tuned to give 1% uncertainty on the ratios. Total error on ratio varies from 1.1 to 2.1%. The uncertainty on the yield (i.e.) cross section ranges from 1.5 to 4.2% </a:t>
            </a:r>
            <a:r>
              <a:rPr lang="en-US" baseline="0" dirty="0" smtClean="0">
                <a:sym typeface="Wingdings"/>
              </a:rPr>
              <a:t> note that at the largest </a:t>
            </a:r>
            <a:r>
              <a:rPr lang="en-US" baseline="0" dirty="0" err="1" smtClean="0">
                <a:sym typeface="Wingdings"/>
              </a:rPr>
              <a:t>z</a:t>
            </a:r>
            <a:r>
              <a:rPr lang="en-US" baseline="0" dirty="0" smtClean="0">
                <a:sym typeface="Wingdings"/>
              </a:rPr>
              <a:t>, subtraction of backgrounds from exclusive rho production grow – experimental uncertainties excluding this contribution are smaller. As more data on rho cross sections becomes available, we will be better able to control this.</a:t>
            </a:r>
          </a:p>
          <a:p>
            <a:pPr marL="228600" indent="-228600">
              <a:buAutoNum type="arabicPeriod"/>
            </a:pPr>
            <a:r>
              <a:rPr lang="en-US" baseline="0" dirty="0" smtClean="0">
                <a:sym typeface="Wingdings"/>
              </a:rPr>
              <a:t>Experiment will measure pion production in parallel kinematics  for a range of </a:t>
            </a:r>
            <a:r>
              <a:rPr lang="en-US" baseline="0" dirty="0" err="1" smtClean="0">
                <a:sym typeface="Wingdings"/>
              </a:rPr>
              <a:t>z</a:t>
            </a:r>
            <a:r>
              <a:rPr lang="en-US" baseline="0" dirty="0" smtClean="0">
                <a:sym typeface="Wingdings"/>
              </a:rPr>
              <a:t>=0.4 to 0.7 at 3 Q2 settings (4, 5, 6.1). We will cover a range of </a:t>
            </a:r>
            <a:r>
              <a:rPr lang="en-US" baseline="0" dirty="0" err="1" smtClean="0">
                <a:sym typeface="Wingdings"/>
              </a:rPr>
              <a:t>x</a:t>
            </a:r>
            <a:r>
              <a:rPr lang="en-US" baseline="0" dirty="0" smtClean="0">
                <a:sym typeface="Wingdings"/>
              </a:rPr>
              <a:t> at each Q2.</a:t>
            </a:r>
          </a:p>
          <a:p>
            <a:pPr marL="228600" indent="-228600">
              <a:buAutoNum type="arabicPeriod"/>
            </a:pPr>
            <a:r>
              <a:rPr lang="en-US" baseline="0" dirty="0" smtClean="0">
                <a:sym typeface="Wingdings"/>
              </a:rPr>
              <a:t>At all settings take deuterium data, Q2=4,5 hydrogen data for factorization tests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sym typeface="Wingdings"/>
              </a:rPr>
              <a:t>Plot on the right shows expected precision on the CSV quark distributions – red triangle Q2=4, Blue square, Q2=5, Black square Q2=6.1. Red dashed curve comes from constraints from MRST parameterization. Yellow band = uncertainty due to </a:t>
            </a:r>
            <a:r>
              <a:rPr lang="en-US" baseline="0" dirty="0" err="1" smtClean="0">
                <a:sym typeface="Wingdings"/>
              </a:rPr>
              <a:t>PDFs</a:t>
            </a:r>
            <a:r>
              <a:rPr lang="en-US" baseline="0" dirty="0" smtClean="0">
                <a:sym typeface="Wingdings"/>
              </a:rPr>
              <a:t>.</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sym typeface="Wingdings"/>
              </a:rPr>
              <a:t>We will also extract D-/D+, ratio of unfavored to favored fragmentation functions.</a:t>
            </a:r>
          </a:p>
          <a:p>
            <a:pPr marL="228600" indent="-228600">
              <a:buNone/>
            </a:pPr>
            <a:r>
              <a:rPr lang="en-US" baseline="0" dirty="0" smtClean="0">
                <a:sym typeface="Wingdings"/>
              </a:rPr>
              <a:t> </a:t>
            </a:r>
            <a:endParaRPr lang="en-US" dirty="0"/>
          </a:p>
        </p:txBody>
      </p:sp>
      <p:sp>
        <p:nvSpPr>
          <p:cNvPr id="4" name="Slide Number Placeholder 3"/>
          <p:cNvSpPr>
            <a:spLocks noGrp="1"/>
          </p:cNvSpPr>
          <p:nvPr>
            <p:ph type="sldNum" sz="quarter" idx="10"/>
          </p:nvPr>
        </p:nvSpPr>
        <p:spPr/>
        <p:txBody>
          <a:bodyPr/>
          <a:lstStyle/>
          <a:p>
            <a:fld id="{BCEE3567-D825-4044-AEF1-4EAFEA1A1AE8}" type="slidenum">
              <a:rPr lang="en-US" smtClean="0"/>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xfrm>
            <a:off x="3884414" y="8685894"/>
            <a:ext cx="2972098" cy="456595"/>
          </a:xfrm>
          <a:prstGeom prst="rect">
            <a:avLst/>
          </a:prstGeom>
          <a:noFill/>
        </p:spPr>
        <p:txBody>
          <a:bodyPr/>
          <a:lstStyle/>
          <a:p>
            <a:fld id="{1FD39059-1F49-42A7-9DFC-B1B072F9F706}" type="slidenum">
              <a:rPr lang="en-GB" smtClean="0">
                <a:ea typeface="DejaVu LGC Sans"/>
                <a:cs typeface="DejaVu LGC Sans"/>
              </a:rPr>
              <a:pPr/>
              <a:t>37</a:t>
            </a:fld>
            <a:endParaRPr lang="en-GB" smtClean="0">
              <a:ea typeface="DejaVu LGC Sans"/>
              <a:cs typeface="DejaVu LGC Sans"/>
            </a:endParaRPr>
          </a:p>
        </p:txBody>
      </p:sp>
      <p:sp>
        <p:nvSpPr>
          <p:cNvPr id="29699" name="Text Box 1"/>
          <p:cNvSpPr txBox="1">
            <a:spLocks noChangeArrowheads="1"/>
          </p:cNvSpPr>
          <p:nvPr/>
        </p:nvSpPr>
        <p:spPr bwMode="auto">
          <a:xfrm>
            <a:off x="3884414" y="8685894"/>
            <a:ext cx="2972098" cy="456595"/>
          </a:xfrm>
          <a:prstGeom prst="rect">
            <a:avLst/>
          </a:prstGeom>
          <a:noFill/>
          <a:ln w="9525">
            <a:noFill/>
            <a:round/>
            <a:headEnd/>
            <a:tailEnd/>
          </a:ln>
        </p:spPr>
        <p:txBody>
          <a:bodyPr lIns="91260" tIns="45630" rIns="91260" bIns="45630" anchor="b"/>
          <a:lstStyle/>
          <a:p>
            <a:pPr algn="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fld id="{81475129-38A5-46FC-8B11-0CE4E52E58F3}" type="slidenum">
              <a:rPr lang="en-GB" sz="1200">
                <a:solidFill>
                  <a:srgbClr val="000000"/>
                </a:solidFill>
              </a:rPr>
              <a:pPr algn="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t>37</a:t>
            </a:fld>
            <a:endParaRPr lang="en-GB" sz="1200">
              <a:solidFill>
                <a:srgbClr val="000000"/>
              </a:solidFill>
            </a:endParaRPr>
          </a:p>
        </p:txBody>
      </p:sp>
      <p:sp>
        <p:nvSpPr>
          <p:cNvPr id="29700" name="Text Box 2"/>
          <p:cNvSpPr txBox="1">
            <a:spLocks noChangeArrowheads="1"/>
          </p:cNvSpPr>
          <p:nvPr/>
        </p:nvSpPr>
        <p:spPr bwMode="auto">
          <a:xfrm>
            <a:off x="0" y="8685894"/>
            <a:ext cx="2972098" cy="456595"/>
          </a:xfrm>
          <a:prstGeom prst="rect">
            <a:avLst/>
          </a:prstGeom>
          <a:noFill/>
          <a:ln w="9525">
            <a:noFill/>
            <a:round/>
            <a:headEnd/>
            <a:tailEnd/>
          </a:ln>
        </p:spPr>
        <p:txBody>
          <a:bodyPr lIns="91260" tIns="45630" rIns="91260" bIns="45630" anchor="b"/>
          <a:lstStyle/>
          <a:p>
            <a:pP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endParaRPr lang="en-US" sz="1200">
              <a:solidFill>
                <a:srgbClr val="000000"/>
              </a:solidFill>
            </a:endParaRPr>
          </a:p>
        </p:txBody>
      </p:sp>
      <p:sp>
        <p:nvSpPr>
          <p:cNvPr id="29701" name="Text Box 3"/>
          <p:cNvSpPr txBox="1">
            <a:spLocks noChangeArrowheads="1"/>
          </p:cNvSpPr>
          <p:nvPr/>
        </p:nvSpPr>
        <p:spPr bwMode="auto">
          <a:xfrm>
            <a:off x="0" y="1"/>
            <a:ext cx="2972098" cy="456595"/>
          </a:xfrm>
          <a:prstGeom prst="rect">
            <a:avLst/>
          </a:prstGeom>
          <a:noFill/>
          <a:ln w="9525">
            <a:noFill/>
            <a:round/>
            <a:headEnd/>
            <a:tailEnd/>
          </a:ln>
        </p:spPr>
        <p:txBody>
          <a:bodyPr lIns="91260" tIns="45630" rIns="91260" bIns="45630"/>
          <a:lstStyle/>
          <a:p>
            <a:pP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endParaRPr lang="en-US" sz="1200">
              <a:solidFill>
                <a:srgbClr val="000000"/>
              </a:solidFill>
            </a:endParaRPr>
          </a:p>
        </p:txBody>
      </p:sp>
      <p:sp>
        <p:nvSpPr>
          <p:cNvPr id="29702" name="Text Box 4"/>
          <p:cNvSpPr txBox="1">
            <a:spLocks noChangeArrowheads="1"/>
          </p:cNvSpPr>
          <p:nvPr/>
        </p:nvSpPr>
        <p:spPr bwMode="auto">
          <a:xfrm>
            <a:off x="3884414" y="1"/>
            <a:ext cx="2972098" cy="456595"/>
          </a:xfrm>
          <a:prstGeom prst="rect">
            <a:avLst/>
          </a:prstGeom>
          <a:noFill/>
          <a:ln w="9525">
            <a:noFill/>
            <a:round/>
            <a:headEnd/>
            <a:tailEnd/>
          </a:ln>
        </p:spPr>
        <p:txBody>
          <a:bodyPr lIns="91260" tIns="45630" rIns="91260" bIns="45630"/>
          <a:lstStyle/>
          <a:p>
            <a:pPr algn="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endParaRPr lang="en-US" sz="1200">
              <a:solidFill>
                <a:srgbClr val="000000"/>
              </a:solidFill>
            </a:endParaRPr>
          </a:p>
        </p:txBody>
      </p:sp>
      <p:sp>
        <p:nvSpPr>
          <p:cNvPr id="29703" name="Text Box 5"/>
          <p:cNvSpPr txBox="1">
            <a:spLocks noChangeArrowheads="1"/>
          </p:cNvSpPr>
          <p:nvPr/>
        </p:nvSpPr>
        <p:spPr bwMode="auto">
          <a:xfrm>
            <a:off x="1190625" y="692452"/>
            <a:ext cx="4484192" cy="3416905"/>
          </a:xfrm>
          <a:prstGeom prst="rect">
            <a:avLst/>
          </a:prstGeom>
          <a:solidFill>
            <a:srgbClr val="FFFFFF"/>
          </a:solidFill>
          <a:ln w="9525">
            <a:solidFill>
              <a:srgbClr val="000000"/>
            </a:solidFill>
            <a:miter lim="800000"/>
            <a:headEnd/>
            <a:tailEnd/>
          </a:ln>
        </p:spPr>
        <p:txBody>
          <a:bodyPr wrap="none" lIns="86493" tIns="43247" rIns="86493" bIns="43247" anchor="ctr"/>
          <a:lstStyle/>
          <a:p>
            <a:endParaRPr lang="en-US"/>
          </a:p>
        </p:txBody>
      </p:sp>
      <p:sp>
        <p:nvSpPr>
          <p:cNvPr id="29704" name="Rectangle 6"/>
          <p:cNvSpPr>
            <a:spLocks noGrp="1" noChangeArrowheads="1"/>
          </p:cNvSpPr>
          <p:nvPr>
            <p:ph type="body"/>
          </p:nvPr>
        </p:nvSpPr>
        <p:spPr>
          <a:xfrm>
            <a:off x="686098" y="4343704"/>
            <a:ext cx="5485805" cy="4113892"/>
          </a:xfrm>
          <a:noFill/>
          <a:ln/>
        </p:spPr>
        <p:txBody>
          <a:bodyPr wrap="none" anchor="ct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E7AF2C-ED17-42A2-B34A-7F66F49A3E8F}" type="slidenum">
              <a:rPr lang="en-US"/>
              <a:pPr fontAlgn="base">
                <a:spcBef>
                  <a:spcPct val="0"/>
                </a:spcBef>
                <a:spcAft>
                  <a:spcPct val="0"/>
                </a:spcAft>
              </a:pPr>
              <a:t>39</a:t>
            </a:fld>
            <a:endParaRPr lang="en-US"/>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6828AD-03E3-4D44-9900-335F89E17157}" type="slidenum">
              <a:rPr lang="en-US"/>
              <a:pPr fontAlgn="base">
                <a:spcBef>
                  <a:spcPct val="0"/>
                </a:spcBef>
                <a:spcAft>
                  <a:spcPct val="0"/>
                </a:spcAft>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114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5298" indent="-282807">
              <a:defRPr>
                <a:solidFill>
                  <a:schemeClr val="tx1"/>
                </a:solidFill>
                <a:latin typeface="Calibri" pitchFamily="34" charset="0"/>
              </a:defRPr>
            </a:lvl2pPr>
            <a:lvl3pPr marL="1131227" indent="-226245">
              <a:defRPr>
                <a:solidFill>
                  <a:schemeClr val="tx1"/>
                </a:solidFill>
                <a:latin typeface="Calibri" pitchFamily="34" charset="0"/>
              </a:defRPr>
            </a:lvl3pPr>
            <a:lvl4pPr marL="1583718" indent="-226245">
              <a:defRPr>
                <a:solidFill>
                  <a:schemeClr val="tx1"/>
                </a:solidFill>
                <a:latin typeface="Calibri" pitchFamily="34" charset="0"/>
              </a:defRPr>
            </a:lvl4pPr>
            <a:lvl5pPr marL="2036209" indent="-226245">
              <a:defRPr>
                <a:solidFill>
                  <a:schemeClr val="tx1"/>
                </a:solidFill>
                <a:latin typeface="Calibri" pitchFamily="34" charset="0"/>
              </a:defRPr>
            </a:lvl5pPr>
            <a:lvl6pPr marL="2488700" indent="-226245" fontAlgn="base">
              <a:spcBef>
                <a:spcPct val="0"/>
              </a:spcBef>
              <a:spcAft>
                <a:spcPct val="0"/>
              </a:spcAft>
              <a:defRPr>
                <a:solidFill>
                  <a:schemeClr val="tx1"/>
                </a:solidFill>
                <a:latin typeface="Calibri" pitchFamily="34" charset="0"/>
              </a:defRPr>
            </a:lvl6pPr>
            <a:lvl7pPr marL="2941190" indent="-226245" fontAlgn="base">
              <a:spcBef>
                <a:spcPct val="0"/>
              </a:spcBef>
              <a:spcAft>
                <a:spcPct val="0"/>
              </a:spcAft>
              <a:defRPr>
                <a:solidFill>
                  <a:schemeClr val="tx1"/>
                </a:solidFill>
                <a:latin typeface="Calibri" pitchFamily="34" charset="0"/>
              </a:defRPr>
            </a:lvl7pPr>
            <a:lvl8pPr marL="3393681" indent="-226245" fontAlgn="base">
              <a:spcBef>
                <a:spcPct val="0"/>
              </a:spcBef>
              <a:spcAft>
                <a:spcPct val="0"/>
              </a:spcAft>
              <a:defRPr>
                <a:solidFill>
                  <a:schemeClr val="tx1"/>
                </a:solidFill>
                <a:latin typeface="Calibri" pitchFamily="34" charset="0"/>
              </a:defRPr>
            </a:lvl8pPr>
            <a:lvl9pPr marL="3846172" indent="-226245"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D.J. Mack - Measuring the Proton's Weak Charge</a:t>
            </a:r>
          </a:p>
        </p:txBody>
      </p:sp>
      <p:sp>
        <p:nvSpPr>
          <p:cNvPr id="9114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5298" indent="-282807">
              <a:defRPr>
                <a:solidFill>
                  <a:schemeClr val="tx1"/>
                </a:solidFill>
                <a:latin typeface="Calibri" pitchFamily="34" charset="0"/>
              </a:defRPr>
            </a:lvl2pPr>
            <a:lvl3pPr marL="1131227" indent="-226245">
              <a:defRPr>
                <a:solidFill>
                  <a:schemeClr val="tx1"/>
                </a:solidFill>
                <a:latin typeface="Calibri" pitchFamily="34" charset="0"/>
              </a:defRPr>
            </a:lvl3pPr>
            <a:lvl4pPr marL="1583718" indent="-226245">
              <a:defRPr>
                <a:solidFill>
                  <a:schemeClr val="tx1"/>
                </a:solidFill>
                <a:latin typeface="Calibri" pitchFamily="34" charset="0"/>
              </a:defRPr>
            </a:lvl4pPr>
            <a:lvl5pPr marL="2036209" indent="-226245">
              <a:defRPr>
                <a:solidFill>
                  <a:schemeClr val="tx1"/>
                </a:solidFill>
                <a:latin typeface="Calibri" pitchFamily="34" charset="0"/>
              </a:defRPr>
            </a:lvl5pPr>
            <a:lvl6pPr marL="2488700" indent="-226245" fontAlgn="base">
              <a:spcBef>
                <a:spcPct val="0"/>
              </a:spcBef>
              <a:spcAft>
                <a:spcPct val="0"/>
              </a:spcAft>
              <a:defRPr>
                <a:solidFill>
                  <a:schemeClr val="tx1"/>
                </a:solidFill>
                <a:latin typeface="Calibri" pitchFamily="34" charset="0"/>
              </a:defRPr>
            </a:lvl6pPr>
            <a:lvl7pPr marL="2941190" indent="-226245" fontAlgn="base">
              <a:spcBef>
                <a:spcPct val="0"/>
              </a:spcBef>
              <a:spcAft>
                <a:spcPct val="0"/>
              </a:spcAft>
              <a:defRPr>
                <a:solidFill>
                  <a:schemeClr val="tx1"/>
                </a:solidFill>
                <a:latin typeface="Calibri" pitchFamily="34" charset="0"/>
              </a:defRPr>
            </a:lvl7pPr>
            <a:lvl8pPr marL="3393681" indent="-226245" fontAlgn="base">
              <a:spcBef>
                <a:spcPct val="0"/>
              </a:spcBef>
              <a:spcAft>
                <a:spcPct val="0"/>
              </a:spcAft>
              <a:defRPr>
                <a:solidFill>
                  <a:schemeClr val="tx1"/>
                </a:solidFill>
                <a:latin typeface="Calibri" pitchFamily="34" charset="0"/>
              </a:defRPr>
            </a:lvl8pPr>
            <a:lvl9pPr marL="3846172" indent="-22624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FF216A0-7A08-4FD0-BE1D-AC2496789924}" type="slidenum">
              <a:rPr lang="en-US"/>
              <a:pPr fontAlgn="base">
                <a:spcBef>
                  <a:spcPct val="0"/>
                </a:spcBef>
                <a:spcAft>
                  <a:spcPct val="0"/>
                </a:spcAft>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792663" cy="35956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754" y="8685552"/>
            <a:ext cx="2971697" cy="456889"/>
          </a:xfrm>
          <a:prstGeom prst="rect">
            <a:avLst/>
          </a:prstGeom>
        </p:spPr>
        <p:txBody>
          <a:bodyPr lIns="89577" tIns="44788" rIns="89577" bIns="44788"/>
          <a:lstStyle/>
          <a:p>
            <a:fld id="{48FB24F2-74F6-4D0F-928B-7797E557AF2F}"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52525" y="692150"/>
            <a:ext cx="4556125" cy="3417888"/>
          </a:xfrm>
          <a:solidFill>
            <a:srgbClr val="FFFFFF"/>
          </a:solidFill>
          <a:ln/>
        </p:spPr>
      </p:sp>
      <p:sp>
        <p:nvSpPr>
          <p:cNvPr id="74755" name="Rectangle 3"/>
          <p:cNvSpPr>
            <a:spLocks noGrp="1" noChangeArrowheads="1"/>
          </p:cNvSpPr>
          <p:nvPr>
            <p:ph type="body" idx="1"/>
          </p:nvPr>
        </p:nvSpPr>
        <p:spPr>
          <a:xfrm>
            <a:off x="914711" y="4344134"/>
            <a:ext cx="5028579" cy="4112405"/>
          </a:xfrm>
          <a:solidFill>
            <a:srgbClr val="FFFFFF"/>
          </a:solidFill>
          <a:ln>
            <a:solidFill>
              <a:srgbClr val="000000"/>
            </a:solidFill>
          </a:ln>
        </p:spPr>
        <p:txBody>
          <a:bodyPr lIns="91126" tIns="45563" rIns="91126" bIns="45563"/>
          <a:lstStyle/>
          <a:p>
            <a:pPr eaLnBrk="1" hangingPunct="1">
              <a:spcBef>
                <a:spcPct val="0"/>
              </a:spcBef>
            </a:pPr>
            <a:endParaRPr lang="en-US" smtClean="0">
              <a:latin typeface="Arial" pitchFamily="34" charset="0"/>
              <a:ea typeface="ＭＳ Ｐゴシック"/>
              <a:cs typeface="ＭＳ Ｐゴシック"/>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w="9525"/>
        </p:spPr>
        <p:txBody>
          <a:bodyPr/>
          <a:lstStyle/>
          <a:p>
            <a:endParaRPr lang="en-US"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A1C4466-350A-41FA-B121-6629B2F3B212}" type="slidenum">
              <a:rPr lang="en-US" smtClean="0"/>
              <a:pPr>
                <a:defRPr/>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734E08-AAF9-4140-9D7F-5A1B5D2B8E3A}" type="slidenum">
              <a:rPr lang="en-US" smtClean="0"/>
              <a:pPr/>
              <a:t>54</a:t>
            </a:fld>
            <a:endParaRPr lang="en-US"/>
          </a:p>
        </p:txBody>
      </p:sp>
    </p:spTree>
    <p:extLst>
      <p:ext uri="{BB962C8B-B14F-4D97-AF65-F5344CB8AC3E}">
        <p14:creationId xmlns:p14="http://schemas.microsoft.com/office/powerpoint/2010/main" val="3730593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734E08-AAF9-4140-9D7F-5A1B5D2B8E3A}" type="slidenum">
              <a:rPr lang="en-US" smtClean="0"/>
              <a:pPr/>
              <a:t>55</a:t>
            </a:fld>
            <a:endParaRPr lang="en-US"/>
          </a:p>
        </p:txBody>
      </p:sp>
    </p:spTree>
    <p:extLst>
      <p:ext uri="{BB962C8B-B14F-4D97-AF65-F5344CB8AC3E}">
        <p14:creationId xmlns:p14="http://schemas.microsoft.com/office/powerpoint/2010/main" val="135034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734E08-AAF9-4140-9D7F-5A1B5D2B8E3A}" type="slidenum">
              <a:rPr lang="en-US" smtClean="0"/>
              <a:pPr/>
              <a:t>56</a:t>
            </a:fld>
            <a:endParaRPr lang="en-US"/>
          </a:p>
        </p:txBody>
      </p:sp>
    </p:spTree>
    <p:extLst>
      <p:ext uri="{BB962C8B-B14F-4D97-AF65-F5344CB8AC3E}">
        <p14:creationId xmlns:p14="http://schemas.microsoft.com/office/powerpoint/2010/main" val="2988760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A45F5F-A0D2-4F9A-8D77-B920CE29DCA8}" type="slidenum">
              <a:rPr lang="en-US"/>
              <a:pPr fontAlgn="base">
                <a:spcBef>
                  <a:spcPct val="0"/>
                </a:spcBef>
                <a:spcAft>
                  <a:spcPct val="0"/>
                </a:spcAft>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63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2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t>D.J. Mack - Measuring the Proton's Weak Charge</a:t>
            </a:r>
          </a:p>
        </p:txBody>
      </p:sp>
      <p:sp>
        <p:nvSpPr>
          <p:cNvPr id="8192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8AD82-00E6-45F8-A18B-32FD39B59EDE}" type="slidenum">
              <a:rPr lang="en-US"/>
              <a:pPr fontAlgn="base">
                <a:spcBef>
                  <a:spcPct val="0"/>
                </a:spcBef>
                <a:spcAft>
                  <a:spcPct val="0"/>
                </a:spcAft>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t>D.J. Mack - Measuring the Proton's Weak Charge</a:t>
            </a:r>
          </a:p>
        </p:txBody>
      </p:sp>
      <p:sp>
        <p:nvSpPr>
          <p:cNvPr id="8499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F5E9DC-0E15-47C6-9895-34D9CCD46D4D}" type="slidenum">
              <a:rPr lang="en-US"/>
              <a:pPr fontAlgn="base">
                <a:spcBef>
                  <a:spcPct val="0"/>
                </a:spcBef>
                <a:spcAft>
                  <a:spcPct val="0"/>
                </a:spcAft>
              </a:pPr>
              <a:t>9</a:t>
            </a:fld>
            <a:endParaRPr lang="en-US"/>
          </a:p>
        </p:txBody>
      </p:sp>
      <p:sp>
        <p:nvSpPr>
          <p:cNvPr id="84996" name="Rectangle 2"/>
          <p:cNvSpPr>
            <a:spLocks noGrp="1" noRot="1" noChangeAspect="1" noChangeArrowheads="1" noTextEdit="1"/>
          </p:cNvSpPr>
          <p:nvPr>
            <p:ph type="sldImg"/>
          </p:nvPr>
        </p:nvSpPr>
        <p:spPr bwMode="auto">
          <a:xfrm>
            <a:off x="946150" y="736600"/>
            <a:ext cx="4595813" cy="3448050"/>
          </a:xfrm>
          <a:noFill/>
          <a:ln>
            <a:solidFill>
              <a:srgbClr val="000000"/>
            </a:solidFill>
            <a:miter lim="800000"/>
            <a:headEnd/>
            <a:tailEnd/>
          </a:ln>
        </p:spPr>
      </p:sp>
      <p:sp>
        <p:nvSpPr>
          <p:cNvPr id="84997" name="Rectangle 3"/>
          <p:cNvSpPr>
            <a:spLocks noGrp="1" noChangeArrowheads="1"/>
          </p:cNvSpPr>
          <p:nvPr>
            <p:ph type="body" idx="1"/>
          </p:nvPr>
        </p:nvSpPr>
        <p:spPr bwMode="auto">
          <a:xfrm>
            <a:off x="894863" y="4346865"/>
            <a:ext cx="5068275" cy="4121727"/>
          </a:xfrm>
          <a:noFill/>
        </p:spPr>
        <p:txBody>
          <a:bodyPr wrap="square" numCol="1" anchor="t" anchorCtr="0" compatLnSpc="1">
            <a:prstTxWarp prst="textNoShape">
              <a:avLst/>
            </a:prstTxWarp>
          </a:bodyPr>
          <a:lstStyle/>
          <a:p>
            <a:pPr>
              <a:spcBef>
                <a:spcPct val="0"/>
              </a:spcBef>
            </a:pPr>
            <a:r>
              <a:rPr lang="en-US" smtClean="0"/>
              <a:t>The integrators will be upstairs in the electronics cage.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2000" cy="3429000"/>
          </a:xfrm>
          <a:solidFill>
            <a:schemeClr val="accent1"/>
          </a:solidFill>
          <a:ln w="25400">
            <a:solidFill>
              <a:schemeClr val="accent1">
                <a:shade val="50000"/>
              </a:schemeClr>
            </a:solidFill>
          </a:ln>
        </p:spPr>
      </p:sp>
      <p:sp>
        <p:nvSpPr>
          <p:cNvPr id="86019" name="Notes Placeholder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838200"/>
            <a:ext cx="42672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2672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17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87475"/>
            <a:ext cx="8229600" cy="2487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27488"/>
            <a:ext cx="8229600" cy="248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823075" y="6284913"/>
            <a:ext cx="2133600" cy="476250"/>
          </a:xfrm>
        </p:spPr>
        <p:txBody>
          <a:bodyPr/>
          <a:lstStyle>
            <a:lvl1pPr>
              <a:defRPr/>
            </a:lvl1pPr>
          </a:lstStyle>
          <a:p>
            <a:fld id="{29BD1284-D40B-4CC1-8DA1-CDC817F5F5F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53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13"/>
            <a:ext cx="8228013" cy="641350"/>
          </a:xfrm>
        </p:spPr>
        <p:txBody>
          <a:bodyPr/>
          <a:lstStyle/>
          <a:p>
            <a:r>
              <a:rPr lang="en-US" smtClean="0"/>
              <a:t>Click to edit Master title style</a:t>
            </a:r>
            <a:endParaRPr lang="en-US"/>
          </a:p>
        </p:txBody>
      </p:sp>
      <p:sp>
        <p:nvSpPr>
          <p:cNvPr id="3" name="Rectangle 3"/>
          <p:cNvSpPr>
            <a:spLocks noGrp="1" noChangeArrowheads="1"/>
          </p:cNvSpPr>
          <p:nvPr>
            <p:ph type="ftr" idx="10"/>
          </p:nvPr>
        </p:nvSpPr>
        <p:spPr>
          <a:xfrm>
            <a:off x="3124200" y="6565900"/>
            <a:ext cx="2894013" cy="304800"/>
          </a:xfrm>
          <a:prstGeom prst="rect">
            <a:avLst/>
          </a:prstGeom>
          <a:ln/>
        </p:spPr>
        <p:txBody>
          <a:bodyPr/>
          <a:lstStyle>
            <a:lvl1pPr>
              <a:defRPr/>
            </a:lvl1pPr>
          </a:lstStyle>
          <a:p>
            <a:pPr>
              <a:defRPr/>
            </a:pP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77265-A00E-43F9-9495-15815261B3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30.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23.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7.wmf"/><Relationship Id="rId5" Type="http://schemas.openxmlformats.org/officeDocument/2006/relationships/oleObject" Target="../embeddings/oleObject2.bin"/><Relationship Id="rId4" Type="http://schemas.openxmlformats.org/officeDocument/2006/relationships/image" Target="../media/image49.wmf"/></Relationships>
</file>

<file path=ppt/slides/_rels/slide25.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notesSlide" Target="../notesSlides/notesSlide24.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0.wmf"/><Relationship Id="rId5" Type="http://schemas.openxmlformats.org/officeDocument/2006/relationships/oleObject" Target="../embeddings/oleObject4.bin"/><Relationship Id="rId10" Type="http://schemas.openxmlformats.org/officeDocument/2006/relationships/image" Target="../media/image52.wmf"/><Relationship Id="rId4" Type="http://schemas.openxmlformats.org/officeDocument/2006/relationships/image" Target="../media/image53.png"/><Relationship Id="rId9"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5.xml"/><Relationship Id="rId7" Type="http://schemas.openxmlformats.org/officeDocument/2006/relationships/image" Target="../media/image55.wmf"/><Relationship Id="rId12" Type="http://schemas.openxmlformats.org/officeDocument/2006/relationships/image" Target="../media/image58.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57.wmf"/><Relationship Id="rId5" Type="http://schemas.openxmlformats.org/officeDocument/2006/relationships/image" Target="../media/image54.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56.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6.xml"/><Relationship Id="rId7"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59.wmf"/><Relationship Id="rId10" Type="http://schemas.openxmlformats.org/officeDocument/2006/relationships/image" Target="../media/image62.png"/><Relationship Id="rId4" Type="http://schemas.openxmlformats.org/officeDocument/2006/relationships/oleObject" Target="../embeddings/oleObject11.bin"/><Relationship Id="rId9" Type="http://schemas.openxmlformats.org/officeDocument/2006/relationships/image" Target="../media/image61.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27.xml"/><Relationship Id="rId7"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63.wmf"/><Relationship Id="rId10" Type="http://schemas.openxmlformats.org/officeDocument/2006/relationships/image" Target="../media/image66.wmf"/><Relationship Id="rId4" Type="http://schemas.openxmlformats.org/officeDocument/2006/relationships/oleObject" Target="../embeddings/oleObject14.bin"/><Relationship Id="rId9" Type="http://schemas.openxmlformats.org/officeDocument/2006/relationships/image" Target="../media/image65.wmf"/></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31.xml"/><Relationship Id="rId7"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69.wmf"/><Relationship Id="rId10" Type="http://schemas.openxmlformats.org/officeDocument/2006/relationships/image" Target="../media/image71.wmf"/><Relationship Id="rId4" Type="http://schemas.openxmlformats.org/officeDocument/2006/relationships/oleObject" Target="../embeddings/oleObject17.bin"/><Relationship Id="rId9" Type="http://schemas.openxmlformats.org/officeDocument/2006/relationships/image" Target="../media/image70.wmf"/></Relationships>
</file>

<file path=ppt/slides/_rels/slide33.xml.rels><?xml version="1.0" encoding="UTF-8" standalone="yes"?>
<Relationships xmlns="http://schemas.openxmlformats.org/package/2006/relationships"><Relationship Id="rId3" Type="http://schemas.openxmlformats.org/officeDocument/2006/relationships/image" Target="../media/image33.pd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d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78.wmf"/><Relationship Id="rId18" Type="http://schemas.openxmlformats.org/officeDocument/2006/relationships/oleObject" Target="../embeddings/oleObject27.bin"/><Relationship Id="rId3" Type="http://schemas.openxmlformats.org/officeDocument/2006/relationships/notesSlide" Target="../notesSlides/notesSlide34.xml"/><Relationship Id="rId21" Type="http://schemas.openxmlformats.org/officeDocument/2006/relationships/image" Target="../media/image82.wmf"/><Relationship Id="rId7" Type="http://schemas.openxmlformats.org/officeDocument/2006/relationships/image" Target="../media/image75.wmf"/><Relationship Id="rId12" Type="http://schemas.openxmlformats.org/officeDocument/2006/relationships/oleObject" Target="../embeddings/oleObject24.bin"/><Relationship Id="rId17" Type="http://schemas.openxmlformats.org/officeDocument/2006/relationships/image" Target="../media/image80.wmf"/><Relationship Id="rId2" Type="http://schemas.openxmlformats.org/officeDocument/2006/relationships/slideLayout" Target="../slideLayouts/slideLayout2.xml"/><Relationship Id="rId16" Type="http://schemas.openxmlformats.org/officeDocument/2006/relationships/oleObject" Target="../embeddings/oleObject26.bin"/><Relationship Id="rId20" Type="http://schemas.openxmlformats.org/officeDocument/2006/relationships/oleObject" Target="../embeddings/oleObject28.bin"/><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77.wmf"/><Relationship Id="rId5" Type="http://schemas.openxmlformats.org/officeDocument/2006/relationships/image" Target="../media/image74.wmf"/><Relationship Id="rId15" Type="http://schemas.openxmlformats.org/officeDocument/2006/relationships/image" Target="../media/image79.wmf"/><Relationship Id="rId23" Type="http://schemas.openxmlformats.org/officeDocument/2006/relationships/image" Target="../media/image83.wmf"/><Relationship Id="rId10" Type="http://schemas.openxmlformats.org/officeDocument/2006/relationships/oleObject" Target="../embeddings/oleObject23.bin"/><Relationship Id="rId19" Type="http://schemas.openxmlformats.org/officeDocument/2006/relationships/image" Target="../media/image81.wmf"/><Relationship Id="rId4" Type="http://schemas.openxmlformats.org/officeDocument/2006/relationships/oleObject" Target="../embeddings/oleObject20.bin"/><Relationship Id="rId9" Type="http://schemas.openxmlformats.org/officeDocument/2006/relationships/image" Target="../media/image76.wmf"/><Relationship Id="rId14" Type="http://schemas.openxmlformats.org/officeDocument/2006/relationships/oleObject" Target="../embeddings/oleObject25.bin"/><Relationship Id="rId22" Type="http://schemas.openxmlformats.org/officeDocument/2006/relationships/oleObject" Target="../embeddings/oleObject29.bin"/></Relationships>
</file>

<file path=ppt/slides/_rels/slide36.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85.wmf"/><Relationship Id="rId5" Type="http://schemas.openxmlformats.org/officeDocument/2006/relationships/oleObject" Target="../embeddings/oleObject30.bin"/><Relationship Id="rId4" Type="http://schemas.openxmlformats.org/officeDocument/2006/relationships/image" Target="../media/image86.wmf"/></Relationships>
</file>

<file path=ppt/slides/_rels/slide38.xml.rels><?xml version="1.0" encoding="UTF-8" standalone="yes"?>
<Relationships xmlns="http://schemas.openxmlformats.org/package/2006/relationships"><Relationship Id="rId3" Type="http://schemas.openxmlformats.org/officeDocument/2006/relationships/hyperlink" Target="http://www.jlab.org/"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97.emf"/><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oleObject" Target="../embeddings/Microsoft_Excel_97-2003_Worksheet1.xls"/></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jlab.org/Hall-C/upgrade/index.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23.gif"/></Relationships>
</file>

<file path=ppt/slides/_rels/slide62.xml.rels><?xml version="1.0" encoding="UTF-8" standalone="yes"?>
<Relationships xmlns="http://schemas.openxmlformats.org/package/2006/relationships"><Relationship Id="rId8" Type="http://schemas.openxmlformats.org/officeDocument/2006/relationships/hyperlink" Target="mailto:ben@Virginia.edu" TargetMode="External"/><Relationship Id="rId13" Type="http://schemas.openxmlformats.org/officeDocument/2006/relationships/hyperlink" Target="mailto:gen@jlab.org" TargetMode="External"/><Relationship Id="rId3" Type="http://schemas.openxmlformats.org/officeDocument/2006/relationships/hyperlink" Target="mailto:huberg@uregina.ca" TargetMode="External"/><Relationship Id="rId7" Type="http://schemas.openxmlformats.org/officeDocument/2006/relationships/hyperlink" Target="mailto:ent@jlab.org" TargetMode="External"/><Relationship Id="rId12" Type="http://schemas.openxmlformats.org/officeDocument/2006/relationships/hyperlink" Target="mailto:dunne@ra.msstate.edu"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hyperlink" Target="mailto:d.dutta@msstate.edu" TargetMode="External"/><Relationship Id="rId11" Type="http://schemas.openxmlformats.org/officeDocument/2006/relationships/hyperlink" Target="mailto:brads@jlab.org" TargetMode="External"/><Relationship Id="rId5" Type="http://schemas.openxmlformats.org/officeDocument/2006/relationships/hyperlink" Target="mailto:hornt@jlab.org" TargetMode="External"/><Relationship Id="rId10" Type="http://schemas.openxmlformats.org/officeDocument/2006/relationships/hyperlink" Target="mailto:meziani@temple.edu" TargetMode="External"/><Relationship Id="rId4" Type="http://schemas.openxmlformats.org/officeDocument/2006/relationships/hyperlink" Target="mailto:gaskelld@jlab.org" TargetMode="External"/><Relationship Id="rId9" Type="http://schemas.openxmlformats.org/officeDocument/2006/relationships/hyperlink" Target="mailto:jpchen@jlab.org" TargetMode="External"/><Relationship Id="rId14" Type="http://schemas.openxmlformats.org/officeDocument/2006/relationships/hyperlink" Target="mailto:saw@jlab.or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57400" y="161795"/>
            <a:ext cx="5599906" cy="1165225"/>
          </a:xfrm>
          <a:solidFill>
            <a:srgbClr val="FFFF00"/>
          </a:solidFill>
        </p:spPr>
        <p:txBody>
          <a:bodyPr>
            <a:normAutofit/>
          </a:bodyPr>
          <a:lstStyle/>
          <a:p>
            <a:r>
              <a:rPr lang="en-US" sz="2800" dirty="0" smtClean="0">
                <a:solidFill>
                  <a:srgbClr val="FF0000"/>
                </a:solidFill>
                <a:latin typeface="Comic Sans MS" pitchFamily="66" charset="0"/>
              </a:rPr>
              <a:t>Hall C: Recent Results </a:t>
            </a:r>
            <a:br>
              <a:rPr lang="en-US" sz="2800" dirty="0" smtClean="0">
                <a:solidFill>
                  <a:srgbClr val="FF0000"/>
                </a:solidFill>
                <a:latin typeface="Comic Sans MS" pitchFamily="66" charset="0"/>
              </a:rPr>
            </a:br>
            <a:r>
              <a:rPr lang="en-US" sz="2800" dirty="0" smtClean="0">
                <a:solidFill>
                  <a:srgbClr val="FF0000"/>
                </a:solidFill>
                <a:latin typeface="Comic Sans MS" pitchFamily="66" charset="0"/>
              </a:rPr>
              <a:t>and 12 </a:t>
            </a:r>
            <a:r>
              <a:rPr lang="en-US" sz="2800" dirty="0" err="1" smtClean="0">
                <a:solidFill>
                  <a:srgbClr val="FF0000"/>
                </a:solidFill>
                <a:latin typeface="Comic Sans MS" pitchFamily="66" charset="0"/>
              </a:rPr>
              <a:t>GeV</a:t>
            </a:r>
            <a:r>
              <a:rPr lang="en-US" sz="2800" dirty="0" smtClean="0">
                <a:solidFill>
                  <a:srgbClr val="FF0000"/>
                </a:solidFill>
                <a:latin typeface="Comic Sans MS" pitchFamily="66" charset="0"/>
              </a:rPr>
              <a:t> Opportunities</a:t>
            </a:r>
            <a:endParaRPr lang="en-US" sz="2800" dirty="0">
              <a:solidFill>
                <a:srgbClr val="FF0000"/>
              </a:solidFill>
              <a:latin typeface="Comic Sans MS" pitchFamily="66" charset="0"/>
            </a:endParaRPr>
          </a:p>
        </p:txBody>
      </p:sp>
      <p:sp>
        <p:nvSpPr>
          <p:cNvPr id="3" name="Subtitle 2"/>
          <p:cNvSpPr>
            <a:spLocks noGrp="1"/>
          </p:cNvSpPr>
          <p:nvPr>
            <p:ph type="subTitle" idx="1"/>
          </p:nvPr>
        </p:nvSpPr>
        <p:spPr>
          <a:xfrm>
            <a:off x="1066800" y="5334000"/>
            <a:ext cx="7391400" cy="1389185"/>
          </a:xfrm>
          <a:noFill/>
        </p:spPr>
        <p:txBody>
          <a:bodyPr>
            <a:normAutofit fontScale="92500" lnSpcReduction="10000"/>
          </a:bodyPr>
          <a:lstStyle/>
          <a:p>
            <a:r>
              <a:rPr lang="en-US" sz="2600" dirty="0" smtClean="0">
                <a:solidFill>
                  <a:srgbClr val="FF0000"/>
                </a:solidFill>
                <a:latin typeface="Comic Sans MS" pitchFamily="66" charset="0"/>
              </a:rPr>
              <a:t>Dave Mack (TJNAF) </a:t>
            </a:r>
          </a:p>
          <a:p>
            <a:r>
              <a:rPr lang="en-US" sz="1800" dirty="0" smtClean="0">
                <a:solidFill>
                  <a:srgbClr val="FF0000"/>
                </a:solidFill>
                <a:latin typeface="Comic Sans MS" pitchFamily="66" charset="0"/>
              </a:rPr>
              <a:t>5</a:t>
            </a:r>
            <a:r>
              <a:rPr lang="en-US" sz="1800" baseline="30000" dirty="0" smtClean="0">
                <a:solidFill>
                  <a:srgbClr val="FF0000"/>
                </a:solidFill>
                <a:latin typeface="Comic Sans MS" pitchFamily="66" charset="0"/>
              </a:rPr>
              <a:t>th</a:t>
            </a:r>
            <a:r>
              <a:rPr lang="en-US" sz="1800" dirty="0" smtClean="0">
                <a:solidFill>
                  <a:srgbClr val="FF0000"/>
                </a:solidFill>
                <a:latin typeface="Comic Sans MS" pitchFamily="66" charset="0"/>
              </a:rPr>
              <a:t> Workshop on Hadron Physics in China and Opportunities in the U.S.  </a:t>
            </a:r>
          </a:p>
          <a:p>
            <a:r>
              <a:rPr lang="en-US" sz="1800" dirty="0" smtClean="0">
                <a:solidFill>
                  <a:srgbClr val="FF0000"/>
                </a:solidFill>
                <a:latin typeface="Comic Sans MS" pitchFamily="66" charset="0"/>
              </a:rPr>
              <a:t>July 2, 2013</a:t>
            </a:r>
          </a:p>
          <a:p>
            <a:r>
              <a:rPr lang="en-US" sz="1800" dirty="0" err="1" smtClean="0">
                <a:solidFill>
                  <a:srgbClr val="FF0000"/>
                </a:solidFill>
                <a:latin typeface="Comic Sans MS" pitchFamily="66" charset="0"/>
              </a:rPr>
              <a:t>Huangshan</a:t>
            </a:r>
            <a:r>
              <a:rPr lang="en-US" sz="1800" dirty="0" smtClean="0">
                <a:solidFill>
                  <a:srgbClr val="FF0000"/>
                </a:solidFill>
                <a:latin typeface="Comic Sans MS" pitchFamily="66" charset="0"/>
              </a:rPr>
              <a:t>, China</a:t>
            </a:r>
          </a:p>
          <a:p>
            <a:endParaRPr lang="en-US" sz="2400" dirty="0" smtClean="0">
              <a:solidFill>
                <a:srgbClr val="FF0000"/>
              </a:solidFill>
            </a:endParaRPr>
          </a:p>
        </p:txBody>
      </p:sp>
      <p:pic>
        <p:nvPicPr>
          <p:cNvPr id="5" name="Picture 19" descr="version3"/>
          <p:cNvPicPr>
            <a:picLocks noChangeAspect="1" noChangeArrowheads="1"/>
          </p:cNvPicPr>
          <p:nvPr/>
        </p:nvPicPr>
        <p:blipFill>
          <a:blip r:embed="rId4" cstate="print"/>
          <a:srcRect/>
          <a:stretch>
            <a:fillRect/>
          </a:stretch>
        </p:blipFill>
        <p:spPr bwMode="auto">
          <a:xfrm>
            <a:off x="1981200" y="0"/>
            <a:ext cx="21336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utta_cipanp2012-190.png"/>
          <p:cNvPicPr>
            <a:picLocks noChangeAspect="1"/>
          </p:cNvPicPr>
          <p:nvPr/>
        </p:nvPicPr>
        <p:blipFill>
          <a:blip r:embed="rId3" cstate="print"/>
          <a:stretch>
            <a:fillRect/>
          </a:stretch>
        </p:blipFill>
        <p:spPr>
          <a:xfrm>
            <a:off x="4114800" y="2590800"/>
            <a:ext cx="4679366" cy="3048000"/>
          </a:xfrm>
          <a:prstGeom prst="rect">
            <a:avLst/>
          </a:prstGeom>
        </p:spPr>
      </p:pic>
      <p:sp>
        <p:nvSpPr>
          <p:cNvPr id="14" name="Slide Number Placeholder 3"/>
          <p:cNvSpPr>
            <a:spLocks noGrp="1"/>
          </p:cNvSpPr>
          <p:nvPr>
            <p:ph type="sldNum" sz="quarter" idx="12"/>
          </p:nvPr>
        </p:nvSpPr>
        <p:spPr/>
        <p:txBody>
          <a:bodyPr/>
          <a:lstStyle/>
          <a:p>
            <a:pPr>
              <a:defRPr/>
            </a:pPr>
            <a:fld id="{C87BCFC6-29CC-4DE2-A9D7-713A4C8264A7}" type="slidenum">
              <a:rPr/>
              <a:pPr>
                <a:defRPr/>
              </a:pPr>
              <a:t>10</a:t>
            </a:fld>
            <a:endParaRPr lang="en-US"/>
          </a:p>
        </p:txBody>
      </p:sp>
      <p:sp>
        <p:nvSpPr>
          <p:cNvPr id="2" name="Title 1"/>
          <p:cNvSpPr txBox="1">
            <a:spLocks noGrp="1"/>
          </p:cNvSpPr>
          <p:nvPr>
            <p:ph type="title" idx="4294967295"/>
          </p:nvPr>
        </p:nvSpPr>
        <p:spPr>
          <a:xfrm>
            <a:off x="152400" y="609600"/>
            <a:ext cx="8839200" cy="609600"/>
          </a:xfrm>
        </p:spPr>
        <p:txBody>
          <a:bodyPr rtlCol="0">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a:spcAft>
                <a:spcPts val="0"/>
              </a:spcAft>
              <a:buFont typeface="StarSymbol"/>
              <a:buNone/>
              <a:defRPr/>
            </a:pPr>
            <a:r>
              <a:rPr lang="en-US" sz="3100" dirty="0" smtClean="0">
                <a:solidFill>
                  <a:srgbClr val="FF0000"/>
                </a:solidFill>
                <a:latin typeface="Comic Sans MS" pitchFamily="66" charset="0"/>
              </a:rPr>
              <a:t>Compton </a:t>
            </a:r>
            <a:r>
              <a:rPr lang="en-US" sz="3100" dirty="0" err="1" smtClean="0">
                <a:solidFill>
                  <a:srgbClr val="FF0000"/>
                </a:solidFill>
                <a:latin typeface="Comic Sans MS" pitchFamily="66" charset="0"/>
              </a:rPr>
              <a:t>Polarimeter</a:t>
            </a:r>
            <a:r>
              <a:rPr lang="en-US" sz="3100" dirty="0" smtClean="0">
                <a:solidFill>
                  <a:srgbClr val="FF0000"/>
                </a:solidFill>
                <a:latin typeface="Comic Sans MS" pitchFamily="66" charset="0"/>
              </a:rPr>
              <a:t> </a:t>
            </a:r>
            <a:r>
              <a:rPr lang="en-US" sz="2000" dirty="0" smtClean="0">
                <a:solidFill>
                  <a:srgbClr val="FF0000"/>
                </a:solidFill>
                <a:latin typeface="Comic Sans MS" pitchFamily="66" charset="0"/>
              </a:rPr>
              <a:t>(Hall C-MIT Bates-UVA)</a:t>
            </a:r>
            <a:br>
              <a:rPr lang="en-US" sz="2000" dirty="0" smtClean="0">
                <a:solidFill>
                  <a:srgbClr val="FF0000"/>
                </a:solidFill>
                <a:latin typeface="Comic Sans MS" pitchFamily="66" charset="0"/>
              </a:rPr>
            </a:br>
            <a:r>
              <a:rPr lang="en-US" sz="3600" dirty="0" smtClean="0">
                <a:solidFill>
                  <a:srgbClr val="FF0000"/>
                </a:solidFill>
                <a:latin typeface="Comic Sans MS" pitchFamily="66" charset="0"/>
              </a:rPr>
              <a:t>(</a:t>
            </a:r>
            <a:r>
              <a:rPr lang="el-GR" sz="2800" dirty="0" smtClean="0">
                <a:solidFill>
                  <a:srgbClr val="FF0000"/>
                </a:solidFill>
                <a:latin typeface="Comic Sans MS" pitchFamily="66" charset="0"/>
              </a:rPr>
              <a:t> </a:t>
            </a:r>
            <a:r>
              <a:rPr lang="el-GR" sz="3100" dirty="0" smtClean="0">
                <a:solidFill>
                  <a:srgbClr val="FF0000"/>
                </a:solidFill>
                <a:latin typeface="Comic Sans MS" pitchFamily="66" charset="0"/>
              </a:rPr>
              <a:t>γ</a:t>
            </a:r>
            <a:r>
              <a:rPr lang="en-US" sz="3100" dirty="0" smtClean="0">
                <a:solidFill>
                  <a:srgbClr val="FF0000"/>
                </a:solidFill>
                <a:latin typeface="Comic Sans MS" pitchFamily="66" charset="0"/>
              </a:rPr>
              <a:t> + e </a:t>
            </a:r>
            <a:r>
              <a:rPr lang="en-US" sz="3100" dirty="0" smtClean="0">
                <a:solidFill>
                  <a:srgbClr val="FF0000"/>
                </a:solidFill>
                <a:latin typeface="Comic Sans MS" pitchFamily="66" charset="0"/>
                <a:sym typeface="Wingdings" pitchFamily="2" charset="2"/>
              </a:rPr>
              <a:t> </a:t>
            </a:r>
            <a:r>
              <a:rPr lang="el-GR" sz="3100" dirty="0" smtClean="0">
                <a:solidFill>
                  <a:srgbClr val="FF0000"/>
                </a:solidFill>
                <a:latin typeface="Comic Sans MS" pitchFamily="66" charset="0"/>
              </a:rPr>
              <a:t>γ</a:t>
            </a:r>
            <a:r>
              <a:rPr lang="en-US" sz="3100" dirty="0" smtClean="0">
                <a:solidFill>
                  <a:srgbClr val="FF0000"/>
                </a:solidFill>
                <a:latin typeface="Comic Sans MS" pitchFamily="66" charset="0"/>
              </a:rPr>
              <a:t> + e )</a:t>
            </a:r>
            <a:r>
              <a:rPr lang="en-US" sz="3200" dirty="0" smtClean="0">
                <a:solidFill>
                  <a:srgbClr val="FF0000"/>
                </a:solidFill>
                <a:latin typeface="Comic Sans MS" pitchFamily="66" charset="0"/>
              </a:rPr>
              <a:t/>
            </a:r>
            <a:br>
              <a:rPr lang="en-US" sz="3200" dirty="0" smtClean="0">
                <a:solidFill>
                  <a:srgbClr val="FF0000"/>
                </a:solidFill>
                <a:latin typeface="Comic Sans MS" pitchFamily="66" charset="0"/>
              </a:rPr>
            </a:br>
            <a:endParaRPr lang="en-US" sz="3200" dirty="0">
              <a:solidFill>
                <a:srgbClr val="FF0000"/>
              </a:solidFill>
              <a:latin typeface="Comic Sans MS" pitchFamily="66" charset="0"/>
            </a:endParaRPr>
          </a:p>
        </p:txBody>
      </p:sp>
      <p:sp>
        <p:nvSpPr>
          <p:cNvPr id="19461" name="Rectangle 3"/>
          <p:cNvSpPr txBox="1">
            <a:spLocks noChangeArrowheads="1"/>
          </p:cNvSpPr>
          <p:nvPr/>
        </p:nvSpPr>
        <p:spPr bwMode="auto">
          <a:xfrm>
            <a:off x="4038600" y="4038600"/>
            <a:ext cx="8458200" cy="3429000"/>
          </a:xfrm>
          <a:prstGeom prst="rect">
            <a:avLst/>
          </a:prstGeom>
          <a:noFill/>
          <a:ln w="9525">
            <a:noFill/>
            <a:miter lim="800000"/>
            <a:headEnd/>
            <a:tailEnd/>
          </a:ln>
        </p:spPr>
        <p:txBody>
          <a:bodyPr/>
          <a:lstStyle/>
          <a:p>
            <a:pPr marL="342900" indent="-342900" algn="ctr">
              <a:spcBef>
                <a:spcPct val="20000"/>
              </a:spcBef>
            </a:pPr>
            <a:endParaRPr lang="en-US" sz="1600">
              <a:latin typeface="Calibri" pitchFamily="34" charset="0"/>
            </a:endParaRPr>
          </a:p>
        </p:txBody>
      </p:sp>
      <p:sp>
        <p:nvSpPr>
          <p:cNvPr id="19462" name="Rectangle 17"/>
          <p:cNvSpPr>
            <a:spLocks noChangeArrowheads="1"/>
          </p:cNvSpPr>
          <p:nvPr/>
        </p:nvSpPr>
        <p:spPr bwMode="auto">
          <a:xfrm>
            <a:off x="228600" y="1752600"/>
            <a:ext cx="3810000" cy="3046988"/>
          </a:xfrm>
          <a:prstGeom prst="rect">
            <a:avLst/>
          </a:prstGeom>
          <a:noFill/>
          <a:ln w="9525">
            <a:noFill/>
            <a:miter lim="800000"/>
            <a:headEnd/>
            <a:tailEnd/>
          </a:ln>
        </p:spPr>
        <p:txBody>
          <a:bodyPr wrap="square">
            <a:spAutoFit/>
          </a:bodyPr>
          <a:lstStyle/>
          <a:p>
            <a:pPr marL="342900" indent="-342900" algn="ctr">
              <a:spcBef>
                <a:spcPct val="20000"/>
              </a:spcBef>
            </a:pPr>
            <a:r>
              <a:rPr lang="en-US" sz="1600" dirty="0">
                <a:latin typeface="Comic Sans MS" pitchFamily="66" charset="0"/>
              </a:rPr>
              <a:t>	A continuous monitor at full production current.</a:t>
            </a:r>
          </a:p>
          <a:p>
            <a:pPr marL="342900" indent="-342900" algn="ctr">
              <a:spcBef>
                <a:spcPct val="20000"/>
              </a:spcBef>
            </a:pPr>
            <a:r>
              <a:rPr lang="en-US" sz="1600" dirty="0">
                <a:latin typeface="Comic Sans MS" pitchFamily="66" charset="0"/>
              </a:rPr>
              <a:t>      Non-invasive: perturbs the beam only at the part-per-trillion level. </a:t>
            </a:r>
          </a:p>
          <a:p>
            <a:pPr marL="342900" indent="-342900">
              <a:spcBef>
                <a:spcPct val="20000"/>
              </a:spcBef>
            </a:pPr>
            <a:r>
              <a:rPr lang="en-US" sz="1600" dirty="0">
                <a:latin typeface="Comic Sans MS" pitchFamily="66" charset="0"/>
              </a:rPr>
              <a:t>     </a:t>
            </a:r>
          </a:p>
          <a:p>
            <a:pPr marL="342900" indent="-342900" algn="ctr">
              <a:spcBef>
                <a:spcPct val="20000"/>
              </a:spcBef>
            </a:pPr>
            <a:r>
              <a:rPr lang="en-US" sz="1600" dirty="0">
                <a:latin typeface="Comic Sans MS" pitchFamily="66" charset="0"/>
              </a:rPr>
              <a:t>Two independent detectors of Compton scattering: </a:t>
            </a:r>
          </a:p>
          <a:p>
            <a:pPr marL="342900" indent="-342900" algn="ctr">
              <a:spcBef>
                <a:spcPct val="20000"/>
              </a:spcBef>
            </a:pPr>
            <a:r>
              <a:rPr lang="en-US" sz="1600" dirty="0">
                <a:latin typeface="Comic Sans MS" pitchFamily="66" charset="0"/>
              </a:rPr>
              <a:t>	</a:t>
            </a:r>
            <a:r>
              <a:rPr lang="en-US" sz="1600" dirty="0" smtClean="0">
                <a:latin typeface="Comic Sans MS" pitchFamily="66" charset="0"/>
              </a:rPr>
              <a:t>1) </a:t>
            </a:r>
            <a:r>
              <a:rPr lang="en-US" sz="1600" dirty="0">
                <a:latin typeface="Comic Sans MS" pitchFamily="66" charset="0"/>
              </a:rPr>
              <a:t>integrating mode </a:t>
            </a:r>
            <a:r>
              <a:rPr lang="el-GR" sz="1600" dirty="0">
                <a:latin typeface="Comic Sans MS" pitchFamily="66" charset="0"/>
              </a:rPr>
              <a:t>γ</a:t>
            </a:r>
            <a:r>
              <a:rPr lang="en-US" sz="1600" dirty="0">
                <a:latin typeface="Comic Sans MS" pitchFamily="66" charset="0"/>
              </a:rPr>
              <a:t> detector and </a:t>
            </a:r>
            <a:r>
              <a:rPr lang="en-US" sz="1600" dirty="0" smtClean="0">
                <a:latin typeface="Comic Sans MS" pitchFamily="66" charset="0"/>
              </a:rPr>
              <a:t>2) event </a:t>
            </a:r>
            <a:r>
              <a:rPr lang="en-US" sz="1600" dirty="0">
                <a:latin typeface="Comic Sans MS" pitchFamily="66" charset="0"/>
              </a:rPr>
              <a:t>mode electron detector. </a:t>
            </a:r>
          </a:p>
          <a:p>
            <a:pPr marL="342900" indent="-342900" algn="ctr">
              <a:spcBef>
                <a:spcPct val="20000"/>
              </a:spcBef>
            </a:pPr>
            <a:r>
              <a:rPr lang="en-US" sz="1600" dirty="0">
                <a:latin typeface="Comic Sans MS" pitchFamily="66" charset="0"/>
              </a:rPr>
              <a:t>       Laser is cycled on and off to measure </a:t>
            </a:r>
            <a:r>
              <a:rPr lang="en-US" sz="1600" dirty="0" smtClean="0">
                <a:latin typeface="Comic Sans MS" pitchFamily="66" charset="0"/>
              </a:rPr>
              <a:t>backgrounds. </a:t>
            </a:r>
            <a:endParaRPr lang="en-US" sz="1600" dirty="0">
              <a:latin typeface="Comic Sans MS" pitchFamily="66" charset="0"/>
            </a:endParaRPr>
          </a:p>
        </p:txBody>
      </p:sp>
      <p:pic>
        <p:nvPicPr>
          <p:cNvPr id="19464"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038600" y="1295400"/>
            <a:ext cx="4706062" cy="1193350"/>
          </a:xfrm>
          <a:prstGeom prst="rect">
            <a:avLst/>
          </a:prstGeom>
          <a:noFill/>
          <a:ln w="9525">
            <a:noFill/>
            <a:miter lim="800000"/>
            <a:headEnd/>
            <a:tailEnd/>
          </a:ln>
        </p:spPr>
      </p:pic>
      <p:cxnSp>
        <p:nvCxnSpPr>
          <p:cNvPr id="19" name="Straight Arrow Connector 18"/>
          <p:cNvCxnSpPr/>
          <p:nvPr/>
        </p:nvCxnSpPr>
        <p:spPr>
          <a:xfrm>
            <a:off x="3505200" y="762000"/>
            <a:ext cx="2286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38600" y="762000"/>
            <a:ext cx="2286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2895600" y="5791200"/>
            <a:ext cx="6019800" cy="584775"/>
          </a:xfrm>
          <a:prstGeom prst="rect">
            <a:avLst/>
          </a:prstGeom>
          <a:solidFill>
            <a:srgbClr val="FFFF00"/>
          </a:solidFill>
          <a:ln w="9525">
            <a:noFill/>
            <a:miter lim="800000"/>
            <a:headEnd/>
            <a:tailEnd/>
          </a:ln>
        </p:spPr>
        <p:txBody>
          <a:bodyPr wrap="square">
            <a:spAutoFit/>
          </a:bodyPr>
          <a:lstStyle/>
          <a:p>
            <a:r>
              <a:rPr lang="en-US" sz="1600" dirty="0" smtClean="0">
                <a:latin typeface="Comic Sans MS" pitchFamily="66" charset="0"/>
              </a:rPr>
              <a:t>In principle, the continuous Compton results can be used to interpolate the occasional Moeller results.    </a:t>
            </a:r>
            <a:endParaRPr lang="en-US" sz="16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5"/>
          <p:cNvPicPr>
            <a:picLocks noChangeAspect="1" noChangeArrowheads="1"/>
          </p:cNvPicPr>
          <p:nvPr/>
        </p:nvPicPr>
        <p:blipFill>
          <a:blip r:embed="rId3" cstate="print"/>
          <a:srcRect/>
          <a:stretch>
            <a:fillRect/>
          </a:stretch>
        </p:blipFill>
        <p:spPr bwMode="auto">
          <a:xfrm>
            <a:off x="3581400" y="685800"/>
            <a:ext cx="2522538" cy="2227263"/>
          </a:xfrm>
          <a:prstGeom prst="rect">
            <a:avLst/>
          </a:prstGeom>
          <a:noFill/>
          <a:ln w="9525">
            <a:noFill/>
            <a:round/>
            <a:headEnd/>
            <a:tailEnd/>
          </a:ln>
        </p:spPr>
      </p:pic>
      <p:pic>
        <p:nvPicPr>
          <p:cNvPr id="16387" name="Picture 16" descr="bars.png"/>
          <p:cNvPicPr>
            <a:picLocks noChangeAspect="1"/>
          </p:cNvPicPr>
          <p:nvPr/>
        </p:nvPicPr>
        <p:blipFill>
          <a:blip r:embed="rId4" cstate="print"/>
          <a:srcRect/>
          <a:stretch>
            <a:fillRect/>
          </a:stretch>
        </p:blipFill>
        <p:spPr bwMode="auto">
          <a:xfrm>
            <a:off x="6627813" y="3352800"/>
            <a:ext cx="2516187" cy="3352800"/>
          </a:xfrm>
          <a:prstGeom prst="rect">
            <a:avLst/>
          </a:prstGeom>
          <a:noFill/>
          <a:ln w="9525">
            <a:noFill/>
            <a:miter lim="800000"/>
            <a:headEnd/>
            <a:tailEnd/>
          </a:ln>
        </p:spPr>
      </p:pic>
      <p:pic>
        <p:nvPicPr>
          <p:cNvPr id="16388" name="Picture 14" descr="oblique_8octants_beamenvelope2.gif"/>
          <p:cNvPicPr>
            <a:picLocks noChangeAspect="1"/>
          </p:cNvPicPr>
          <p:nvPr/>
        </p:nvPicPr>
        <p:blipFill>
          <a:blip r:embed="rId5" cstate="print"/>
          <a:srcRect/>
          <a:stretch>
            <a:fillRect/>
          </a:stretch>
        </p:blipFill>
        <p:spPr bwMode="auto">
          <a:xfrm>
            <a:off x="0" y="0"/>
            <a:ext cx="3241675" cy="2460625"/>
          </a:xfrm>
          <a:prstGeom prst="rect">
            <a:avLst/>
          </a:prstGeom>
          <a:noFill/>
          <a:ln w="9525">
            <a:noFill/>
            <a:miter lim="800000"/>
            <a:headEnd/>
            <a:tailEnd/>
          </a:ln>
        </p:spPr>
      </p:pic>
      <p:pic>
        <p:nvPicPr>
          <p:cNvPr id="16389" name="Picture 421"/>
          <p:cNvPicPr>
            <a:picLocks noChangeAspect="1"/>
          </p:cNvPicPr>
          <p:nvPr/>
        </p:nvPicPr>
        <p:blipFill>
          <a:blip r:embed="rId6" cstate="print"/>
          <a:srcRect/>
          <a:stretch>
            <a:fillRect/>
          </a:stretch>
        </p:blipFill>
        <p:spPr bwMode="auto">
          <a:xfrm>
            <a:off x="6556375" y="0"/>
            <a:ext cx="2587625" cy="2646363"/>
          </a:xfrm>
          <a:prstGeom prst="rect">
            <a:avLst/>
          </a:prstGeom>
          <a:noFill/>
          <a:ln w="9525">
            <a:noFill/>
            <a:miter lim="800000"/>
            <a:headEnd/>
            <a:tailEnd/>
          </a:ln>
        </p:spPr>
      </p:pic>
      <p:sp>
        <p:nvSpPr>
          <p:cNvPr id="16390" name="TextShape 1"/>
          <p:cNvSpPr txBox="1">
            <a:spLocks noChangeArrowheads="1"/>
          </p:cNvSpPr>
          <p:nvPr/>
        </p:nvSpPr>
        <p:spPr bwMode="auto">
          <a:xfrm>
            <a:off x="609600" y="0"/>
            <a:ext cx="8228013" cy="822325"/>
          </a:xfrm>
          <a:prstGeom prst="rect">
            <a:avLst/>
          </a:prstGeom>
          <a:noFill/>
          <a:ln w="9525">
            <a:noFill/>
            <a:miter lim="800000"/>
            <a:headEnd/>
            <a:tailEnd/>
          </a:ln>
        </p:spPr>
        <p:txBody>
          <a:bodyPr wrap="none" lIns="0" tIns="0" rIns="0" bIns="0" anchor="ctr"/>
          <a:lstStyle/>
          <a:p>
            <a:pPr algn="ctr"/>
            <a:r>
              <a:rPr lang="en-US" sz="3200">
                <a:solidFill>
                  <a:srgbClr val="FF0000"/>
                </a:solidFill>
                <a:latin typeface="Comic Sans MS" pitchFamily="66" charset="0"/>
              </a:rPr>
              <a:t>Main Detectors</a:t>
            </a:r>
          </a:p>
          <a:p>
            <a:pPr algn="ctr"/>
            <a:r>
              <a:rPr lang="en-US">
                <a:solidFill>
                  <a:srgbClr val="FF0000"/>
                </a:solidFill>
                <a:latin typeface="Comic Sans MS" pitchFamily="66" charset="0"/>
              </a:rPr>
              <a:t>(Manitoba-TJNAF)</a:t>
            </a:r>
          </a:p>
        </p:txBody>
      </p:sp>
      <p:sp>
        <p:nvSpPr>
          <p:cNvPr id="16391" name="TextShape 2"/>
          <p:cNvSpPr txBox="1">
            <a:spLocks noChangeArrowheads="1"/>
          </p:cNvSpPr>
          <p:nvPr/>
        </p:nvSpPr>
        <p:spPr bwMode="auto">
          <a:xfrm>
            <a:off x="304800" y="2895600"/>
            <a:ext cx="3429000" cy="838200"/>
          </a:xfrm>
          <a:prstGeom prst="rect">
            <a:avLst/>
          </a:prstGeom>
          <a:noFill/>
          <a:ln w="9525">
            <a:noFill/>
            <a:miter lim="800000"/>
            <a:headEnd/>
            <a:tailEnd/>
          </a:ln>
        </p:spPr>
        <p:txBody>
          <a:bodyPr wrap="none" lIns="81639" tIns="40820" rIns="81639" bIns="40820"/>
          <a:lstStyle/>
          <a:p>
            <a:pPr>
              <a:buFont typeface="Arial" pitchFamily="34" charset="0"/>
              <a:buChar char="•"/>
            </a:pPr>
            <a:r>
              <a:rPr lang="en-US" sz="1400" dirty="0">
                <a:latin typeface="Comic Sans MS" pitchFamily="66" charset="0"/>
              </a:rPr>
              <a:t>Large array of eight Cerenkov radiator bars (each 200 x 18 x 1.25 cm</a:t>
            </a:r>
            <a:r>
              <a:rPr lang="en-US" sz="1400" baseline="30000" dirty="0">
                <a:latin typeface="Comic Sans MS" pitchFamily="66" charset="0"/>
              </a:rPr>
              <a:t>3</a:t>
            </a:r>
            <a:r>
              <a:rPr lang="en-US" sz="1400" dirty="0">
                <a:latin typeface="Comic Sans MS" pitchFamily="66" charset="0"/>
              </a:rPr>
              <a:t>)</a:t>
            </a:r>
          </a:p>
          <a:p>
            <a:pPr>
              <a:buFont typeface="Arial" pitchFamily="34" charset="0"/>
              <a:buChar char="•"/>
            </a:pPr>
            <a:r>
              <a:rPr lang="en-US" sz="1400" dirty="0">
                <a:latin typeface="Comic Sans MS" pitchFamily="66" charset="0"/>
              </a:rPr>
              <a:t>artificial fused silica for UV transmission, polished to 25Angstroms (</a:t>
            </a:r>
            <a:r>
              <a:rPr lang="en-US" sz="1400" dirty="0" err="1">
                <a:latin typeface="Comic Sans MS" pitchFamily="66" charset="0"/>
              </a:rPr>
              <a:t>rms</a:t>
            </a:r>
            <a:r>
              <a:rPr lang="en-US" sz="1400" dirty="0">
                <a:latin typeface="Comic Sans MS" pitchFamily="66" charset="0"/>
              </a:rPr>
              <a:t>)</a:t>
            </a:r>
          </a:p>
          <a:p>
            <a:pPr>
              <a:buFont typeface="Arial" pitchFamily="34" charset="0"/>
              <a:buChar char="•"/>
            </a:pPr>
            <a:r>
              <a:rPr lang="en-US" sz="1400" b="1" dirty="0" err="1">
                <a:solidFill>
                  <a:srgbClr val="FF0000"/>
                </a:solidFill>
                <a:latin typeface="Comic Sans MS" pitchFamily="66" charset="0"/>
              </a:rPr>
              <a:t>Spectrosil</a:t>
            </a:r>
            <a:r>
              <a:rPr lang="en-US" sz="1400" b="1" dirty="0">
                <a:solidFill>
                  <a:srgbClr val="FF0000"/>
                </a:solidFill>
                <a:latin typeface="Comic Sans MS" pitchFamily="66" charset="0"/>
              </a:rPr>
              <a:t> 2000: </a:t>
            </a:r>
            <a:r>
              <a:rPr lang="en-US" sz="1400" b="1" dirty="0" err="1">
                <a:solidFill>
                  <a:srgbClr val="FF0000"/>
                </a:solidFill>
                <a:latin typeface="Comic Sans MS" pitchFamily="66" charset="0"/>
              </a:rPr>
              <a:t>rad</a:t>
            </a:r>
            <a:r>
              <a:rPr lang="en-US" sz="1400" b="1" dirty="0">
                <a:solidFill>
                  <a:srgbClr val="FF0000"/>
                </a:solidFill>
                <a:latin typeface="Comic Sans MS" pitchFamily="66" charset="0"/>
              </a:rPr>
              <a:t>-hard, non-scintillating, low-luminescence</a:t>
            </a:r>
          </a:p>
          <a:p>
            <a:pPr>
              <a:buFont typeface="Arial" pitchFamily="34" charset="0"/>
              <a:buChar char="•"/>
            </a:pPr>
            <a:r>
              <a:rPr lang="en-US" sz="1400" dirty="0">
                <a:latin typeface="Comic Sans MS" pitchFamily="66" charset="0"/>
              </a:rPr>
              <a:t>Two 5” PMTs per  bar, S20 cathodes for high light levels</a:t>
            </a:r>
          </a:p>
          <a:p>
            <a:pPr>
              <a:buFont typeface="Arial" pitchFamily="34" charset="0"/>
              <a:buChar char="•"/>
            </a:pPr>
            <a:r>
              <a:rPr lang="en-US" sz="1400" dirty="0">
                <a:latin typeface="Comic Sans MS" pitchFamily="66" charset="0"/>
              </a:rPr>
              <a:t> Yield 100 </a:t>
            </a:r>
            <a:r>
              <a:rPr lang="en-US" sz="1400" dirty="0" err="1">
                <a:latin typeface="Comic Sans MS" pitchFamily="66" charset="0"/>
              </a:rPr>
              <a:t>pe’s</a:t>
            </a:r>
            <a:r>
              <a:rPr lang="en-US" sz="1400" dirty="0">
                <a:latin typeface="Comic Sans MS" pitchFamily="66" charset="0"/>
              </a:rPr>
              <a:t>/track with 2cm </a:t>
            </a:r>
            <a:r>
              <a:rPr lang="en-US" sz="1400" dirty="0" err="1">
                <a:latin typeface="Comic Sans MS" pitchFamily="66" charset="0"/>
              </a:rPr>
              <a:t>Pb</a:t>
            </a:r>
            <a:r>
              <a:rPr lang="en-US" sz="1400" dirty="0">
                <a:latin typeface="Comic Sans MS" pitchFamily="66" charset="0"/>
              </a:rPr>
              <a:t> pre-radiators</a:t>
            </a:r>
          </a:p>
        </p:txBody>
      </p:sp>
      <p:pic>
        <p:nvPicPr>
          <p:cNvPr id="16392" name="Picture 16" descr="ElasticInelasticSpot_BFIL104"/>
          <p:cNvPicPr>
            <a:picLocks noChangeAspect="1" noChangeArrowheads="1"/>
          </p:cNvPicPr>
          <p:nvPr/>
        </p:nvPicPr>
        <p:blipFill>
          <a:blip r:embed="rId7" cstate="print"/>
          <a:srcRect/>
          <a:stretch>
            <a:fillRect/>
          </a:stretch>
        </p:blipFill>
        <p:spPr bwMode="auto">
          <a:xfrm>
            <a:off x="3505200" y="4724400"/>
            <a:ext cx="2743200" cy="685800"/>
          </a:xfrm>
          <a:prstGeom prst="rect">
            <a:avLst/>
          </a:prstGeom>
          <a:noFill/>
          <a:ln w="9525">
            <a:noFill/>
            <a:miter lim="800000"/>
            <a:headEnd/>
            <a:tailEnd/>
          </a:ln>
        </p:spPr>
      </p:pic>
      <p:pic>
        <p:nvPicPr>
          <p:cNvPr id="16393" name="Picture 16" descr="0016.jpg"/>
          <p:cNvPicPr>
            <a:picLocks noChangeAspect="1"/>
          </p:cNvPicPr>
          <p:nvPr/>
        </p:nvPicPr>
        <p:blipFill>
          <a:blip r:embed="rId8" cstate="print"/>
          <a:srcRect/>
          <a:stretch>
            <a:fillRect/>
          </a:stretch>
        </p:blipFill>
        <p:spPr bwMode="auto">
          <a:xfrm>
            <a:off x="457200" y="4191000"/>
            <a:ext cx="3048000" cy="2286000"/>
          </a:xfrm>
          <a:prstGeom prst="rect">
            <a:avLst/>
          </a:prstGeom>
          <a:noFill/>
          <a:ln w="9525">
            <a:noFill/>
            <a:miter lim="800000"/>
            <a:headEnd/>
            <a:tailEnd/>
          </a:ln>
        </p:spPr>
      </p:pic>
      <p:sp>
        <p:nvSpPr>
          <p:cNvPr id="16394" name="TextBox 10"/>
          <p:cNvSpPr txBox="1">
            <a:spLocks noChangeArrowheads="1"/>
          </p:cNvSpPr>
          <p:nvPr/>
        </p:nvSpPr>
        <p:spPr bwMode="auto">
          <a:xfrm>
            <a:off x="4267200" y="4038600"/>
            <a:ext cx="1524000" cy="2062163"/>
          </a:xfrm>
          <a:prstGeom prst="rect">
            <a:avLst/>
          </a:prstGeom>
          <a:noFill/>
          <a:ln w="9525">
            <a:noFill/>
            <a:miter lim="800000"/>
            <a:headEnd/>
            <a:tailEnd/>
          </a:ln>
        </p:spPr>
        <p:txBody>
          <a:bodyPr>
            <a:spAutoFit/>
          </a:bodyPr>
          <a:lstStyle/>
          <a:p>
            <a:r>
              <a:rPr lang="en-US" sz="1600">
                <a:solidFill>
                  <a:srgbClr val="FF0000"/>
                </a:solidFill>
                <a:latin typeface="Comic Sans MS" pitchFamily="66" charset="0"/>
              </a:rPr>
              <a:t>Inelastics</a:t>
            </a:r>
          </a:p>
          <a:p>
            <a:endParaRPr lang="en-US" sz="1600">
              <a:latin typeface="Comic Sans MS" pitchFamily="66" charset="0"/>
            </a:endParaRPr>
          </a:p>
          <a:p>
            <a:endParaRPr lang="en-US" sz="1600">
              <a:latin typeface="Comic Sans MS" pitchFamily="66" charset="0"/>
            </a:endParaRPr>
          </a:p>
          <a:p>
            <a:endParaRPr lang="en-US" sz="1600">
              <a:latin typeface="Comic Sans MS" pitchFamily="66" charset="0"/>
            </a:endParaRPr>
          </a:p>
          <a:p>
            <a:endParaRPr lang="en-US" sz="1600">
              <a:latin typeface="Comic Sans MS" pitchFamily="66" charset="0"/>
            </a:endParaRPr>
          </a:p>
          <a:p>
            <a:endParaRPr lang="en-US" sz="1600">
              <a:latin typeface="Comic Sans MS" pitchFamily="66" charset="0"/>
            </a:endParaRPr>
          </a:p>
          <a:p>
            <a:endParaRPr lang="en-US" sz="1600">
              <a:latin typeface="Comic Sans MS" pitchFamily="66" charset="0"/>
            </a:endParaRPr>
          </a:p>
          <a:p>
            <a:r>
              <a:rPr lang="en-US" sz="1600">
                <a:solidFill>
                  <a:srgbClr val="1306BA"/>
                </a:solidFill>
                <a:latin typeface="Comic Sans MS" pitchFamily="66" charset="0"/>
              </a:rPr>
              <a:t>Elastics </a:t>
            </a:r>
          </a:p>
        </p:txBody>
      </p:sp>
      <p:cxnSp>
        <p:nvCxnSpPr>
          <p:cNvPr id="11" name="Straight Arrow Connector 10"/>
          <p:cNvCxnSpPr/>
          <p:nvPr/>
        </p:nvCxnSpPr>
        <p:spPr>
          <a:xfrm>
            <a:off x="4800600" y="4343400"/>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00600" y="5334000"/>
            <a:ext cx="0" cy="382588"/>
          </a:xfrm>
          <a:prstGeom prst="straightConnector1">
            <a:avLst/>
          </a:prstGeom>
          <a:ln>
            <a:solidFill>
              <a:srgbClr val="1306BA"/>
            </a:solidFill>
            <a:tailEnd type="arrow"/>
          </a:ln>
        </p:spPr>
        <p:style>
          <a:lnRef idx="1">
            <a:schemeClr val="accent1"/>
          </a:lnRef>
          <a:fillRef idx="0">
            <a:schemeClr val="accent1"/>
          </a:fillRef>
          <a:effectRef idx="0">
            <a:schemeClr val="accent1"/>
          </a:effectRef>
          <a:fontRef idx="minor">
            <a:schemeClr val="tx1"/>
          </a:fontRef>
        </p:style>
      </p:cxnSp>
      <p:sp>
        <p:nvSpPr>
          <p:cNvPr id="16397" name="TextBox 12"/>
          <p:cNvSpPr txBox="1">
            <a:spLocks noChangeArrowheads="1"/>
          </p:cNvSpPr>
          <p:nvPr/>
        </p:nvSpPr>
        <p:spPr bwMode="auto">
          <a:xfrm>
            <a:off x="3505200" y="6096000"/>
            <a:ext cx="3124200" cy="554038"/>
          </a:xfrm>
          <a:prstGeom prst="rect">
            <a:avLst/>
          </a:prstGeom>
          <a:noFill/>
          <a:ln w="9525">
            <a:noFill/>
            <a:miter lim="800000"/>
            <a:headEnd/>
            <a:tailEnd/>
          </a:ln>
        </p:spPr>
        <p:txBody>
          <a:bodyPr>
            <a:spAutoFit/>
          </a:bodyPr>
          <a:lstStyle/>
          <a:p>
            <a:pPr algn="ctr"/>
            <a:r>
              <a:rPr lang="en-US" sz="1000">
                <a:latin typeface="Comic Sans MS" pitchFamily="66" charset="0"/>
              </a:rPr>
              <a:t>The construction of the MD and commissioning of Qweak was the subject of PeiQing Wang’s PhD thesis. (U. Manitoba)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60" y="1143000"/>
            <a:ext cx="8683943" cy="552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5147" y="152400"/>
            <a:ext cx="8683943" cy="868362"/>
          </a:xfrm>
        </p:spPr>
        <p:txBody>
          <a:bodyPr>
            <a:normAutofit fontScale="90000"/>
          </a:bodyPr>
          <a:lstStyle/>
          <a:p>
            <a:r>
              <a:rPr lang="en-US" sz="3200" dirty="0" smtClean="0">
                <a:solidFill>
                  <a:srgbClr val="FF0000"/>
                </a:solidFill>
                <a:latin typeface="Comic Sans MS" pitchFamily="66" charset="0"/>
              </a:rPr>
              <a:t>New Q-weak Datum (1/25 of dataset)</a:t>
            </a:r>
            <a:br>
              <a:rPr lang="en-US" sz="3200" dirty="0" smtClean="0">
                <a:solidFill>
                  <a:srgbClr val="FF0000"/>
                </a:solidFill>
                <a:latin typeface="Comic Sans MS" pitchFamily="66" charset="0"/>
              </a:rPr>
            </a:br>
            <a:r>
              <a:rPr lang="en-US" sz="3200" dirty="0" smtClean="0">
                <a:solidFill>
                  <a:srgbClr val="FF0000"/>
                </a:solidFill>
                <a:latin typeface="Comic Sans MS" pitchFamily="66" charset="0"/>
              </a:rPr>
              <a:t>+ World PVES Results</a:t>
            </a:r>
            <a:endParaRPr lang="en-US" sz="32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12</a:t>
            </a:fld>
            <a:endParaRPr lang="en-US" dirty="0"/>
          </a:p>
        </p:txBody>
      </p:sp>
    </p:spTree>
    <p:extLst>
      <p:ext uri="{BB962C8B-B14F-4D97-AF65-F5344CB8AC3E}">
        <p14:creationId xmlns:p14="http://schemas.microsoft.com/office/powerpoint/2010/main" val="4232356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250990"/>
            <a:ext cx="8229600" cy="944562"/>
          </a:xfrm>
        </p:spPr>
        <p:txBody>
          <a:bodyPr>
            <a:normAutofit fontScale="90000"/>
          </a:bodyPr>
          <a:lstStyle/>
          <a:p>
            <a:r>
              <a:rPr lang="en-US" dirty="0" smtClean="0">
                <a:solidFill>
                  <a:srgbClr val="FF0000"/>
                </a:solidFill>
                <a:latin typeface="Comic Sans MS" pitchFamily="66" charset="0"/>
              </a:rPr>
              <a:t>New Global Analysis Results</a:t>
            </a:r>
            <a:br>
              <a:rPr lang="en-US" dirty="0" smtClean="0">
                <a:solidFill>
                  <a:srgbClr val="FF0000"/>
                </a:solidFill>
                <a:latin typeface="Comic Sans MS" pitchFamily="66" charset="0"/>
              </a:rPr>
            </a:br>
            <a:r>
              <a:rPr lang="en-US" sz="2200" dirty="0" smtClean="0">
                <a:solidFill>
                  <a:srgbClr val="FF0000"/>
                </a:solidFill>
                <a:latin typeface="Comic Sans MS" pitchFamily="66" charset="0"/>
              </a:rPr>
              <a:t>(publication in preparation)</a:t>
            </a:r>
            <a:endParaRPr lang="en-US" sz="2200" dirty="0">
              <a:solidFill>
                <a:srgbClr val="FF0000"/>
              </a:solidFill>
              <a:latin typeface="Comic Sans MS" pitchFamily="66" charset="0"/>
            </a:endParaRPr>
          </a:p>
        </p:txBody>
      </p:sp>
      <p:sp>
        <p:nvSpPr>
          <p:cNvPr id="3" name="Slide Number Placeholder 2"/>
          <p:cNvSpPr>
            <a:spLocks noGrp="1"/>
          </p:cNvSpPr>
          <p:nvPr>
            <p:ph type="sldNum" sz="quarter" idx="12"/>
          </p:nvPr>
        </p:nvSpPr>
        <p:spPr/>
        <p:txBody>
          <a:bodyPr/>
          <a:lstStyle/>
          <a:p>
            <a:fld id="{95577265-A00E-43F9-9495-15815261B3B3}" type="slidenum">
              <a:rPr lang="en-US" smtClean="0"/>
              <a:pPr/>
              <a:t>13</a:t>
            </a:fld>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5795010" cy="528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371600"/>
            <a:ext cx="2428875"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68966" y="4486275"/>
            <a:ext cx="1981200" cy="923330"/>
          </a:xfrm>
          <a:prstGeom prst="rect">
            <a:avLst/>
          </a:prstGeom>
          <a:noFill/>
        </p:spPr>
        <p:txBody>
          <a:bodyPr wrap="square" rtlCol="0">
            <a:spAutoFit/>
          </a:bodyPr>
          <a:lstStyle/>
          <a:p>
            <a:pPr algn="ctr"/>
            <a:r>
              <a:rPr lang="en-US" dirty="0" smtClean="0">
                <a:latin typeface="Comic Sans MS" pitchFamily="66" charset="0"/>
              </a:rPr>
              <a:t>Remainder of experiment being analyzed. </a:t>
            </a:r>
            <a:endParaRPr lang="en-US" dirty="0">
              <a:latin typeface="Comic Sans MS" pitchFamily="66" charset="0"/>
            </a:endParaRPr>
          </a:p>
        </p:txBody>
      </p:sp>
    </p:spTree>
    <p:extLst>
      <p:ext uri="{BB962C8B-B14F-4D97-AF65-F5344CB8AC3E}">
        <p14:creationId xmlns:p14="http://schemas.microsoft.com/office/powerpoint/2010/main" val="2095107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DSCN01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ustomShape 1"/>
          <p:cNvSpPr>
            <a:spLocks noChangeArrowheads="1"/>
          </p:cNvSpPr>
          <p:nvPr/>
        </p:nvSpPr>
        <p:spPr bwMode="auto">
          <a:xfrm>
            <a:off x="1092200" y="5840413"/>
            <a:ext cx="2222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lstStyle/>
          <a:p>
            <a:r>
              <a:rPr lang="en-US">
                <a:latin typeface="Calibri" pitchFamily="34" charset="0"/>
              </a:rPr>
              <a:t> </a:t>
            </a:r>
          </a:p>
        </p:txBody>
      </p:sp>
      <p:sp>
        <p:nvSpPr>
          <p:cNvPr id="28676" name="CustomShape 2"/>
          <p:cNvSpPr>
            <a:spLocks noChangeArrowheads="1"/>
          </p:cNvSpPr>
          <p:nvPr/>
        </p:nvSpPr>
        <p:spPr bwMode="auto">
          <a:xfrm>
            <a:off x="-82550" y="319088"/>
            <a:ext cx="1666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7" name="CustomShape 4"/>
          <p:cNvSpPr>
            <a:spLocks noChangeArrowheads="1"/>
          </p:cNvSpPr>
          <p:nvPr/>
        </p:nvSpPr>
        <p:spPr bwMode="auto">
          <a:xfrm>
            <a:off x="0" y="4953000"/>
            <a:ext cx="9144000" cy="1676400"/>
          </a:xfrm>
          <a:prstGeom prst="rect">
            <a:avLst/>
          </a:prstGeom>
          <a:solidFill>
            <a:srgbClr val="FF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1639" tIns="42452" rIns="81639" bIns="42452"/>
          <a:lstStyle/>
          <a:p>
            <a:pPr algn="ctr"/>
            <a:r>
              <a:rPr lang="en-US" sz="1000">
                <a:latin typeface="Comic Sans MS" pitchFamily="66" charset="0"/>
              </a:rPr>
              <a:t>A. Almasalha, D. Androic, D.S. Armstrong, </a:t>
            </a:r>
            <a:r>
              <a:rPr lang="en-US" sz="1000">
                <a:solidFill>
                  <a:srgbClr val="000000"/>
                </a:solidFill>
                <a:latin typeface="Comic Sans MS" pitchFamily="66" charset="0"/>
              </a:rPr>
              <a:t>A. Asaturyan, </a:t>
            </a:r>
            <a:r>
              <a:rPr lang="en-US" sz="1000">
                <a:latin typeface="Comic Sans MS" pitchFamily="66" charset="0"/>
              </a:rPr>
              <a:t>T. Averett, J. Balewski, R. Beminiwattha, J. Benesch, F. Benmokhtar, J. Birchall,  </a:t>
            </a:r>
            <a:r>
              <a:rPr lang="en-US" sz="1000" b="1">
                <a:solidFill>
                  <a:srgbClr val="FF0000"/>
                </a:solidFill>
                <a:latin typeface="Comic Sans MS" pitchFamily="66" charset="0"/>
              </a:rPr>
              <a:t>R.D. Carlini</a:t>
            </a:r>
            <a:r>
              <a:rPr lang="en-US" sz="1000" b="1" baseline="30000">
                <a:solidFill>
                  <a:srgbClr val="FF0000"/>
                </a:solidFill>
                <a:latin typeface="Comic Sans MS" pitchFamily="66" charset="0"/>
              </a:rPr>
              <a:t>1</a:t>
            </a:r>
            <a:r>
              <a:rPr lang="en-US" sz="1000" b="1">
                <a:solidFill>
                  <a:srgbClr val="FF0000"/>
                </a:solidFill>
                <a:latin typeface="Comic Sans MS" pitchFamily="66" charset="0"/>
              </a:rPr>
              <a:t> (Principal Investigator)</a:t>
            </a:r>
            <a:r>
              <a:rPr lang="en-US" sz="1000">
                <a:latin typeface="Comic Sans MS" pitchFamily="66" charset="0"/>
              </a:rPr>
              <a:t>, G. Cates, J.C. Cornejo, S. Covrig, M. Dalton, C. A. Davis, W. Deconinck, J. Diefenbach, K. Dow, J. Dowd, J. Dunne, D. Dutta, R. Ent, J. Erler, W. Falk, </a:t>
            </a:r>
            <a:r>
              <a:rPr lang="en-US" sz="1000" b="1">
                <a:solidFill>
                  <a:srgbClr val="FF0000"/>
                </a:solidFill>
                <a:latin typeface="Comic Sans MS" pitchFamily="66" charset="0"/>
              </a:rPr>
              <a:t>J.M. Finn</a:t>
            </a:r>
            <a:r>
              <a:rPr lang="en-US" sz="1000" b="1" baseline="30000">
                <a:solidFill>
                  <a:srgbClr val="FF0000"/>
                </a:solidFill>
                <a:latin typeface="Comic Sans MS" pitchFamily="66" charset="0"/>
              </a:rPr>
              <a:t>1</a:t>
            </a:r>
            <a:r>
              <a:rPr lang="en-US" sz="1000" b="1">
                <a:solidFill>
                  <a:srgbClr val="FF0000"/>
                </a:solidFill>
                <a:latin typeface="Comic Sans MS" pitchFamily="66" charset="0"/>
              </a:rPr>
              <a:t>*</a:t>
            </a:r>
            <a:r>
              <a:rPr lang="en-US" sz="1000">
                <a:latin typeface="Comic Sans MS" pitchFamily="66" charset="0"/>
              </a:rPr>
              <a:t>, T.A. Forest, M. Furic,  D. Gaskell, M. Gericke, J. Grames</a:t>
            </a:r>
            <a:r>
              <a:rPr lang="en-US" sz="1000">
                <a:solidFill>
                  <a:srgbClr val="000000"/>
                </a:solidFill>
                <a:latin typeface="Comic Sans MS" pitchFamily="66" charset="0"/>
              </a:rPr>
              <a:t>, </a:t>
            </a:r>
            <a:r>
              <a:rPr lang="en-US" sz="1000">
                <a:latin typeface="Comic Sans MS" pitchFamily="66" charset="0"/>
              </a:rPr>
              <a:t>K. Grimm, </a:t>
            </a:r>
            <a:r>
              <a:rPr lang="en-US" sz="1000">
                <a:solidFill>
                  <a:srgbClr val="000000"/>
                </a:solidFill>
                <a:latin typeface="Comic Sans MS" pitchFamily="66" charset="0"/>
              </a:rPr>
              <a:t>D. Higinbotham,</a:t>
            </a:r>
            <a:r>
              <a:rPr lang="en-US" sz="1000">
                <a:latin typeface="Comic Sans MS" pitchFamily="66" charset="0"/>
              </a:rPr>
              <a:t> M. Holtrop, </a:t>
            </a:r>
            <a:r>
              <a:rPr lang="en-US" sz="1000">
                <a:solidFill>
                  <a:srgbClr val="000000"/>
                </a:solidFill>
                <a:latin typeface="Comic Sans MS" pitchFamily="66" charset="0"/>
              </a:rPr>
              <a:t>J.R. Hoskins, E. Ihloff, </a:t>
            </a:r>
            <a:r>
              <a:rPr lang="en-US" sz="1000">
                <a:latin typeface="Comic Sans MS" pitchFamily="66" charset="0"/>
              </a:rPr>
              <a:t>K. Johnston, D. Jones,</a:t>
            </a:r>
            <a:r>
              <a:rPr lang="en-US" sz="1000">
                <a:solidFill>
                  <a:srgbClr val="000000"/>
                </a:solidFill>
                <a:latin typeface="Comic Sans MS" pitchFamily="66" charset="0"/>
              </a:rPr>
              <a:t> </a:t>
            </a:r>
            <a:r>
              <a:rPr lang="en-US" sz="1000">
                <a:latin typeface="Comic Sans MS" pitchFamily="66" charset="0"/>
              </a:rPr>
              <a:t>M. Jones, R. Jones, K. Joo, E. Kargiantoulakis, </a:t>
            </a:r>
            <a:r>
              <a:rPr lang="en-US" sz="1000">
                <a:solidFill>
                  <a:srgbClr val="000000"/>
                </a:solidFill>
                <a:latin typeface="Comic Sans MS" pitchFamily="66" charset="0"/>
              </a:rPr>
              <a:t>J. Kelsey, </a:t>
            </a:r>
            <a:r>
              <a:rPr lang="en-US" sz="1000">
                <a:latin typeface="Comic Sans MS" pitchFamily="66" charset="0"/>
              </a:rPr>
              <a:t>C. Keppel, M. Kohl, P. King, E. Korkmaz, </a:t>
            </a:r>
            <a:r>
              <a:rPr lang="en-US" sz="1000" b="1">
                <a:solidFill>
                  <a:srgbClr val="FF0000"/>
                </a:solidFill>
                <a:latin typeface="Comic Sans MS" pitchFamily="66" charset="0"/>
              </a:rPr>
              <a:t>S. Kowalski1</a:t>
            </a:r>
            <a:r>
              <a:rPr lang="en-US" sz="1000" b="1">
                <a:latin typeface="Comic Sans MS" pitchFamily="66" charset="0"/>
              </a:rPr>
              <a:t>,</a:t>
            </a:r>
            <a:r>
              <a:rPr lang="en-US" sz="1000">
                <a:latin typeface="Comic Sans MS" pitchFamily="66" charset="0"/>
              </a:rPr>
              <a:t> </a:t>
            </a:r>
            <a:r>
              <a:rPr lang="en-US" sz="1000">
                <a:solidFill>
                  <a:srgbClr val="000000"/>
                </a:solidFill>
                <a:latin typeface="Comic Sans MS" pitchFamily="66" charset="0"/>
              </a:rPr>
              <a:t>J. Leacock, J.P. Leckey, A. Lee, J.H. Lee, </a:t>
            </a:r>
            <a:r>
              <a:rPr lang="en-US" sz="1000">
                <a:latin typeface="Comic Sans MS" pitchFamily="66" charset="0"/>
              </a:rPr>
              <a:t>L. Lee, N. Luwani, S. MacEwan, D. Mack, J. Magee, R. Mahurin, J. Mammei, J. Martin, M. McHugh, D. Meekins, J. Mei, R. Michaels,  </a:t>
            </a:r>
            <a:r>
              <a:rPr lang="en-US" sz="1000">
                <a:solidFill>
                  <a:srgbClr val="000000"/>
                </a:solidFill>
                <a:latin typeface="Comic Sans MS" pitchFamily="66" charset="0"/>
              </a:rPr>
              <a:t>A. Micherdzinska, </a:t>
            </a:r>
            <a:r>
              <a:rPr lang="en-US" sz="1000">
                <a:latin typeface="Comic Sans MS" pitchFamily="66" charset="0"/>
              </a:rPr>
              <a:t>A. Mkrtchyan, H. Mkrtchyan, N. Morgan, K.E. Myers, </a:t>
            </a:r>
            <a:r>
              <a:rPr lang="en-US" sz="1000">
                <a:solidFill>
                  <a:srgbClr val="000000"/>
                </a:solidFill>
                <a:latin typeface="Comic Sans MS" pitchFamily="66" charset="0"/>
              </a:rPr>
              <a:t>A. Narayan, Nuruzzaman, </a:t>
            </a:r>
            <a:r>
              <a:rPr lang="en-US" sz="1000">
                <a:latin typeface="Comic Sans MS" pitchFamily="66" charset="0"/>
              </a:rPr>
              <a:t>A.K. Opper, </a:t>
            </a:r>
            <a:r>
              <a:rPr lang="en-US" sz="1000" b="1">
                <a:solidFill>
                  <a:srgbClr val="FF0000"/>
                </a:solidFill>
                <a:latin typeface="Comic Sans MS" pitchFamily="66" charset="0"/>
              </a:rPr>
              <a:t>S.A. Page</a:t>
            </a:r>
            <a:r>
              <a:rPr lang="en-US" sz="1000" b="1" baseline="30000">
                <a:solidFill>
                  <a:srgbClr val="FF0000"/>
                </a:solidFill>
                <a:latin typeface="Comic Sans MS" pitchFamily="66" charset="0"/>
              </a:rPr>
              <a:t>1</a:t>
            </a:r>
            <a:r>
              <a:rPr lang="en-US" sz="1000">
                <a:latin typeface="Comic Sans MS" pitchFamily="66" charset="0"/>
              </a:rPr>
              <a:t>, J. Pan, K. Paschke, S.K. Phillips,  M. Pitt, B.M.  Poelker, J.F. Rajotte, W.D. Ramsay, M. Ramsey-Musolf, J. Roche, B. Sawatzky, T. Seva, R. Silwal, N. Simicevic, </a:t>
            </a:r>
            <a:r>
              <a:rPr lang="en-US" sz="1000" b="1">
                <a:solidFill>
                  <a:srgbClr val="0C00FF"/>
                </a:solidFill>
                <a:latin typeface="Comic Sans MS" pitchFamily="66" charset="0"/>
              </a:rPr>
              <a:t>G. Smith</a:t>
            </a:r>
            <a:r>
              <a:rPr lang="en-US" sz="1000" b="1" baseline="30000">
                <a:solidFill>
                  <a:srgbClr val="0C00FF"/>
                </a:solidFill>
                <a:latin typeface="Comic Sans MS" pitchFamily="66" charset="0"/>
              </a:rPr>
              <a:t>2</a:t>
            </a:r>
            <a:r>
              <a:rPr lang="en-US" sz="1000">
                <a:latin typeface="Comic Sans MS" pitchFamily="66" charset="0"/>
              </a:rPr>
              <a:t>, T. Smith, P. Solvignon, </a:t>
            </a:r>
            <a:r>
              <a:rPr lang="en-US" sz="1000">
                <a:solidFill>
                  <a:srgbClr val="000000"/>
                </a:solidFill>
                <a:latin typeface="Comic Sans MS" pitchFamily="66" charset="0"/>
              </a:rPr>
              <a:t>P. Souder, D. Spayde, A. Subedi, R. Subedi,  </a:t>
            </a:r>
            <a:r>
              <a:rPr lang="en-US" sz="1000">
                <a:latin typeface="Comic Sans MS" pitchFamily="66" charset="0"/>
              </a:rPr>
              <a:t>R. Suleiman, E. Tsentalovich, V. Tvaskis, W.T.H. van Oers, B. Waidyawansa, P. Wang, S. Wells, S.A. Wood, S. Yang,  R.D. Young, S. Zhamkochyan, D. Zou</a:t>
            </a:r>
          </a:p>
          <a:p>
            <a:pPr algn="ctr"/>
            <a:r>
              <a:rPr lang="en-US" sz="1000">
                <a:solidFill>
                  <a:srgbClr val="FF0000"/>
                </a:solidFill>
                <a:latin typeface="Comic Sans MS" pitchFamily="66" charset="0"/>
              </a:rPr>
              <a:t>					</a:t>
            </a:r>
            <a:r>
              <a:rPr lang="en-US" sz="1000" baseline="30000">
                <a:solidFill>
                  <a:srgbClr val="FF0000"/>
                </a:solidFill>
                <a:latin typeface="Comic Sans MS" pitchFamily="66" charset="0"/>
              </a:rPr>
              <a:t>1</a:t>
            </a:r>
            <a:r>
              <a:rPr lang="en-US" sz="1000">
                <a:solidFill>
                  <a:srgbClr val="FF0000"/>
                </a:solidFill>
                <a:latin typeface="Comic Sans MS" pitchFamily="66" charset="0"/>
              </a:rPr>
              <a:t>Spokespersons  </a:t>
            </a:r>
            <a:r>
              <a:rPr lang="en-US" sz="1000">
                <a:latin typeface="Comic Sans MS" pitchFamily="66" charset="0"/>
              </a:rPr>
              <a:t> *deceased   </a:t>
            </a:r>
            <a:r>
              <a:rPr lang="en-US" sz="1000" baseline="30000">
                <a:solidFill>
                  <a:srgbClr val="0C00FF"/>
                </a:solidFill>
                <a:latin typeface="Comic Sans MS" pitchFamily="66" charset="0"/>
              </a:rPr>
              <a:t>2</a:t>
            </a:r>
            <a:r>
              <a:rPr lang="en-US" sz="1000">
                <a:solidFill>
                  <a:srgbClr val="0C00FF"/>
                </a:solidFill>
                <a:latin typeface="Comic Sans MS" pitchFamily="66" charset="0"/>
              </a:rPr>
              <a:t>Project Manager</a:t>
            </a:r>
            <a:endParaRPr lang="en-US" sz="1000">
              <a:latin typeface="Comic Sans MS" pitchFamily="66" charset="0"/>
            </a:endParaRPr>
          </a:p>
        </p:txBody>
      </p:sp>
      <p:sp>
        <p:nvSpPr>
          <p:cNvPr id="28678" name="TextBox 11"/>
          <p:cNvSpPr txBox="1">
            <a:spLocks noChangeArrowheads="1"/>
          </p:cNvSpPr>
          <p:nvPr/>
        </p:nvSpPr>
        <p:spPr bwMode="auto">
          <a:xfrm>
            <a:off x="2057400" y="609600"/>
            <a:ext cx="4495800"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3200"/>
              <a:t>The Q-weak Collaboration</a:t>
            </a:r>
          </a:p>
          <a:p>
            <a:pPr algn="ctr"/>
            <a:r>
              <a:rPr lang="en-US" sz="1600"/>
              <a:t>W&amp;M meeting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r>
              <a:rPr lang="en-US" dirty="0" smtClean="0">
                <a:solidFill>
                  <a:srgbClr val="FF0000"/>
                </a:solidFill>
                <a:latin typeface="Comic Sans MS" pitchFamily="66" charset="0"/>
              </a:rPr>
              <a:t>Hall C 12 </a:t>
            </a:r>
            <a:r>
              <a:rPr lang="en-US" dirty="0" err="1" smtClean="0">
                <a:solidFill>
                  <a:srgbClr val="FF0000"/>
                </a:solidFill>
                <a:latin typeface="Comic Sans MS" pitchFamily="66" charset="0"/>
              </a:rPr>
              <a:t>GeV</a:t>
            </a:r>
            <a:r>
              <a:rPr lang="en-US" dirty="0" smtClean="0">
                <a:solidFill>
                  <a:srgbClr val="FF0000"/>
                </a:solidFill>
                <a:latin typeface="Comic Sans MS" pitchFamily="66" charset="0"/>
              </a:rPr>
              <a:t> Upgrade</a:t>
            </a:r>
            <a:endParaRPr lang="en-US"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15</a:t>
            </a:fld>
            <a:endParaRPr lang="en-US"/>
          </a:p>
        </p:txBody>
      </p:sp>
    </p:spTree>
    <p:extLst>
      <p:ext uri="{BB962C8B-B14F-4D97-AF65-F5344CB8AC3E}">
        <p14:creationId xmlns:p14="http://schemas.microsoft.com/office/powerpoint/2010/main" val="988886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4294967295"/>
          </p:nvPr>
        </p:nvSpPr>
        <p:spPr>
          <a:xfrm>
            <a:off x="533400" y="1066800"/>
            <a:ext cx="8001000" cy="1600200"/>
          </a:xfrm>
        </p:spPr>
        <p:txBody>
          <a:bodyPr>
            <a:normAutofit fontScale="92500"/>
          </a:bodyPr>
          <a:lstStyle/>
          <a:p>
            <a:pPr eaLnBrk="1" hangingPunct="1">
              <a:lnSpc>
                <a:spcPct val="80000"/>
              </a:lnSpc>
              <a:buSzPct val="150000"/>
            </a:pPr>
            <a:r>
              <a:rPr lang="en-US" sz="2000" dirty="0" err="1" smtClean="0">
                <a:latin typeface="Comic Sans MS" pitchFamily="66" charset="0"/>
                <a:ea typeface="ＭＳ Ｐゴシック"/>
                <a:cs typeface="ＭＳ Ｐゴシック"/>
              </a:rPr>
              <a:t>Pion</a:t>
            </a:r>
            <a:r>
              <a:rPr lang="en-US" sz="2000" dirty="0" smtClean="0">
                <a:latin typeface="Comic Sans MS" pitchFamily="66" charset="0"/>
                <a:ea typeface="ＭＳ Ｐゴシック"/>
                <a:cs typeface="ＭＳ Ｐゴシック"/>
              </a:rPr>
              <a:t> and nucleon elastic form factors at high momentum transfer</a:t>
            </a:r>
            <a:endParaRPr lang="en-US" sz="2000" dirty="0" smtClean="0">
              <a:solidFill>
                <a:srgbClr val="0000FF"/>
              </a:solidFill>
              <a:latin typeface="Comic Sans MS" pitchFamily="66" charset="0"/>
              <a:ea typeface="ＭＳ Ｐゴシック"/>
              <a:cs typeface="ＭＳ Ｐゴシック"/>
            </a:endParaRPr>
          </a:p>
          <a:p>
            <a:pPr eaLnBrk="1" hangingPunct="1">
              <a:lnSpc>
                <a:spcPct val="80000"/>
              </a:lnSpc>
              <a:buSzPct val="150000"/>
            </a:pPr>
            <a:r>
              <a:rPr lang="en-US" sz="2000" dirty="0" smtClean="0">
                <a:latin typeface="Comic Sans MS" pitchFamily="66" charset="0"/>
                <a:ea typeface="ＭＳ Ｐゴシック"/>
                <a:cs typeface="ＭＳ Ｐゴシック"/>
              </a:rPr>
              <a:t>Deep inelastic scattering at high </a:t>
            </a:r>
            <a:r>
              <a:rPr lang="en-US" sz="2000" dirty="0" err="1" smtClean="0">
                <a:latin typeface="Comic Sans MS" pitchFamily="66" charset="0"/>
                <a:ea typeface="ＭＳ Ｐゴシック"/>
                <a:cs typeface="ＭＳ Ｐゴシック"/>
              </a:rPr>
              <a:t>Bjorken</a:t>
            </a:r>
            <a:r>
              <a:rPr lang="en-US" sz="2000" dirty="0" smtClean="0">
                <a:latin typeface="Comic Sans MS" pitchFamily="66" charset="0"/>
                <a:ea typeface="ＭＳ Ｐゴシック"/>
                <a:cs typeface="ＭＳ Ｐゴシック"/>
              </a:rPr>
              <a:t> x </a:t>
            </a:r>
          </a:p>
          <a:p>
            <a:pPr eaLnBrk="1" hangingPunct="1">
              <a:lnSpc>
                <a:spcPct val="80000"/>
              </a:lnSpc>
              <a:buSzPct val="150000"/>
            </a:pPr>
            <a:r>
              <a:rPr lang="en-US" sz="2000" dirty="0" smtClean="0">
                <a:latin typeface="Comic Sans MS" pitchFamily="66" charset="0"/>
                <a:ea typeface="ＭＳ Ｐゴシック"/>
                <a:cs typeface="ＭＳ Ｐゴシック"/>
              </a:rPr>
              <a:t>Semi-inclusive scattering at high </a:t>
            </a:r>
            <a:r>
              <a:rPr lang="en-US" sz="2000" dirty="0" err="1" smtClean="0">
                <a:latin typeface="Comic Sans MS" pitchFamily="66" charset="0"/>
                <a:ea typeface="ＭＳ Ｐゴシック"/>
                <a:cs typeface="ＭＳ Ｐゴシック"/>
              </a:rPr>
              <a:t>hadron</a:t>
            </a:r>
            <a:r>
              <a:rPr lang="en-US" sz="2000" dirty="0" smtClean="0">
                <a:latin typeface="Comic Sans MS" pitchFamily="66" charset="0"/>
                <a:ea typeface="ＭＳ Ｐゴシック"/>
                <a:cs typeface="ＭＳ Ｐゴシック"/>
              </a:rPr>
              <a:t> </a:t>
            </a:r>
            <a:r>
              <a:rPr lang="en-US" sz="2000" dirty="0" err="1" smtClean="0">
                <a:latin typeface="Comic Sans MS" pitchFamily="66" charset="0"/>
                <a:ea typeface="ＭＳ Ｐゴシック"/>
                <a:cs typeface="ＭＳ Ｐゴシック"/>
              </a:rPr>
              <a:t>momenta</a:t>
            </a:r>
            <a:endParaRPr lang="en-US" sz="2000" dirty="0" smtClean="0">
              <a:solidFill>
                <a:srgbClr val="0000FF"/>
              </a:solidFill>
              <a:latin typeface="Comic Sans MS" pitchFamily="66" charset="0"/>
              <a:ea typeface="ＭＳ Ｐゴシック"/>
              <a:cs typeface="ＭＳ Ｐゴシック"/>
            </a:endParaRPr>
          </a:p>
          <a:p>
            <a:pPr eaLnBrk="1" hangingPunct="1">
              <a:lnSpc>
                <a:spcPct val="80000"/>
              </a:lnSpc>
              <a:buSzPct val="150000"/>
            </a:pPr>
            <a:r>
              <a:rPr lang="en-US" sz="2000" dirty="0" smtClean="0">
                <a:latin typeface="Comic Sans MS" pitchFamily="66" charset="0"/>
                <a:ea typeface="ＭＳ Ｐゴシック"/>
                <a:cs typeface="ＭＳ Ｐゴシック"/>
              </a:rPr>
              <a:t>Polarized and </a:t>
            </a:r>
            <a:r>
              <a:rPr lang="en-US" sz="2000" dirty="0" err="1" smtClean="0">
                <a:latin typeface="Comic Sans MS" pitchFamily="66" charset="0"/>
                <a:ea typeface="ＭＳ Ｐゴシック"/>
                <a:cs typeface="ＭＳ Ｐゴシック"/>
              </a:rPr>
              <a:t>unpolarized</a:t>
            </a:r>
            <a:r>
              <a:rPr lang="en-US" sz="2000" dirty="0" smtClean="0">
                <a:latin typeface="Comic Sans MS" pitchFamily="66" charset="0"/>
                <a:ea typeface="ＭＳ Ｐゴシック"/>
                <a:cs typeface="ＭＳ Ｐゴシック"/>
              </a:rPr>
              <a:t> scattering on nuclei</a:t>
            </a:r>
          </a:p>
          <a:p>
            <a:pPr eaLnBrk="1" hangingPunct="1">
              <a:lnSpc>
                <a:spcPct val="80000"/>
              </a:lnSpc>
              <a:buSzPct val="150000"/>
              <a:buFontTx/>
              <a:buNone/>
            </a:pPr>
            <a:r>
              <a:rPr lang="en-US" sz="2000" dirty="0" smtClean="0">
                <a:solidFill>
                  <a:srgbClr val="0000FF"/>
                </a:solidFill>
                <a:ea typeface="ＭＳ Ｐゴシック"/>
                <a:cs typeface="ＭＳ Ｐゴシック"/>
              </a:rPr>
              <a:t>       </a:t>
            </a:r>
          </a:p>
        </p:txBody>
      </p:sp>
      <p:sp>
        <p:nvSpPr>
          <p:cNvPr id="20483" name="Text Box 3"/>
          <p:cNvSpPr txBox="1">
            <a:spLocks noChangeArrowheads="1"/>
          </p:cNvSpPr>
          <p:nvPr/>
        </p:nvSpPr>
        <p:spPr bwMode="auto">
          <a:xfrm>
            <a:off x="914400" y="152400"/>
            <a:ext cx="7086600" cy="579438"/>
          </a:xfrm>
          <a:prstGeom prst="rect">
            <a:avLst/>
          </a:prstGeom>
          <a:noFill/>
          <a:ln w="9525">
            <a:noFill/>
            <a:miter lim="800000"/>
            <a:headEnd/>
            <a:tailEnd/>
          </a:ln>
        </p:spPr>
        <p:txBody>
          <a:bodyPr>
            <a:spAutoFit/>
          </a:bodyPr>
          <a:lstStyle/>
          <a:p>
            <a:pPr algn="ctr" eaLnBrk="0" hangingPunct="0">
              <a:spcBef>
                <a:spcPct val="50000"/>
              </a:spcBef>
            </a:pPr>
            <a:endParaRPr lang="en-US">
              <a:latin typeface="Calibri" pitchFamily="34" charset="0"/>
            </a:endParaRPr>
          </a:p>
        </p:txBody>
      </p:sp>
      <p:sp>
        <p:nvSpPr>
          <p:cNvPr id="20484" name="Text Box 4"/>
          <p:cNvSpPr txBox="1">
            <a:spLocks noChangeArrowheads="1"/>
          </p:cNvSpPr>
          <p:nvPr/>
        </p:nvSpPr>
        <p:spPr bwMode="auto">
          <a:xfrm>
            <a:off x="358252" y="228600"/>
            <a:ext cx="8557147"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smtClean="0">
                <a:solidFill>
                  <a:srgbClr val="FF0000"/>
                </a:solidFill>
                <a:latin typeface="Comic Sans MS" pitchFamily="66" charset="0"/>
              </a:rPr>
              <a:t>Motivating Experiments for </a:t>
            </a:r>
            <a:r>
              <a:rPr lang="en-US" sz="3200" dirty="0">
                <a:solidFill>
                  <a:srgbClr val="FF0000"/>
                </a:solidFill>
                <a:latin typeface="Comic Sans MS" pitchFamily="66" charset="0"/>
              </a:rPr>
              <a:t>Hall C Upgrade</a:t>
            </a:r>
          </a:p>
        </p:txBody>
      </p:sp>
      <p:grpSp>
        <p:nvGrpSpPr>
          <p:cNvPr id="2" name="Group 6"/>
          <p:cNvGrpSpPr>
            <a:grpSpLocks/>
          </p:cNvGrpSpPr>
          <p:nvPr/>
        </p:nvGrpSpPr>
        <p:grpSpPr bwMode="auto">
          <a:xfrm>
            <a:off x="304800" y="2438400"/>
            <a:ext cx="8096534" cy="3733800"/>
            <a:chOff x="304800" y="2133600"/>
            <a:chExt cx="8096534" cy="3733800"/>
          </a:xfrm>
        </p:grpSpPr>
        <p:sp>
          <p:nvSpPr>
            <p:cNvPr id="20486" name="Rectangle 6"/>
            <p:cNvSpPr>
              <a:spLocks noChangeArrowheads="1"/>
            </p:cNvSpPr>
            <p:nvPr/>
          </p:nvSpPr>
          <p:spPr bwMode="auto">
            <a:xfrm>
              <a:off x="781334" y="2743200"/>
              <a:ext cx="7620000" cy="3124200"/>
            </a:xfrm>
            <a:prstGeom prst="rect">
              <a:avLst/>
            </a:prstGeom>
            <a:noFill/>
            <a:ln w="9525">
              <a:noFill/>
              <a:miter lim="800000"/>
              <a:headEnd/>
              <a:tailEnd/>
            </a:ln>
          </p:spPr>
          <p:txBody>
            <a:bodyPr/>
            <a:lstStyle/>
            <a:p>
              <a:pPr marL="228600" indent="-228600" algn="just" eaLnBrk="0" hangingPunct="0">
                <a:spcBef>
                  <a:spcPct val="20000"/>
                </a:spcBef>
                <a:buSzPct val="150000"/>
              </a:pPr>
              <a:r>
                <a:rPr lang="en-US" sz="2000" dirty="0" smtClean="0">
                  <a:latin typeface="Arial" pitchFamily="34" charset="0"/>
                </a:rPr>
                <a:t>   </a:t>
              </a:r>
              <a:r>
                <a:rPr lang="en-US" sz="2000" dirty="0" smtClean="0">
                  <a:latin typeface="Comic Sans MS" pitchFamily="66" charset="0"/>
                </a:rPr>
                <a:t>The existing High Momentum Spectrometer (HMS) remains important. What was needed was a new spectrometer better suited for detecting charged particles close to the new beam energy:</a:t>
              </a:r>
              <a:endParaRPr lang="en-US" sz="2000" dirty="0">
                <a:latin typeface="Comic Sans MS" pitchFamily="66" charset="0"/>
              </a:endParaRPr>
            </a:p>
            <a:p>
              <a:pPr marL="228600" indent="-228600" eaLnBrk="0" hangingPunct="0">
                <a:spcBef>
                  <a:spcPct val="20000"/>
                </a:spcBef>
                <a:buSzPct val="150000"/>
                <a:buFontTx/>
                <a:buChar char="•"/>
              </a:pPr>
              <a:r>
                <a:rPr lang="en-US" sz="2000" dirty="0" smtClean="0">
                  <a:solidFill>
                    <a:srgbClr val="FF0000"/>
                  </a:solidFill>
                  <a:latin typeface="Comic Sans MS" pitchFamily="66" charset="0"/>
                </a:rPr>
                <a:t>Higher momentum capability (11 </a:t>
              </a:r>
              <a:r>
                <a:rPr lang="en-US" sz="2000" dirty="0" err="1" smtClean="0">
                  <a:solidFill>
                    <a:srgbClr val="FF0000"/>
                  </a:solidFill>
                  <a:latin typeface="Comic Sans MS" pitchFamily="66" charset="0"/>
                </a:rPr>
                <a:t>GeV</a:t>
              </a:r>
              <a:r>
                <a:rPr lang="en-US" sz="2000" dirty="0" smtClean="0">
                  <a:solidFill>
                    <a:srgbClr val="FF0000"/>
                  </a:solidFill>
                  <a:latin typeface="Comic Sans MS" pitchFamily="66" charset="0"/>
                </a:rPr>
                <a:t>/c)</a:t>
              </a:r>
              <a:endParaRPr lang="en-US" sz="2000" dirty="0">
                <a:solidFill>
                  <a:srgbClr val="FF0000"/>
                </a:solidFill>
                <a:latin typeface="Comic Sans MS" pitchFamily="66" charset="0"/>
              </a:endParaRPr>
            </a:p>
            <a:p>
              <a:pPr marL="228600" indent="-228600" eaLnBrk="0" hangingPunct="0">
                <a:spcBef>
                  <a:spcPct val="20000"/>
                </a:spcBef>
                <a:buSzPct val="150000"/>
                <a:buFontTx/>
                <a:buChar char="•"/>
              </a:pPr>
              <a:r>
                <a:rPr lang="en-US" sz="2000" dirty="0" smtClean="0">
                  <a:solidFill>
                    <a:srgbClr val="FF0000"/>
                  </a:solidFill>
                  <a:latin typeface="Comic Sans MS" pitchFamily="66" charset="0"/>
                </a:rPr>
                <a:t>Smaller angle capability (5.5 degrees)</a:t>
              </a:r>
              <a:endParaRPr lang="en-US" sz="2000" dirty="0">
                <a:solidFill>
                  <a:srgbClr val="FF0000"/>
                </a:solidFill>
                <a:latin typeface="Comic Sans MS" pitchFamily="66" charset="0"/>
              </a:endParaRPr>
            </a:p>
            <a:p>
              <a:pPr marL="228600" indent="-228600" eaLnBrk="0" hangingPunct="0">
                <a:spcBef>
                  <a:spcPct val="20000"/>
                </a:spcBef>
                <a:buSzPct val="150000"/>
                <a:buFontTx/>
                <a:buChar char="•"/>
              </a:pPr>
              <a:r>
                <a:rPr lang="en-US" sz="2000" dirty="0">
                  <a:solidFill>
                    <a:srgbClr val="FF0000"/>
                  </a:solidFill>
                  <a:latin typeface="Comic Sans MS" pitchFamily="66" charset="0"/>
                </a:rPr>
                <a:t>Very good particle </a:t>
              </a:r>
              <a:r>
                <a:rPr lang="en-US" sz="2000" dirty="0" smtClean="0">
                  <a:solidFill>
                    <a:srgbClr val="FF0000"/>
                  </a:solidFill>
                  <a:latin typeface="Comic Sans MS" pitchFamily="66" charset="0"/>
                </a:rPr>
                <a:t>identification (e, </a:t>
              </a:r>
              <a:r>
                <a:rPr lang="el-GR" sz="2000" dirty="0" smtClean="0">
                  <a:solidFill>
                    <a:srgbClr val="FF0000"/>
                  </a:solidFill>
                  <a:latin typeface="Comic Sans MS" pitchFamily="66" charset="0"/>
                </a:rPr>
                <a:t>π</a:t>
              </a:r>
              <a:r>
                <a:rPr lang="en-US" sz="2000" dirty="0" smtClean="0">
                  <a:solidFill>
                    <a:srgbClr val="FF0000"/>
                  </a:solidFill>
                  <a:latin typeface="Comic Sans MS" pitchFamily="66" charset="0"/>
                </a:rPr>
                <a:t>, k, p)</a:t>
              </a:r>
              <a:endParaRPr lang="en-US" sz="2000" dirty="0">
                <a:solidFill>
                  <a:srgbClr val="FF0000"/>
                </a:solidFill>
                <a:latin typeface="Comic Sans MS" pitchFamily="66" charset="0"/>
              </a:endParaRPr>
            </a:p>
            <a:p>
              <a:pPr marL="228600" indent="-228600" eaLnBrk="0" hangingPunct="0">
                <a:spcBef>
                  <a:spcPct val="20000"/>
                </a:spcBef>
                <a:buSzPct val="150000"/>
                <a:buFontTx/>
                <a:buChar char="•"/>
              </a:pPr>
              <a:r>
                <a:rPr lang="en-US" sz="2000" dirty="0" smtClean="0">
                  <a:solidFill>
                    <a:srgbClr val="FF0000"/>
                  </a:solidFill>
                  <a:latin typeface="Comic Sans MS" pitchFamily="66" charset="0"/>
                </a:rPr>
                <a:t>Accurate and reproducible angle and momentum settings</a:t>
              </a:r>
            </a:p>
            <a:p>
              <a:pPr marL="228600" indent="-228600" algn="ctr" eaLnBrk="0" hangingPunct="0">
                <a:spcBef>
                  <a:spcPct val="20000"/>
                </a:spcBef>
                <a:buSzPct val="150000"/>
              </a:pPr>
              <a:r>
                <a:rPr lang="en-US" sz="2000" i="1" dirty="0" smtClean="0">
                  <a:latin typeface="Comic Sans MS" pitchFamily="66" charset="0"/>
                </a:rPr>
                <a:t>The SHMS (Super High Momentum Spectrometer) was designed to meet these requirements.</a:t>
              </a:r>
              <a:endParaRPr lang="en-US" sz="2000" i="1" dirty="0">
                <a:latin typeface="Comic Sans MS" pitchFamily="66" charset="0"/>
              </a:endParaRPr>
            </a:p>
          </p:txBody>
        </p:sp>
        <p:sp>
          <p:nvSpPr>
            <p:cNvPr id="20487" name="AutoShape 7"/>
            <p:cNvSpPr>
              <a:spLocks noChangeArrowheads="1"/>
            </p:cNvSpPr>
            <p:nvPr/>
          </p:nvSpPr>
          <p:spPr bwMode="auto">
            <a:xfrm>
              <a:off x="304800" y="2133600"/>
              <a:ext cx="457200" cy="1066800"/>
            </a:xfrm>
            <a:prstGeom prst="curvedRightArrow">
              <a:avLst>
                <a:gd name="adj1" fmla="val 56000"/>
                <a:gd name="adj2" fmla="val 112000"/>
                <a:gd name="adj3" fmla="val 33333"/>
              </a:avLst>
            </a:prstGeom>
            <a:solidFill>
              <a:srgbClr val="FF0000"/>
            </a:solidFill>
            <a:ln w="9525">
              <a:noFill/>
              <a:miter lim="800000"/>
              <a:headEnd/>
              <a:tailEnd/>
            </a:ln>
          </p:spPr>
          <p:txBody>
            <a:bodyPr wrap="none" anchor="ctr"/>
            <a:lstStyle/>
            <a:p>
              <a:pPr algn="ctr" eaLnBrk="0" hangingPunct="0"/>
              <a:endParaRPr lang="en-US">
                <a:latin typeface="Calibri" pitchFamily="34" charset="0"/>
              </a:endParaRPr>
            </a:p>
          </p:txBody>
        </p:sp>
      </p:grpSp>
      <p:sp>
        <p:nvSpPr>
          <p:cNvPr id="8" name="Slide Number Placeholder 7"/>
          <p:cNvSpPr>
            <a:spLocks noGrp="1"/>
          </p:cNvSpPr>
          <p:nvPr>
            <p:ph type="sldNum" sz="quarter" idx="12"/>
          </p:nvPr>
        </p:nvSpPr>
        <p:spPr/>
        <p:txBody>
          <a:bodyPr/>
          <a:lstStyle/>
          <a:p>
            <a:fld id="{95577265-A00E-43F9-9495-15815261B3B3}"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SHMS2006N_longer"/>
          <p:cNvPicPr>
            <a:picLocks noChangeAspect="1" noChangeArrowheads="1"/>
          </p:cNvPicPr>
          <p:nvPr/>
        </p:nvPicPr>
        <p:blipFill>
          <a:blip r:embed="rId3" cstate="print"/>
          <a:srcRect t="1930"/>
          <a:stretch>
            <a:fillRect/>
          </a:stretch>
        </p:blipFill>
        <p:spPr bwMode="auto">
          <a:xfrm>
            <a:off x="968375" y="914400"/>
            <a:ext cx="7094538" cy="5132387"/>
          </a:xfrm>
          <a:prstGeom prst="rect">
            <a:avLst/>
          </a:prstGeom>
          <a:noFill/>
          <a:ln w="19050">
            <a:solidFill>
              <a:schemeClr val="tx2"/>
            </a:solidFill>
            <a:miter lim="800000"/>
            <a:headEnd/>
            <a:tailEnd/>
          </a:ln>
        </p:spPr>
      </p:pic>
      <p:sp>
        <p:nvSpPr>
          <p:cNvPr id="67587" name="Rectangle 3"/>
          <p:cNvSpPr>
            <a:spLocks noGrp="1" noChangeArrowheads="1"/>
          </p:cNvSpPr>
          <p:nvPr>
            <p:ph type="title"/>
          </p:nvPr>
        </p:nvSpPr>
        <p:spPr/>
        <p:txBody>
          <a:bodyPr>
            <a:normAutofit fontScale="90000"/>
          </a:bodyPr>
          <a:lstStyle/>
          <a:p>
            <a:r>
              <a:rPr lang="en-US" dirty="0" smtClean="0">
                <a:solidFill>
                  <a:srgbClr val="FF0000"/>
                </a:solidFill>
                <a:latin typeface="Comic Sans MS" pitchFamily="66" charset="0"/>
              </a:rPr>
              <a:t>SHMS Small Angle Challenge</a:t>
            </a:r>
          </a:p>
        </p:txBody>
      </p:sp>
      <p:sp>
        <p:nvSpPr>
          <p:cNvPr id="67588" name="Rectangle 4"/>
          <p:cNvSpPr>
            <a:spLocks noGrp="1" noChangeArrowheads="1"/>
          </p:cNvSpPr>
          <p:nvPr>
            <p:ph type="body" sz="half" idx="1"/>
          </p:nvPr>
        </p:nvSpPr>
        <p:spPr/>
        <p:txBody>
          <a:bodyPr/>
          <a:lstStyle/>
          <a:p>
            <a:endParaRPr lang="en-US" smtClean="0"/>
          </a:p>
          <a:p>
            <a:endParaRPr lang="en-US" smtClean="0"/>
          </a:p>
          <a:p>
            <a:endParaRPr lang="en-US" dirty="0" smtClean="0"/>
          </a:p>
        </p:txBody>
      </p:sp>
      <p:sp>
        <p:nvSpPr>
          <p:cNvPr id="67590" name="Oval 6"/>
          <p:cNvSpPr>
            <a:spLocks noChangeArrowheads="1"/>
          </p:cNvSpPr>
          <p:nvPr/>
        </p:nvSpPr>
        <p:spPr bwMode="auto">
          <a:xfrm rot="-613782">
            <a:off x="2203450" y="1384300"/>
            <a:ext cx="6864350" cy="1944688"/>
          </a:xfrm>
          <a:prstGeom prst="ellipse">
            <a:avLst/>
          </a:prstGeom>
          <a:noFill/>
          <a:ln w="9525">
            <a:noFill/>
            <a:round/>
            <a:headEnd/>
            <a:tailEnd/>
          </a:ln>
        </p:spPr>
        <p:txBody>
          <a:bodyPr wrap="none" anchor="ctr"/>
          <a:lstStyle/>
          <a:p>
            <a:endParaRPr lang="en-US"/>
          </a:p>
        </p:txBody>
      </p:sp>
      <p:sp>
        <p:nvSpPr>
          <p:cNvPr id="67593" name="Oval 9"/>
          <p:cNvSpPr>
            <a:spLocks noChangeArrowheads="1"/>
          </p:cNvSpPr>
          <p:nvPr/>
        </p:nvSpPr>
        <p:spPr bwMode="auto">
          <a:xfrm rot="593372">
            <a:off x="2652713" y="3721100"/>
            <a:ext cx="5703887" cy="1755775"/>
          </a:xfrm>
          <a:prstGeom prst="ellipse">
            <a:avLst/>
          </a:prstGeom>
          <a:noFill/>
          <a:ln w="9525">
            <a:noFill/>
            <a:round/>
            <a:headEnd/>
            <a:tailEnd/>
          </a:ln>
        </p:spPr>
        <p:txBody>
          <a:bodyPr wrap="none" anchor="ctr"/>
          <a:lstStyle/>
          <a:p>
            <a:endParaRPr lang="en-US"/>
          </a:p>
        </p:txBody>
      </p:sp>
      <p:sp>
        <p:nvSpPr>
          <p:cNvPr id="67594" name="Text Box 10"/>
          <p:cNvSpPr txBox="1">
            <a:spLocks noChangeArrowheads="1"/>
          </p:cNvSpPr>
          <p:nvPr/>
        </p:nvSpPr>
        <p:spPr bwMode="auto">
          <a:xfrm>
            <a:off x="7969699" y="4840069"/>
            <a:ext cx="990600" cy="646331"/>
          </a:xfrm>
          <a:prstGeom prst="rect">
            <a:avLst/>
          </a:prstGeom>
          <a:solidFill>
            <a:srgbClr val="FFFF00"/>
          </a:solidFill>
          <a:ln w="9525">
            <a:noFill/>
            <a:miter lim="800000"/>
            <a:headEnd/>
            <a:tailEnd/>
          </a:ln>
        </p:spPr>
        <p:txBody>
          <a:bodyPr wrap="square">
            <a:spAutoFit/>
          </a:bodyPr>
          <a:lstStyle/>
          <a:p>
            <a:pPr algn="ctr"/>
            <a:r>
              <a:rPr lang="en-US" dirty="0" smtClean="0"/>
              <a:t>HMS</a:t>
            </a:r>
          </a:p>
          <a:p>
            <a:pPr algn="ctr"/>
            <a:r>
              <a:rPr lang="en-US" dirty="0" smtClean="0"/>
              <a:t>10.5</a:t>
            </a:r>
            <a:r>
              <a:rPr lang="en-US" baseline="30000" dirty="0" smtClean="0"/>
              <a:t>0</a:t>
            </a:r>
            <a:endParaRPr lang="en-US" baseline="30000" dirty="0"/>
          </a:p>
        </p:txBody>
      </p:sp>
      <p:sp>
        <p:nvSpPr>
          <p:cNvPr id="67595" name="Text Box 11"/>
          <p:cNvSpPr txBox="1">
            <a:spLocks noChangeArrowheads="1"/>
          </p:cNvSpPr>
          <p:nvPr/>
        </p:nvSpPr>
        <p:spPr bwMode="auto">
          <a:xfrm>
            <a:off x="3824288" y="2809875"/>
            <a:ext cx="879475" cy="579438"/>
          </a:xfrm>
          <a:prstGeom prst="rect">
            <a:avLst/>
          </a:prstGeom>
          <a:noFill/>
          <a:ln w="9525">
            <a:noFill/>
            <a:miter lim="800000"/>
            <a:headEnd/>
            <a:tailEnd/>
          </a:ln>
        </p:spPr>
        <p:txBody>
          <a:bodyPr wrap="none">
            <a:spAutoFit/>
          </a:bodyPr>
          <a:lstStyle/>
          <a:p>
            <a:pPr algn="ctr"/>
            <a:r>
              <a:rPr lang="en-US"/>
              <a:t>Q1’</a:t>
            </a:r>
          </a:p>
        </p:txBody>
      </p:sp>
      <p:sp>
        <p:nvSpPr>
          <p:cNvPr id="67596" name="Text Box 12"/>
          <p:cNvSpPr txBox="1">
            <a:spLocks noChangeArrowheads="1"/>
          </p:cNvSpPr>
          <p:nvPr/>
        </p:nvSpPr>
        <p:spPr bwMode="auto">
          <a:xfrm>
            <a:off x="2452688" y="2755900"/>
            <a:ext cx="752475" cy="579438"/>
          </a:xfrm>
          <a:prstGeom prst="rect">
            <a:avLst/>
          </a:prstGeom>
          <a:noFill/>
          <a:ln w="9525">
            <a:noFill/>
            <a:miter lim="800000"/>
            <a:headEnd/>
            <a:tailEnd/>
          </a:ln>
        </p:spPr>
        <p:txBody>
          <a:bodyPr wrap="none">
            <a:spAutoFit/>
          </a:bodyPr>
          <a:lstStyle/>
          <a:p>
            <a:pPr algn="ctr"/>
            <a:r>
              <a:rPr lang="en-US"/>
              <a:t>HB</a:t>
            </a:r>
          </a:p>
        </p:txBody>
      </p:sp>
      <p:sp>
        <p:nvSpPr>
          <p:cNvPr id="67597" name="Text Box 13"/>
          <p:cNvSpPr txBox="1">
            <a:spLocks noChangeArrowheads="1"/>
          </p:cNvSpPr>
          <p:nvPr/>
        </p:nvSpPr>
        <p:spPr bwMode="auto">
          <a:xfrm>
            <a:off x="6103938" y="2068513"/>
            <a:ext cx="787400" cy="579437"/>
          </a:xfrm>
          <a:prstGeom prst="rect">
            <a:avLst/>
          </a:prstGeom>
          <a:noFill/>
          <a:ln w="9525">
            <a:noFill/>
            <a:miter lim="800000"/>
            <a:headEnd/>
            <a:tailEnd/>
          </a:ln>
        </p:spPr>
        <p:txBody>
          <a:bodyPr wrap="none">
            <a:spAutoFit/>
          </a:bodyPr>
          <a:lstStyle/>
          <a:p>
            <a:pPr algn="ctr"/>
            <a:r>
              <a:rPr lang="en-US"/>
              <a:t>Q2</a:t>
            </a:r>
          </a:p>
        </p:txBody>
      </p:sp>
      <p:sp>
        <p:nvSpPr>
          <p:cNvPr id="67598" name="Text Box 14"/>
          <p:cNvSpPr txBox="1">
            <a:spLocks noChangeArrowheads="1"/>
          </p:cNvSpPr>
          <p:nvPr/>
        </p:nvSpPr>
        <p:spPr bwMode="auto">
          <a:xfrm>
            <a:off x="228600" y="4038600"/>
            <a:ext cx="1295400" cy="646331"/>
          </a:xfrm>
          <a:prstGeom prst="rect">
            <a:avLst/>
          </a:prstGeom>
          <a:solidFill>
            <a:srgbClr val="FFFF00"/>
          </a:solidFill>
          <a:ln w="9525">
            <a:noFill/>
            <a:miter lim="800000"/>
            <a:headEnd/>
            <a:tailEnd/>
          </a:ln>
        </p:spPr>
        <p:txBody>
          <a:bodyPr wrap="square">
            <a:spAutoFit/>
          </a:bodyPr>
          <a:lstStyle/>
          <a:p>
            <a:pPr algn="ctr"/>
            <a:r>
              <a:rPr lang="en-US" dirty="0"/>
              <a:t>target</a:t>
            </a:r>
          </a:p>
          <a:p>
            <a:pPr algn="ctr"/>
            <a:r>
              <a:rPr lang="en-US" dirty="0"/>
              <a:t>chamber</a:t>
            </a:r>
          </a:p>
        </p:txBody>
      </p:sp>
      <p:sp>
        <p:nvSpPr>
          <p:cNvPr id="17" name="TextBox 16"/>
          <p:cNvSpPr txBox="1"/>
          <p:nvPr/>
        </p:nvSpPr>
        <p:spPr>
          <a:xfrm>
            <a:off x="8077200" y="2133600"/>
            <a:ext cx="838200" cy="646331"/>
          </a:xfrm>
          <a:prstGeom prst="rect">
            <a:avLst/>
          </a:prstGeom>
          <a:solidFill>
            <a:srgbClr val="FFFF00"/>
          </a:solidFill>
        </p:spPr>
        <p:txBody>
          <a:bodyPr wrap="square" rtlCol="0">
            <a:spAutoFit/>
          </a:bodyPr>
          <a:lstStyle/>
          <a:p>
            <a:pPr algn="ctr"/>
            <a:r>
              <a:rPr lang="en-US" dirty="0" smtClean="0"/>
              <a:t>SHMS</a:t>
            </a:r>
          </a:p>
          <a:p>
            <a:pPr algn="ctr"/>
            <a:r>
              <a:rPr lang="en-US" dirty="0" smtClean="0"/>
              <a:t>5.5</a:t>
            </a:r>
            <a:r>
              <a:rPr lang="en-US" baseline="30000" dirty="0" smtClean="0"/>
              <a:t>0</a:t>
            </a:r>
            <a:endParaRPr lang="en-US" baseline="30000" dirty="0"/>
          </a:p>
        </p:txBody>
      </p:sp>
      <p:sp>
        <p:nvSpPr>
          <p:cNvPr id="18" name="TextBox 17"/>
          <p:cNvSpPr txBox="1"/>
          <p:nvPr/>
        </p:nvSpPr>
        <p:spPr>
          <a:xfrm>
            <a:off x="1905000" y="2133600"/>
            <a:ext cx="1143000" cy="646331"/>
          </a:xfrm>
          <a:prstGeom prst="rect">
            <a:avLst/>
          </a:prstGeom>
          <a:solidFill>
            <a:srgbClr val="FFFF00"/>
          </a:solidFill>
        </p:spPr>
        <p:txBody>
          <a:bodyPr wrap="square" rtlCol="0">
            <a:spAutoFit/>
          </a:bodyPr>
          <a:lstStyle/>
          <a:p>
            <a:r>
              <a:rPr lang="en-US" dirty="0" smtClean="0"/>
              <a:t>Horizontal bender</a:t>
            </a:r>
            <a:endParaRPr lang="en-US" dirty="0"/>
          </a:p>
        </p:txBody>
      </p:sp>
      <p:sp>
        <p:nvSpPr>
          <p:cNvPr id="20" name="Up Arrow 19"/>
          <p:cNvSpPr/>
          <p:nvPr/>
        </p:nvSpPr>
        <p:spPr>
          <a:xfrm rot="9780000">
            <a:off x="2743200" y="2667000"/>
            <a:ext cx="152400" cy="533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cstate="print"/>
          <a:srcRect/>
          <a:stretch>
            <a:fillRect/>
          </a:stretch>
        </p:blipFill>
        <p:spPr bwMode="auto">
          <a:xfrm>
            <a:off x="3124200" y="689212"/>
            <a:ext cx="5883454" cy="4572000"/>
          </a:xfrm>
          <a:prstGeom prst="rect">
            <a:avLst/>
          </a:prstGeom>
          <a:noFill/>
          <a:ln w="9525">
            <a:noFill/>
            <a:miter lim="800000"/>
            <a:headEnd/>
            <a:tailEnd/>
          </a:ln>
        </p:spPr>
      </p:pic>
      <p:sp>
        <p:nvSpPr>
          <p:cNvPr id="2" name="Title 1"/>
          <p:cNvSpPr>
            <a:spLocks noGrp="1"/>
          </p:cNvSpPr>
          <p:nvPr>
            <p:ph type="title"/>
          </p:nvPr>
        </p:nvSpPr>
        <p:spPr>
          <a:xfrm>
            <a:off x="304800" y="0"/>
            <a:ext cx="8610600" cy="838200"/>
          </a:xfrm>
        </p:spPr>
        <p:txBody>
          <a:bodyPr>
            <a:noAutofit/>
          </a:bodyPr>
          <a:lstStyle/>
          <a:p>
            <a:r>
              <a:rPr lang="en-US" sz="3200" dirty="0">
                <a:solidFill>
                  <a:srgbClr val="FF0000"/>
                </a:solidFill>
                <a:latin typeface="Comic Sans MS" pitchFamily="66" charset="0"/>
              </a:rPr>
              <a:t>Getting Both Spectrometer to Small </a:t>
            </a:r>
            <a:r>
              <a:rPr lang="en-US" sz="3200" dirty="0" smtClean="0">
                <a:solidFill>
                  <a:srgbClr val="FF0000"/>
                </a:solidFill>
                <a:latin typeface="Comic Sans MS" pitchFamily="66" charset="0"/>
              </a:rPr>
              <a:t>Separation Angles for Coincidence Studies</a:t>
            </a:r>
            <a:endParaRPr lang="en-US" sz="3200" dirty="0"/>
          </a:p>
        </p:txBody>
      </p:sp>
      <p:sp>
        <p:nvSpPr>
          <p:cNvPr id="4" name="Slide Number Placeholder 3"/>
          <p:cNvSpPr>
            <a:spLocks noGrp="1"/>
          </p:cNvSpPr>
          <p:nvPr>
            <p:ph type="sldNum" sz="quarter" idx="12"/>
          </p:nvPr>
        </p:nvSpPr>
        <p:spPr/>
        <p:txBody>
          <a:bodyPr/>
          <a:lstStyle/>
          <a:p>
            <a:fld id="{AC5E3CB7-727A-46AB-ADAD-D1BBB6DB51AB}" type="slidenum">
              <a:rPr lang="en-US" smtClean="0"/>
              <a:pPr/>
              <a:t>18</a:t>
            </a:fld>
            <a:endParaRPr lang="en-US"/>
          </a:p>
        </p:txBody>
      </p:sp>
      <p:pic>
        <p:nvPicPr>
          <p:cNvPr id="6" name="Picture 2"/>
          <p:cNvPicPr>
            <a:picLocks noGrp="1" noChangeAspect="1" noChangeArrowheads="1"/>
          </p:cNvPicPr>
          <p:nvPr>
            <p:ph idx="4294967295"/>
          </p:nvPr>
        </p:nvPicPr>
        <p:blipFill>
          <a:blip r:embed="rId4" cstate="print"/>
          <a:srcRect/>
          <a:stretch>
            <a:fillRect/>
          </a:stretch>
        </p:blipFill>
        <p:spPr bwMode="auto">
          <a:xfrm>
            <a:off x="152400" y="1524000"/>
            <a:ext cx="2895600" cy="2326713"/>
          </a:xfrm>
          <a:prstGeom prst="rect">
            <a:avLst/>
          </a:prstGeom>
          <a:noFill/>
          <a:ln w="9525">
            <a:noFill/>
            <a:miter lim="800000"/>
            <a:headEnd/>
            <a:tailEnd/>
          </a:ln>
        </p:spPr>
      </p:pic>
      <p:pic>
        <p:nvPicPr>
          <p:cNvPr id="10243" name="Picture 2"/>
          <p:cNvPicPr>
            <a:picLocks noGrp="1" noChangeAspect="1" noChangeArrowheads="1"/>
          </p:cNvPicPr>
          <p:nvPr>
            <p:ph idx="4294967295"/>
          </p:nvPr>
        </p:nvPicPr>
        <p:blipFill>
          <a:blip r:embed="rId5" cstate="print"/>
          <a:srcRect/>
          <a:stretch>
            <a:fillRect/>
          </a:stretch>
        </p:blipFill>
        <p:spPr bwMode="auto">
          <a:xfrm>
            <a:off x="1752600" y="4075112"/>
            <a:ext cx="3735376" cy="2782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 calcmode="lin" valueType="num">
                                      <p:cBhvr additive="base">
                                        <p:cTn id="19" dur="500" fill="hold"/>
                                        <p:tgtEl>
                                          <p:spTgt spid="10242"/>
                                        </p:tgtEl>
                                        <p:attrNameLst>
                                          <p:attrName>ppt_x</p:attrName>
                                        </p:attrNameLst>
                                      </p:cBhvr>
                                      <p:tavLst>
                                        <p:tav tm="0">
                                          <p:val>
                                            <p:strVal val="#ppt_x"/>
                                          </p:val>
                                        </p:tav>
                                        <p:tav tm="100000">
                                          <p:val>
                                            <p:strVal val="#ppt_x"/>
                                          </p:val>
                                        </p:tav>
                                      </p:tavLst>
                                    </p:anim>
                                    <p:anim calcmode="lin" valueType="num">
                                      <p:cBhvr additive="base">
                                        <p:cTn id="20"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hms hut side 3d view"/>
          <p:cNvPicPr>
            <a:picLocks noGrp="1" noChangeAspect="1" noChangeArrowheads="1"/>
          </p:cNvPicPr>
          <p:nvPr>
            <p:ph idx="1"/>
          </p:nvPr>
        </p:nvPicPr>
        <p:blipFill>
          <a:blip r:embed="rId3" cstate="print"/>
          <a:srcRect/>
          <a:stretch>
            <a:fillRect/>
          </a:stretch>
        </p:blipFill>
        <p:spPr>
          <a:xfrm>
            <a:off x="1905000" y="1524000"/>
            <a:ext cx="6616099" cy="4300174"/>
          </a:xfrm>
        </p:spPr>
      </p:pic>
      <p:sp>
        <p:nvSpPr>
          <p:cNvPr id="29700" name="Title 4"/>
          <p:cNvSpPr>
            <a:spLocks noGrp="1"/>
          </p:cNvSpPr>
          <p:nvPr>
            <p:ph type="title"/>
          </p:nvPr>
        </p:nvSpPr>
        <p:spPr>
          <a:xfrm>
            <a:off x="533400" y="304800"/>
            <a:ext cx="8229600" cy="762000"/>
          </a:xfrm>
        </p:spPr>
        <p:txBody>
          <a:bodyPr>
            <a:normAutofit fontScale="90000"/>
          </a:bodyPr>
          <a:lstStyle/>
          <a:p>
            <a:r>
              <a:rPr lang="en-US" dirty="0" smtClean="0">
                <a:solidFill>
                  <a:srgbClr val="FF0000"/>
                </a:solidFill>
                <a:latin typeface="Comic Sans MS" pitchFamily="66" charset="0"/>
                <a:ea typeface="ＭＳ Ｐゴシック"/>
                <a:cs typeface="ＭＳ Ｐゴシック"/>
              </a:rPr>
              <a:t>SHMS Detectors: Excellent PID</a:t>
            </a:r>
          </a:p>
        </p:txBody>
      </p:sp>
      <p:sp>
        <p:nvSpPr>
          <p:cNvPr id="5" name="Slide Number Placeholder 4"/>
          <p:cNvSpPr>
            <a:spLocks noGrp="1"/>
          </p:cNvSpPr>
          <p:nvPr>
            <p:ph type="sldNum" sz="quarter" idx="12"/>
          </p:nvPr>
        </p:nvSpPr>
        <p:spPr/>
        <p:txBody>
          <a:bodyPr/>
          <a:lstStyle/>
          <a:p>
            <a:fld id="{95577265-A00E-43F9-9495-15815261B3B3}" type="slidenum">
              <a:rPr lang="en-US" smtClean="0"/>
              <a:pPr/>
              <a:t>19</a:t>
            </a:fld>
            <a:endParaRPr lang="en-US"/>
          </a:p>
        </p:txBody>
      </p:sp>
      <p:sp>
        <p:nvSpPr>
          <p:cNvPr id="7" name="TextBox 6"/>
          <p:cNvSpPr txBox="1"/>
          <p:nvPr/>
        </p:nvSpPr>
        <p:spPr>
          <a:xfrm>
            <a:off x="4572000" y="5791200"/>
            <a:ext cx="2362200" cy="584775"/>
          </a:xfrm>
          <a:prstGeom prst="rect">
            <a:avLst/>
          </a:prstGeom>
          <a:noFill/>
        </p:spPr>
        <p:txBody>
          <a:bodyPr wrap="square" rtlCol="0">
            <a:spAutoFit/>
          </a:bodyPr>
          <a:lstStyle/>
          <a:p>
            <a:pPr algn="ctr"/>
            <a:r>
              <a:rPr lang="en-US" dirty="0" smtClean="0">
                <a:latin typeface="Comic Sans MS" pitchFamily="66" charset="0"/>
              </a:rPr>
              <a:t>Noble gas Cerenkov</a:t>
            </a:r>
          </a:p>
          <a:p>
            <a:pPr algn="ctr"/>
            <a:r>
              <a:rPr lang="en-US" sz="1400" dirty="0" smtClean="0">
                <a:latin typeface="Comic Sans MS" pitchFamily="66" charset="0"/>
              </a:rPr>
              <a:t>(University of Virginia)</a:t>
            </a:r>
            <a:endParaRPr lang="en-US" sz="1400" dirty="0">
              <a:latin typeface="Comic Sans MS" pitchFamily="66" charset="0"/>
            </a:endParaRPr>
          </a:p>
        </p:txBody>
      </p:sp>
      <p:sp>
        <p:nvSpPr>
          <p:cNvPr id="8" name="TextBox 7"/>
          <p:cNvSpPr txBox="1"/>
          <p:nvPr/>
        </p:nvSpPr>
        <p:spPr>
          <a:xfrm>
            <a:off x="2057400" y="5638800"/>
            <a:ext cx="2362200" cy="584775"/>
          </a:xfrm>
          <a:prstGeom prst="rect">
            <a:avLst/>
          </a:prstGeom>
          <a:noFill/>
        </p:spPr>
        <p:txBody>
          <a:bodyPr wrap="square" rtlCol="0">
            <a:spAutoFit/>
          </a:bodyPr>
          <a:lstStyle/>
          <a:p>
            <a:pPr algn="ctr"/>
            <a:r>
              <a:rPr lang="en-US" dirty="0" smtClean="0">
                <a:latin typeface="Comic Sans MS" pitchFamily="66" charset="0"/>
              </a:rPr>
              <a:t>Drift chambers</a:t>
            </a:r>
          </a:p>
          <a:p>
            <a:pPr algn="ctr"/>
            <a:r>
              <a:rPr lang="en-US" sz="1400" dirty="0" smtClean="0">
                <a:latin typeface="Comic Sans MS" pitchFamily="66" charset="0"/>
              </a:rPr>
              <a:t>(Hampton University)</a:t>
            </a:r>
            <a:endParaRPr lang="en-US" sz="1400" dirty="0">
              <a:latin typeface="Comic Sans MS" pitchFamily="66" charset="0"/>
            </a:endParaRPr>
          </a:p>
        </p:txBody>
      </p:sp>
      <p:sp>
        <p:nvSpPr>
          <p:cNvPr id="9" name="TextBox 8"/>
          <p:cNvSpPr txBox="1"/>
          <p:nvPr/>
        </p:nvSpPr>
        <p:spPr>
          <a:xfrm>
            <a:off x="838200" y="990600"/>
            <a:ext cx="2743200" cy="800219"/>
          </a:xfrm>
          <a:prstGeom prst="rect">
            <a:avLst/>
          </a:prstGeom>
          <a:noFill/>
        </p:spPr>
        <p:txBody>
          <a:bodyPr wrap="square" rtlCol="0">
            <a:spAutoFit/>
          </a:bodyPr>
          <a:lstStyle/>
          <a:p>
            <a:pPr algn="ctr"/>
            <a:r>
              <a:rPr lang="en-US" dirty="0" smtClean="0">
                <a:latin typeface="Comic Sans MS" pitchFamily="66" charset="0"/>
              </a:rPr>
              <a:t>Trigger hodoscopes</a:t>
            </a:r>
          </a:p>
          <a:p>
            <a:pPr algn="ctr"/>
            <a:r>
              <a:rPr lang="en-US" sz="1400" dirty="0" smtClean="0">
                <a:latin typeface="Comic Sans MS" pitchFamily="66" charset="0"/>
              </a:rPr>
              <a:t>(James Madison University and North Carolina A&amp;T)</a:t>
            </a:r>
            <a:endParaRPr lang="en-US" sz="1400" dirty="0">
              <a:latin typeface="Comic Sans MS" pitchFamily="66" charset="0"/>
            </a:endParaRPr>
          </a:p>
        </p:txBody>
      </p:sp>
      <p:sp>
        <p:nvSpPr>
          <p:cNvPr id="10" name="TextBox 9"/>
          <p:cNvSpPr txBox="1"/>
          <p:nvPr/>
        </p:nvSpPr>
        <p:spPr>
          <a:xfrm>
            <a:off x="304800" y="4191000"/>
            <a:ext cx="2362200" cy="584775"/>
          </a:xfrm>
          <a:prstGeom prst="rect">
            <a:avLst/>
          </a:prstGeom>
          <a:noFill/>
        </p:spPr>
        <p:txBody>
          <a:bodyPr wrap="square" rtlCol="0">
            <a:spAutoFit/>
          </a:bodyPr>
          <a:lstStyle/>
          <a:p>
            <a:pPr algn="ctr"/>
            <a:r>
              <a:rPr lang="en-US" dirty="0" smtClean="0">
                <a:latin typeface="Comic Sans MS" pitchFamily="66" charset="0"/>
              </a:rPr>
              <a:t>Heavy gas Cerenkov</a:t>
            </a:r>
          </a:p>
          <a:p>
            <a:pPr algn="ctr"/>
            <a:r>
              <a:rPr lang="en-US" sz="1400" dirty="0" smtClean="0">
                <a:latin typeface="Comic Sans MS" pitchFamily="66" charset="0"/>
              </a:rPr>
              <a:t>(University of Regina) </a:t>
            </a:r>
            <a:endParaRPr lang="en-US" sz="1400" dirty="0">
              <a:latin typeface="Comic Sans MS" pitchFamily="66" charset="0"/>
            </a:endParaRPr>
          </a:p>
        </p:txBody>
      </p:sp>
      <p:sp>
        <p:nvSpPr>
          <p:cNvPr id="11" name="TextBox 10"/>
          <p:cNvSpPr txBox="1"/>
          <p:nvPr/>
        </p:nvSpPr>
        <p:spPr>
          <a:xfrm>
            <a:off x="0" y="2743200"/>
            <a:ext cx="2438400" cy="861774"/>
          </a:xfrm>
          <a:prstGeom prst="rect">
            <a:avLst/>
          </a:prstGeom>
          <a:noFill/>
        </p:spPr>
        <p:txBody>
          <a:bodyPr wrap="square" rtlCol="0">
            <a:spAutoFit/>
          </a:bodyPr>
          <a:lstStyle/>
          <a:p>
            <a:pPr algn="ctr"/>
            <a:r>
              <a:rPr lang="en-US" dirty="0" smtClean="0">
                <a:latin typeface="Comic Sans MS" pitchFamily="66" charset="0"/>
              </a:rPr>
              <a:t>Lead Glass Calorimeter</a:t>
            </a:r>
          </a:p>
          <a:p>
            <a:pPr algn="ctr"/>
            <a:r>
              <a:rPr lang="en-US" sz="1400" dirty="0" smtClean="0">
                <a:latin typeface="Comic Sans MS" pitchFamily="66" charset="0"/>
              </a:rPr>
              <a:t>(Yerevan/</a:t>
            </a:r>
            <a:r>
              <a:rPr lang="en-US" sz="1400" dirty="0" err="1" smtClean="0">
                <a:latin typeface="Comic Sans MS" pitchFamily="66" charset="0"/>
              </a:rPr>
              <a:t>Jlab</a:t>
            </a:r>
            <a:r>
              <a:rPr lang="en-US" sz="1400" dirty="0" smtClean="0">
                <a:latin typeface="Comic Sans MS" pitchFamily="66" charset="0"/>
              </a:rPr>
              <a:t>)</a:t>
            </a:r>
            <a:endParaRPr lang="en-US" sz="1400" dirty="0">
              <a:latin typeface="Comic Sans MS" pitchFamily="66" charset="0"/>
            </a:endParaRPr>
          </a:p>
        </p:txBody>
      </p:sp>
      <p:cxnSp>
        <p:nvCxnSpPr>
          <p:cNvPr id="13" name="Straight Arrow Connector 12"/>
          <p:cNvCxnSpPr/>
          <p:nvPr/>
        </p:nvCxnSpPr>
        <p:spPr>
          <a:xfrm>
            <a:off x="1905000" y="3124200"/>
            <a:ext cx="685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2514600" y="3352800"/>
            <a:ext cx="9144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2514600" y="3962400"/>
            <a:ext cx="20574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4457700" y="4610100"/>
            <a:ext cx="18288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H="1">
            <a:off x="2819400" y="2057400"/>
            <a:ext cx="6096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1905000"/>
            <a:ext cx="12192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2743200" y="3886200"/>
            <a:ext cx="1905000" cy="144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amma_exchange.gif"/>
          <p:cNvPicPr>
            <a:picLocks noChangeAspect="1"/>
          </p:cNvPicPr>
          <p:nvPr/>
        </p:nvPicPr>
        <p:blipFill>
          <a:blip r:embed="rId3" cstate="print"/>
          <a:stretch>
            <a:fillRect/>
          </a:stretch>
        </p:blipFill>
        <p:spPr>
          <a:xfrm>
            <a:off x="1143000" y="2286000"/>
            <a:ext cx="2581275" cy="1800225"/>
          </a:xfrm>
          <a:prstGeom prst="rect">
            <a:avLst/>
          </a:prstGeom>
        </p:spPr>
      </p:pic>
      <p:sp>
        <p:nvSpPr>
          <p:cNvPr id="8" name="Title 7"/>
          <p:cNvSpPr>
            <a:spLocks noGrp="1"/>
          </p:cNvSpPr>
          <p:nvPr>
            <p:ph type="title"/>
          </p:nvPr>
        </p:nvSpPr>
        <p:spPr>
          <a:xfrm>
            <a:off x="457200" y="152400"/>
            <a:ext cx="8229600" cy="1143000"/>
          </a:xfrm>
        </p:spPr>
        <p:txBody>
          <a:bodyPr>
            <a:normAutofit/>
          </a:bodyPr>
          <a:lstStyle/>
          <a:p>
            <a:r>
              <a:rPr lang="en-US" sz="3200" dirty="0" smtClean="0">
                <a:solidFill>
                  <a:srgbClr val="FF0000"/>
                </a:solidFill>
                <a:latin typeface="Comic Sans MS" pitchFamily="66" charset="0"/>
              </a:rPr>
              <a:t>Interactions of Electrons</a:t>
            </a:r>
            <a:endParaRPr lang="en-US" sz="3200" dirty="0">
              <a:solidFill>
                <a:srgbClr val="FF0000"/>
              </a:solidFill>
              <a:latin typeface="Comic Sans MS" pitchFamily="66" charset="0"/>
            </a:endParaRPr>
          </a:p>
        </p:txBody>
      </p:sp>
      <p:sp>
        <p:nvSpPr>
          <p:cNvPr id="20482" name="Rectangle 2"/>
          <p:cNvSpPr>
            <a:spLocks noGrp="1" noChangeArrowheads="1"/>
          </p:cNvSpPr>
          <p:nvPr>
            <p:ph type="body" idx="4294967295"/>
          </p:nvPr>
        </p:nvSpPr>
        <p:spPr>
          <a:xfrm>
            <a:off x="457200" y="1143000"/>
            <a:ext cx="8305800" cy="1066800"/>
          </a:xfrm>
        </p:spPr>
        <p:txBody>
          <a:bodyPr>
            <a:normAutofit/>
          </a:bodyPr>
          <a:lstStyle/>
          <a:p>
            <a:pPr algn="just" eaLnBrk="1" hangingPunct="1">
              <a:lnSpc>
                <a:spcPct val="80000"/>
              </a:lnSpc>
              <a:buSzPct val="150000"/>
              <a:buNone/>
            </a:pPr>
            <a:r>
              <a:rPr lang="en-US" sz="2000" dirty="0" smtClean="0">
                <a:ea typeface="ＭＳ Ｐゴシック"/>
                <a:cs typeface="ＭＳ Ｐゴシック"/>
              </a:rPr>
              <a:t>	</a:t>
            </a:r>
            <a:r>
              <a:rPr lang="en-US" sz="1600" dirty="0" smtClean="0">
                <a:latin typeface="Comic Sans MS" pitchFamily="66" charset="0"/>
                <a:ea typeface="ＭＳ Ｐゴシック"/>
                <a:cs typeface="ＭＳ Ｐゴシック"/>
              </a:rPr>
              <a:t> The well understood interactions of point-like electrons, and the high intensity and quality of modern electron beams, make them ideal for studying the charge and magnetization distributions in nuclear matter.  </a:t>
            </a:r>
          </a:p>
          <a:p>
            <a:pPr algn="just" eaLnBrk="1" hangingPunct="1">
              <a:lnSpc>
                <a:spcPct val="80000"/>
              </a:lnSpc>
              <a:buSzPct val="150000"/>
              <a:buFontTx/>
              <a:buNone/>
            </a:pPr>
            <a:endParaRPr lang="en-US" sz="1600" dirty="0" smtClean="0">
              <a:solidFill>
                <a:srgbClr val="0000FF"/>
              </a:solidFill>
              <a:ea typeface="ＭＳ Ｐゴシック"/>
              <a:cs typeface="ＭＳ Ｐゴシック"/>
            </a:endParaRPr>
          </a:p>
        </p:txBody>
      </p:sp>
      <p:sp>
        <p:nvSpPr>
          <p:cNvPr id="20483" name="Text Box 3"/>
          <p:cNvSpPr txBox="1">
            <a:spLocks noChangeArrowheads="1"/>
          </p:cNvSpPr>
          <p:nvPr/>
        </p:nvSpPr>
        <p:spPr bwMode="auto">
          <a:xfrm>
            <a:off x="914400" y="152400"/>
            <a:ext cx="7086600" cy="579438"/>
          </a:xfrm>
          <a:prstGeom prst="rect">
            <a:avLst/>
          </a:prstGeom>
          <a:noFill/>
          <a:ln w="9525">
            <a:noFill/>
            <a:miter lim="800000"/>
            <a:headEnd/>
            <a:tailEnd/>
          </a:ln>
        </p:spPr>
        <p:txBody>
          <a:bodyPr>
            <a:spAutoFit/>
          </a:bodyPr>
          <a:lstStyle/>
          <a:p>
            <a:pPr algn="ctr" eaLnBrk="0" hangingPunct="0">
              <a:spcBef>
                <a:spcPct val="50000"/>
              </a:spcBef>
            </a:pPr>
            <a:endParaRPr lang="en-US">
              <a:latin typeface="Calibri" pitchFamily="34" charset="0"/>
            </a:endParaRPr>
          </a:p>
        </p:txBody>
      </p:sp>
      <p:sp>
        <p:nvSpPr>
          <p:cNvPr id="16" name="Slide Number Placeholder 15"/>
          <p:cNvSpPr>
            <a:spLocks noGrp="1"/>
          </p:cNvSpPr>
          <p:nvPr>
            <p:ph type="sldNum" sz="quarter" idx="12"/>
          </p:nvPr>
        </p:nvSpPr>
        <p:spPr/>
        <p:txBody>
          <a:bodyPr/>
          <a:lstStyle/>
          <a:p>
            <a:fld id="{95577265-A00E-43F9-9495-15815261B3B3}" type="slidenum">
              <a:rPr lang="en-US" smtClean="0"/>
              <a:pPr/>
              <a:t>2</a:t>
            </a:fld>
            <a:endParaRPr lang="en-US"/>
          </a:p>
        </p:txBody>
      </p:sp>
      <p:pic>
        <p:nvPicPr>
          <p:cNvPr id="19" name="Picture 18" descr="z0_exchange.gif"/>
          <p:cNvPicPr>
            <a:picLocks noChangeAspect="1"/>
          </p:cNvPicPr>
          <p:nvPr/>
        </p:nvPicPr>
        <p:blipFill>
          <a:blip r:embed="rId4" cstate="print"/>
          <a:stretch>
            <a:fillRect/>
          </a:stretch>
        </p:blipFill>
        <p:spPr>
          <a:xfrm>
            <a:off x="5029200" y="2438400"/>
            <a:ext cx="2481263" cy="1576388"/>
          </a:xfrm>
          <a:prstGeom prst="rect">
            <a:avLst/>
          </a:prstGeom>
        </p:spPr>
      </p:pic>
      <p:sp>
        <p:nvSpPr>
          <p:cNvPr id="20" name="TextBox 19"/>
          <p:cNvSpPr txBox="1"/>
          <p:nvPr/>
        </p:nvSpPr>
        <p:spPr>
          <a:xfrm>
            <a:off x="762000" y="4360460"/>
            <a:ext cx="7848600" cy="1846659"/>
          </a:xfrm>
          <a:prstGeom prst="rect">
            <a:avLst/>
          </a:prstGeom>
          <a:noFill/>
        </p:spPr>
        <p:txBody>
          <a:bodyPr wrap="square" rtlCol="0">
            <a:spAutoFit/>
          </a:bodyPr>
          <a:lstStyle/>
          <a:p>
            <a:pPr algn="just"/>
            <a:r>
              <a:rPr lang="en-US" sz="1600" dirty="0" smtClean="0">
                <a:latin typeface="Comic Sans MS" pitchFamily="66" charset="0"/>
              </a:rPr>
              <a:t>Because of the different </a:t>
            </a:r>
            <a:r>
              <a:rPr lang="en-US" sz="1600" dirty="0" err="1" smtClean="0">
                <a:latin typeface="Comic Sans MS" pitchFamily="66" charset="0"/>
              </a:rPr>
              <a:t>isospin</a:t>
            </a:r>
            <a:r>
              <a:rPr lang="en-US" sz="1600" dirty="0" smtClean="0">
                <a:latin typeface="Comic Sans MS" pitchFamily="66" charset="0"/>
              </a:rPr>
              <a:t> coupling of the </a:t>
            </a:r>
            <a:r>
              <a:rPr lang="el-GR" sz="1600" dirty="0" smtClean="0">
                <a:latin typeface="Comic Sans MS" pitchFamily="66" charset="0"/>
              </a:rPr>
              <a:t>γ</a:t>
            </a:r>
            <a:r>
              <a:rPr lang="en-US" sz="1600" dirty="0" smtClean="0">
                <a:latin typeface="Comic Sans MS" pitchFamily="66" charset="0"/>
              </a:rPr>
              <a:t> and Z</a:t>
            </a:r>
            <a:r>
              <a:rPr lang="en-US" sz="1600" baseline="30000" dirty="0" smtClean="0">
                <a:latin typeface="Comic Sans MS" pitchFamily="66" charset="0"/>
              </a:rPr>
              <a:t>0</a:t>
            </a:r>
            <a:r>
              <a:rPr lang="en-US" sz="1600" dirty="0" smtClean="0">
                <a:latin typeface="Comic Sans MS" pitchFamily="66" charset="0"/>
              </a:rPr>
              <a:t>,  parity violating electron scattering provides an additional window on flavor. </a:t>
            </a:r>
          </a:p>
          <a:p>
            <a:pPr algn="just"/>
            <a:endParaRPr lang="en-US" sz="1600" dirty="0">
              <a:latin typeface="Comic Sans MS" pitchFamily="66" charset="0"/>
            </a:endParaRPr>
          </a:p>
          <a:p>
            <a:pPr algn="just"/>
            <a:r>
              <a:rPr lang="en-US" sz="1600" dirty="0" smtClean="0">
                <a:latin typeface="Comic Sans MS" pitchFamily="66" charset="0"/>
              </a:rPr>
              <a:t>In precision measurements of Standard Model-suppressed observables, the large mass of the Z</a:t>
            </a:r>
            <a:r>
              <a:rPr lang="en-US" sz="1600" baseline="30000" dirty="0" smtClean="0">
                <a:latin typeface="Comic Sans MS" pitchFamily="66" charset="0"/>
              </a:rPr>
              <a:t>0</a:t>
            </a:r>
            <a:r>
              <a:rPr lang="en-US" sz="1600" dirty="0" smtClean="0">
                <a:latin typeface="Comic Sans MS" pitchFamily="66" charset="0"/>
              </a:rPr>
              <a:t> even brings potential new physics at </a:t>
            </a:r>
            <a:r>
              <a:rPr lang="en-US" sz="1600" dirty="0" err="1" smtClean="0">
                <a:latin typeface="Comic Sans MS" pitchFamily="66" charset="0"/>
              </a:rPr>
              <a:t>TeV</a:t>
            </a:r>
            <a:r>
              <a:rPr lang="en-US" sz="1600" dirty="0" smtClean="0">
                <a:latin typeface="Comic Sans MS" pitchFamily="66" charset="0"/>
              </a:rPr>
              <a:t>-scales within reach. </a:t>
            </a:r>
          </a:p>
          <a:p>
            <a:r>
              <a:rPr lang="en-US" dirty="0" smtClean="0"/>
              <a:t> </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97971"/>
            <a:ext cx="8458200" cy="1143000"/>
          </a:xfrm>
        </p:spPr>
        <p:txBody>
          <a:bodyPr>
            <a:normAutofit/>
          </a:bodyPr>
          <a:lstStyle/>
          <a:p>
            <a:r>
              <a:rPr lang="en-US" sz="3200" dirty="0" smtClean="0">
                <a:solidFill>
                  <a:srgbClr val="FF0000"/>
                </a:solidFill>
                <a:latin typeface="Comic Sans MS" pitchFamily="66" charset="0"/>
              </a:rPr>
              <a:t>Kinematics of Some Approved </a:t>
            </a:r>
            <a:br>
              <a:rPr lang="en-US" sz="3200" dirty="0" smtClean="0">
                <a:solidFill>
                  <a:srgbClr val="FF0000"/>
                </a:solidFill>
                <a:latin typeface="Comic Sans MS" pitchFamily="66" charset="0"/>
              </a:rPr>
            </a:br>
            <a:r>
              <a:rPr lang="en-US" sz="3200" dirty="0" smtClean="0">
                <a:solidFill>
                  <a:srgbClr val="FF0000"/>
                </a:solidFill>
                <a:latin typeface="Comic Sans MS" pitchFamily="66" charset="0"/>
              </a:rPr>
              <a:t>Hall C Proposals</a:t>
            </a:r>
            <a:endParaRPr lang="en-US" sz="32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20</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7" y="1219200"/>
            <a:ext cx="5876925"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514600" y="1507670"/>
            <a:ext cx="838200" cy="4207329"/>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6889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PI0\ScreenShot178.jpg"/>
          <p:cNvPicPr>
            <a:picLocks noChangeAspect="1" noChangeArrowheads="1"/>
          </p:cNvPicPr>
          <p:nvPr/>
        </p:nvPicPr>
        <p:blipFill rotWithShape="1">
          <a:blip r:embed="rId3" cstate="print"/>
          <a:srcRect l="18697" b="2794"/>
          <a:stretch/>
        </p:blipFill>
        <p:spPr bwMode="auto">
          <a:xfrm>
            <a:off x="0" y="1676400"/>
            <a:ext cx="5572260" cy="4770437"/>
          </a:xfrm>
          <a:prstGeom prst="rect">
            <a:avLst/>
          </a:prstGeom>
          <a:noFill/>
          <a:ln w="9525">
            <a:noFill/>
            <a:miter lim="800000"/>
            <a:headEnd/>
            <a:tailEnd/>
          </a:ln>
        </p:spPr>
      </p:pic>
      <p:sp>
        <p:nvSpPr>
          <p:cNvPr id="14338" name="Text Box 4"/>
          <p:cNvSpPr txBox="1">
            <a:spLocks noChangeArrowheads="1"/>
          </p:cNvSpPr>
          <p:nvPr/>
        </p:nvSpPr>
        <p:spPr bwMode="auto">
          <a:xfrm>
            <a:off x="183714" y="103632"/>
            <a:ext cx="8242962" cy="523220"/>
          </a:xfrm>
          <a:prstGeom prst="rect">
            <a:avLst/>
          </a:prstGeom>
          <a:noFill/>
          <a:ln w="9525">
            <a:noFill/>
            <a:miter lim="800000"/>
            <a:headEnd/>
            <a:tailEnd/>
          </a:ln>
        </p:spPr>
        <p:txBody>
          <a:bodyPr wrap="none">
            <a:spAutoFit/>
          </a:bodyPr>
          <a:lstStyle/>
          <a:p>
            <a:pPr>
              <a:lnSpc>
                <a:spcPct val="100000"/>
              </a:lnSpc>
              <a:spcBef>
                <a:spcPts val="750"/>
              </a:spcBef>
              <a:defRPr/>
            </a:pPr>
            <a:r>
              <a:rPr lang="en-US" sz="2800" dirty="0" smtClean="0">
                <a:solidFill>
                  <a:srgbClr val="FF0000"/>
                </a:solidFill>
                <a:latin typeface="Comic Sans MS" pitchFamily="66" charset="0"/>
                <a:cs typeface="Calibri" pitchFamily="34" charset="0"/>
              </a:rPr>
              <a:t>Proposed neutrals ( e.g. </a:t>
            </a:r>
            <a:r>
              <a:rPr lang="en-US" sz="2800" dirty="0" smtClean="0">
                <a:solidFill>
                  <a:srgbClr val="FF0000"/>
                </a:solidFill>
                <a:latin typeface="Comic Sans MS" pitchFamily="66" charset="0"/>
                <a:cs typeface="Calibri" pitchFamily="34" charset="0"/>
                <a:sym typeface="Symbol"/>
              </a:rPr>
              <a:t></a:t>
            </a:r>
            <a:r>
              <a:rPr lang="en-US" sz="2800" baseline="30000" dirty="0" smtClean="0">
                <a:solidFill>
                  <a:srgbClr val="FF0000"/>
                </a:solidFill>
                <a:latin typeface="Comic Sans MS" pitchFamily="66" charset="0"/>
                <a:cs typeface="Calibri" pitchFamily="34" charset="0"/>
                <a:sym typeface="Symbol"/>
              </a:rPr>
              <a:t>0</a:t>
            </a:r>
            <a:r>
              <a:rPr lang="en-US" sz="2800" dirty="0" smtClean="0">
                <a:solidFill>
                  <a:srgbClr val="FF0000"/>
                </a:solidFill>
                <a:latin typeface="Comic Sans MS" pitchFamily="66" charset="0"/>
                <a:cs typeface="Calibri" pitchFamily="34" charset="0"/>
                <a:sym typeface="Symbol"/>
              </a:rPr>
              <a:t>/ ) </a:t>
            </a:r>
            <a:r>
              <a:rPr lang="en-US" sz="2800" dirty="0" smtClean="0">
                <a:solidFill>
                  <a:srgbClr val="FF0000"/>
                </a:solidFill>
                <a:latin typeface="Comic Sans MS" pitchFamily="66" charset="0"/>
                <a:cs typeface="Calibri" pitchFamily="34" charset="0"/>
              </a:rPr>
              <a:t>detector </a:t>
            </a:r>
            <a:r>
              <a:rPr lang="en-US" sz="2800" dirty="0">
                <a:solidFill>
                  <a:srgbClr val="FF0000"/>
                </a:solidFill>
                <a:latin typeface="Comic Sans MS" pitchFamily="66" charset="0"/>
                <a:cs typeface="Calibri" pitchFamily="34" charset="0"/>
              </a:rPr>
              <a:t>facility </a:t>
            </a:r>
            <a:r>
              <a:rPr lang="en-US" sz="2800" dirty="0" smtClean="0">
                <a:solidFill>
                  <a:srgbClr val="FF0000"/>
                </a:solidFill>
                <a:latin typeface="Comic Sans MS" pitchFamily="66" charset="0"/>
                <a:cs typeface="Calibri" pitchFamily="34" charset="0"/>
              </a:rPr>
              <a:t> </a:t>
            </a:r>
            <a:endParaRPr lang="en-US" sz="2800" dirty="0">
              <a:solidFill>
                <a:srgbClr val="FF0000"/>
              </a:solidFill>
              <a:latin typeface="Comic Sans MS" pitchFamily="66" charset="0"/>
              <a:cs typeface="Calibri" pitchFamily="34" charset="0"/>
            </a:endParaRPr>
          </a:p>
        </p:txBody>
      </p:sp>
      <p:pic>
        <p:nvPicPr>
          <p:cNvPr id="25605" name="Picture 3" descr="E:\PI0\hycal.jpg"/>
          <p:cNvPicPr>
            <a:picLocks noChangeAspect="1" noChangeArrowheads="1"/>
          </p:cNvPicPr>
          <p:nvPr/>
        </p:nvPicPr>
        <p:blipFill>
          <a:blip r:embed="rId4" cstate="print"/>
          <a:srcRect/>
          <a:stretch>
            <a:fillRect/>
          </a:stretch>
        </p:blipFill>
        <p:spPr bwMode="auto">
          <a:xfrm>
            <a:off x="3843808" y="4305300"/>
            <a:ext cx="2190750" cy="1914525"/>
          </a:xfrm>
          <a:prstGeom prst="rect">
            <a:avLst/>
          </a:prstGeom>
          <a:noFill/>
          <a:ln w="9525">
            <a:noFill/>
            <a:miter lim="800000"/>
            <a:headEnd/>
            <a:tailEnd/>
          </a:ln>
        </p:spPr>
      </p:pic>
      <p:cxnSp>
        <p:nvCxnSpPr>
          <p:cNvPr id="26" name="Straight Arrow Connector 25"/>
          <p:cNvCxnSpPr/>
          <p:nvPr/>
        </p:nvCxnSpPr>
        <p:spPr bwMode="auto">
          <a:xfrm flipV="1">
            <a:off x="6553200" y="3810000"/>
            <a:ext cx="1447800" cy="990600"/>
          </a:xfrm>
          <a:prstGeom prst="straightConnector1">
            <a:avLst/>
          </a:prstGeom>
          <a:solidFill>
            <a:srgbClr val="00B8FF"/>
          </a:solidFill>
          <a:ln w="38100" cap="flat" cmpd="sng" algn="ctr">
            <a:solidFill>
              <a:schemeClr val="accent3"/>
            </a:solidFill>
            <a:prstDash val="solid"/>
            <a:round/>
            <a:headEnd type="none" w="med" len="med"/>
            <a:tailEnd type="arrow"/>
          </a:ln>
          <a:effectLst/>
        </p:spPr>
      </p:cxnSp>
      <p:sp>
        <p:nvSpPr>
          <p:cNvPr id="25608" name="TextBox 26"/>
          <p:cNvSpPr txBox="1">
            <a:spLocks noChangeArrowheads="1"/>
          </p:cNvSpPr>
          <p:nvPr/>
        </p:nvSpPr>
        <p:spPr bwMode="auto">
          <a:xfrm>
            <a:off x="457200" y="5825542"/>
            <a:ext cx="914400" cy="461962"/>
          </a:xfrm>
          <a:prstGeom prst="rect">
            <a:avLst/>
          </a:prstGeom>
          <a:noFill/>
          <a:ln w="9525">
            <a:noFill/>
            <a:miter lim="800000"/>
            <a:headEnd/>
            <a:tailEnd/>
          </a:ln>
        </p:spPr>
        <p:txBody>
          <a:bodyPr>
            <a:spAutoFit/>
          </a:bodyPr>
          <a:lstStyle/>
          <a:p>
            <a:pPr>
              <a:lnSpc>
                <a:spcPct val="100000"/>
              </a:lnSpc>
              <a:spcBef>
                <a:spcPts val="750"/>
              </a:spcBef>
            </a:pPr>
            <a:r>
              <a:rPr lang="en-US" sz="2400" dirty="0" smtClean="0">
                <a:solidFill>
                  <a:srgbClr val="000000"/>
                </a:solidFill>
                <a:latin typeface="Arial" charset="0"/>
              </a:rPr>
              <a:t>HMS</a:t>
            </a:r>
            <a:endParaRPr lang="en-US" sz="2400" dirty="0" smtClean="0">
              <a:solidFill>
                <a:srgbClr val="FFFFFF"/>
              </a:solidFill>
              <a:latin typeface="Arial" charset="0"/>
            </a:endParaRPr>
          </a:p>
        </p:txBody>
      </p:sp>
      <p:cxnSp>
        <p:nvCxnSpPr>
          <p:cNvPr id="25612" name="Straight Arrow Connector 12"/>
          <p:cNvCxnSpPr>
            <a:cxnSpLocks noChangeShapeType="1"/>
          </p:cNvCxnSpPr>
          <p:nvPr/>
        </p:nvCxnSpPr>
        <p:spPr bwMode="auto">
          <a:xfrm>
            <a:off x="1275008" y="1211177"/>
            <a:ext cx="531789" cy="1551904"/>
          </a:xfrm>
          <a:prstGeom prst="straightConnector1">
            <a:avLst/>
          </a:prstGeom>
          <a:noFill/>
          <a:ln w="50800" algn="ctr">
            <a:solidFill>
              <a:schemeClr val="tx1"/>
            </a:solidFill>
            <a:round/>
            <a:headEnd/>
            <a:tailEnd type="arrow" w="med" len="med"/>
          </a:ln>
        </p:spPr>
      </p:cxnSp>
      <p:cxnSp>
        <p:nvCxnSpPr>
          <p:cNvPr id="25613" name="Straight Arrow Connector 14"/>
          <p:cNvCxnSpPr>
            <a:cxnSpLocks noChangeShapeType="1"/>
          </p:cNvCxnSpPr>
          <p:nvPr/>
        </p:nvCxnSpPr>
        <p:spPr bwMode="auto">
          <a:xfrm flipH="1" flipV="1">
            <a:off x="2241998" y="2087564"/>
            <a:ext cx="458809" cy="166239"/>
          </a:xfrm>
          <a:prstGeom prst="straightConnector1">
            <a:avLst/>
          </a:prstGeom>
          <a:noFill/>
          <a:ln w="19050" algn="ctr">
            <a:solidFill>
              <a:schemeClr val="tx1"/>
            </a:solidFill>
            <a:round/>
            <a:headEnd/>
            <a:tailEnd type="arrow" w="med" len="med"/>
          </a:ln>
        </p:spPr>
      </p:cxnSp>
      <p:sp>
        <p:nvSpPr>
          <p:cNvPr id="25614" name="TextBox 15"/>
          <p:cNvSpPr txBox="1">
            <a:spLocks noChangeArrowheads="1"/>
          </p:cNvSpPr>
          <p:nvPr/>
        </p:nvSpPr>
        <p:spPr bwMode="auto">
          <a:xfrm>
            <a:off x="2331077" y="1949451"/>
            <a:ext cx="762000" cy="276225"/>
          </a:xfrm>
          <a:prstGeom prst="rect">
            <a:avLst/>
          </a:prstGeom>
          <a:noFill/>
          <a:ln w="9525">
            <a:noFill/>
            <a:miter lim="800000"/>
            <a:headEnd/>
            <a:tailEnd/>
          </a:ln>
        </p:spPr>
        <p:txBody>
          <a:bodyPr>
            <a:spAutoFit/>
          </a:bodyPr>
          <a:lstStyle/>
          <a:p>
            <a:pPr>
              <a:lnSpc>
                <a:spcPct val="100000"/>
              </a:lnSpc>
              <a:spcBef>
                <a:spcPts val="750"/>
              </a:spcBef>
            </a:pPr>
            <a:r>
              <a:rPr lang="en-US" sz="1200" dirty="0" smtClean="0">
                <a:solidFill>
                  <a:srgbClr val="000000"/>
                </a:solidFill>
                <a:latin typeface="Arial" charset="0"/>
              </a:rPr>
              <a:t>target</a:t>
            </a:r>
          </a:p>
        </p:txBody>
      </p:sp>
      <p:sp>
        <p:nvSpPr>
          <p:cNvPr id="25615" name="TextBox 16"/>
          <p:cNvSpPr txBox="1">
            <a:spLocks noChangeArrowheads="1"/>
          </p:cNvSpPr>
          <p:nvPr/>
        </p:nvSpPr>
        <p:spPr bwMode="auto">
          <a:xfrm>
            <a:off x="302653" y="1211177"/>
            <a:ext cx="876300" cy="461665"/>
          </a:xfrm>
          <a:prstGeom prst="rect">
            <a:avLst/>
          </a:prstGeom>
          <a:noFill/>
          <a:ln w="9525">
            <a:noFill/>
            <a:miter lim="800000"/>
            <a:headEnd/>
            <a:tailEnd/>
          </a:ln>
        </p:spPr>
        <p:txBody>
          <a:bodyPr wrap="square">
            <a:spAutoFit/>
          </a:bodyPr>
          <a:lstStyle/>
          <a:p>
            <a:pPr>
              <a:lnSpc>
                <a:spcPct val="100000"/>
              </a:lnSpc>
              <a:spcBef>
                <a:spcPts val="750"/>
              </a:spcBef>
            </a:pPr>
            <a:r>
              <a:rPr lang="en-US" sz="1200" dirty="0" smtClean="0">
                <a:solidFill>
                  <a:srgbClr val="000000"/>
                </a:solidFill>
                <a:latin typeface="Arial" charset="0"/>
              </a:rPr>
              <a:t>Beam direction</a:t>
            </a:r>
          </a:p>
        </p:txBody>
      </p:sp>
      <p:cxnSp>
        <p:nvCxnSpPr>
          <p:cNvPr id="25616" name="Straight Arrow Connector 12"/>
          <p:cNvCxnSpPr>
            <a:cxnSpLocks noChangeShapeType="1"/>
          </p:cNvCxnSpPr>
          <p:nvPr/>
        </p:nvCxnSpPr>
        <p:spPr bwMode="auto">
          <a:xfrm rot="16200000" flipH="1">
            <a:off x="2765739" y="6172200"/>
            <a:ext cx="457200" cy="152400"/>
          </a:xfrm>
          <a:prstGeom prst="straightConnector1">
            <a:avLst/>
          </a:prstGeom>
          <a:noFill/>
          <a:ln w="50800" algn="ctr">
            <a:solidFill>
              <a:schemeClr val="tx1"/>
            </a:solidFill>
            <a:round/>
            <a:headEnd/>
            <a:tailEnd type="arrow" w="med" len="med"/>
          </a:ln>
        </p:spPr>
      </p:cxnSp>
      <p:sp>
        <p:nvSpPr>
          <p:cNvPr id="17" name="Oval 16"/>
          <p:cNvSpPr/>
          <p:nvPr/>
        </p:nvSpPr>
        <p:spPr bwMode="auto">
          <a:xfrm>
            <a:off x="2548408" y="4694684"/>
            <a:ext cx="1295400" cy="1295400"/>
          </a:xfrm>
          <a:prstGeom prst="ellipse">
            <a:avLst/>
          </a:prstGeom>
          <a:noFill/>
          <a:ln w="603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2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6" name="Text Box 4"/>
          <p:cNvSpPr txBox="1">
            <a:spLocks noChangeArrowheads="1"/>
          </p:cNvSpPr>
          <p:nvPr/>
        </p:nvSpPr>
        <p:spPr bwMode="auto">
          <a:xfrm>
            <a:off x="6163347" y="2913106"/>
            <a:ext cx="2750674" cy="3518912"/>
          </a:xfrm>
          <a:prstGeom prst="rect">
            <a:avLst/>
          </a:prstGeom>
          <a:solidFill>
            <a:srgbClr val="FFFF66"/>
          </a:solidFill>
          <a:ln w="9525">
            <a:noFill/>
            <a:miter lim="800000"/>
            <a:headEnd/>
            <a:tailEnd/>
          </a:ln>
        </p:spPr>
        <p:txBody>
          <a:bodyPr wrap="square">
            <a:spAutoFit/>
          </a:bodyPr>
          <a:lstStyle/>
          <a:p>
            <a:pPr>
              <a:lnSpc>
                <a:spcPct val="100000"/>
              </a:lnSpc>
              <a:spcBef>
                <a:spcPts val="750"/>
              </a:spcBef>
              <a:defRPr/>
            </a:pPr>
            <a:r>
              <a:rPr lang="en-US" dirty="0" smtClean="0">
                <a:solidFill>
                  <a:srgbClr val="3333CC"/>
                </a:solidFill>
                <a:latin typeface="Arial" pitchFamily="34" charset="0"/>
                <a:cs typeface="Arial" pitchFamily="34" charset="0"/>
              </a:rPr>
              <a:t>Concept: Place ~1000 block PbWO</a:t>
            </a:r>
            <a:r>
              <a:rPr lang="en-US" baseline="-25000" dirty="0" smtClean="0">
                <a:solidFill>
                  <a:srgbClr val="3333CC"/>
                </a:solidFill>
                <a:latin typeface="Arial" pitchFamily="34" charset="0"/>
                <a:cs typeface="Arial" pitchFamily="34" charset="0"/>
              </a:rPr>
              <a:t>4</a:t>
            </a:r>
            <a:r>
              <a:rPr lang="en-US" dirty="0" smtClean="0">
                <a:solidFill>
                  <a:srgbClr val="3333CC"/>
                </a:solidFill>
                <a:latin typeface="Arial" pitchFamily="34" charset="0"/>
                <a:cs typeface="Arial" pitchFamily="34" charset="0"/>
              </a:rPr>
              <a:t> detector on SHMS carriage (</a:t>
            </a:r>
            <a:r>
              <a:rPr lang="en-US" u="sng" dirty="0" smtClean="0">
                <a:solidFill>
                  <a:srgbClr val="3333CC"/>
                </a:solidFill>
                <a:latin typeface="Arial" pitchFamily="34" charset="0"/>
                <a:cs typeface="Arial" pitchFamily="34" charset="0"/>
              </a:rPr>
              <a:t>currently under construction</a:t>
            </a:r>
            <a:r>
              <a:rPr lang="en-US" dirty="0" smtClean="0">
                <a:solidFill>
                  <a:srgbClr val="3333CC"/>
                </a:solidFill>
                <a:latin typeface="Arial" pitchFamily="34" charset="0"/>
                <a:cs typeface="Arial" pitchFamily="34" charset="0"/>
              </a:rPr>
              <a:t>) with conventional sweeping magnet replacing SHMS horizontal bend.</a:t>
            </a:r>
          </a:p>
          <a:p>
            <a:pPr>
              <a:lnSpc>
                <a:spcPct val="100000"/>
              </a:lnSpc>
              <a:spcBef>
                <a:spcPts val="750"/>
              </a:spcBef>
              <a:defRPr/>
            </a:pPr>
            <a:r>
              <a:rPr lang="en-US" dirty="0" smtClean="0">
                <a:solidFill>
                  <a:srgbClr val="3333CC"/>
                </a:solidFill>
                <a:latin typeface="Arial" pitchFamily="34" charset="0"/>
                <a:cs typeface="Arial" pitchFamily="34" charset="0"/>
              </a:rPr>
              <a:t>Organizational meetings with Halls A, C &amp; users to propose facility for program of</a:t>
            </a:r>
            <a:r>
              <a:rPr lang="en-US" dirty="0">
                <a:solidFill>
                  <a:srgbClr val="3333CC"/>
                </a:solidFill>
                <a:latin typeface="Arial" pitchFamily="34" charset="0"/>
                <a:cs typeface="Arial" pitchFamily="34" charset="0"/>
              </a:rPr>
              <a:t> </a:t>
            </a:r>
            <a:r>
              <a:rPr lang="en-US" dirty="0" smtClean="0">
                <a:solidFill>
                  <a:srgbClr val="3333CC"/>
                </a:solidFill>
                <a:latin typeface="Arial" pitchFamily="34" charset="0"/>
                <a:cs typeface="Arial" pitchFamily="34" charset="0"/>
              </a:rPr>
              <a:t>DVCS, WACS, &amp; (e,e’</a:t>
            </a:r>
            <a:r>
              <a:rPr lang="en-US" dirty="0" smtClean="0">
                <a:solidFill>
                  <a:srgbClr val="3333CC"/>
                </a:solidFill>
                <a:latin typeface="Symbol" pitchFamily="18" charset="2"/>
                <a:cs typeface="Arial" pitchFamily="34" charset="0"/>
              </a:rPr>
              <a:t>p</a:t>
            </a:r>
            <a:r>
              <a:rPr lang="en-US" baseline="30000" dirty="0" smtClean="0">
                <a:solidFill>
                  <a:srgbClr val="3333CC"/>
                </a:solidFill>
                <a:latin typeface="Arial" pitchFamily="34" charset="0"/>
                <a:cs typeface="Arial" pitchFamily="34" charset="0"/>
              </a:rPr>
              <a:t>0</a:t>
            </a:r>
            <a:r>
              <a:rPr lang="en-US" dirty="0" smtClean="0">
                <a:solidFill>
                  <a:srgbClr val="3333CC"/>
                </a:solidFill>
                <a:latin typeface="Arial" pitchFamily="34" charset="0"/>
                <a:cs typeface="Arial" pitchFamily="34" charset="0"/>
              </a:rPr>
              <a:t>).</a:t>
            </a:r>
          </a:p>
        </p:txBody>
      </p:sp>
      <mc:AlternateContent xmlns:mc="http://schemas.openxmlformats.org/markup-compatibility/2006" xmlns:a14="http://schemas.microsoft.com/office/drawing/2010/main">
        <mc:Choice Requires="a14">
          <p:sp>
            <p:nvSpPr>
              <p:cNvPr id="18" name="Text Box 4"/>
              <p:cNvSpPr txBox="1">
                <a:spLocks noChangeArrowheads="1"/>
              </p:cNvSpPr>
              <p:nvPr/>
            </p:nvSpPr>
            <p:spPr bwMode="auto">
              <a:xfrm>
                <a:off x="1556197" y="841844"/>
                <a:ext cx="5089302" cy="923330"/>
              </a:xfrm>
              <a:prstGeom prst="rect">
                <a:avLst/>
              </a:prstGeom>
              <a:solidFill>
                <a:srgbClr val="FFFF66"/>
              </a:solidFill>
              <a:ln w="9525">
                <a:noFill/>
                <a:miter lim="800000"/>
                <a:headEnd/>
                <a:tailEnd/>
              </a:ln>
            </p:spPr>
            <p:txBody>
              <a:bodyPr wrap="square">
                <a:spAutoFit/>
              </a:bodyPr>
              <a:lstStyle/>
              <a:p>
                <a:pPr>
                  <a:lnSpc>
                    <a:spcPct val="100000"/>
                  </a:lnSpc>
                  <a:spcBef>
                    <a:spcPts val="750"/>
                  </a:spcBef>
                  <a:defRPr/>
                </a:pPr>
                <a:r>
                  <a:rPr lang="en-US" dirty="0" smtClean="0">
                    <a:solidFill>
                      <a:srgbClr val="3333CC"/>
                    </a:solidFill>
                    <a:latin typeface="Arial" pitchFamily="34" charset="0"/>
                    <a:cs typeface="Arial" pitchFamily="34" charset="0"/>
                  </a:rPr>
                  <a:t>Hall C has unique L/T separation capability with 7GeV/c HMS.  Natural to add capability for L/T separation with neutral (</a:t>
                </a:r>
                <a14:m>
                  <m:oMath xmlns:m="http://schemas.openxmlformats.org/officeDocument/2006/math">
                    <m:r>
                      <a:rPr lang="en-US" i="1" smtClean="0">
                        <a:solidFill>
                          <a:srgbClr val="3333CC"/>
                        </a:solidFill>
                        <a:latin typeface="Cambria Math"/>
                        <a:cs typeface="Arial" pitchFamily="34" charset="0"/>
                        <a:sym typeface="Symbol"/>
                      </a:rPr>
                      <m:t></m:t>
                    </m:r>
                    <m:r>
                      <a:rPr lang="en-US" b="0" i="1" baseline="30000" smtClean="0">
                        <a:solidFill>
                          <a:srgbClr val="3333CC"/>
                        </a:solidFill>
                        <a:latin typeface="Cambria Math"/>
                        <a:cs typeface="Arial" pitchFamily="34" charset="0"/>
                        <a:sym typeface="Symbol"/>
                      </a:rPr>
                      <m:t>0</m:t>
                    </m:r>
                    <m:r>
                      <a:rPr lang="en-US" b="0" i="1" smtClean="0">
                        <a:solidFill>
                          <a:srgbClr val="3333CC"/>
                        </a:solidFill>
                        <a:latin typeface="Cambria Math"/>
                        <a:cs typeface="Arial" pitchFamily="34" charset="0"/>
                        <a:sym typeface="Symbol"/>
                      </a:rPr>
                      <m:t>, </m:t>
                    </m:r>
                    <m:r>
                      <a:rPr lang="en-US" i="1" smtClean="0">
                        <a:solidFill>
                          <a:srgbClr val="3333CC"/>
                        </a:solidFill>
                        <a:latin typeface="Cambria Math"/>
                        <a:cs typeface="Arial" pitchFamily="34" charset="0"/>
                        <a:sym typeface="Symbol"/>
                      </a:rPr>
                      <m:t></m:t>
                    </m:r>
                  </m:oMath>
                </a14:m>
                <a:r>
                  <a:rPr lang="en-US" dirty="0" smtClean="0">
                    <a:solidFill>
                      <a:srgbClr val="3333CC"/>
                    </a:solidFill>
                    <a:latin typeface="Arial" pitchFamily="34" charset="0"/>
                    <a:cs typeface="Arial" pitchFamily="34" charset="0"/>
                  </a:rPr>
                  <a:t>) final states.</a:t>
                </a:r>
              </a:p>
            </p:txBody>
          </p:sp>
        </mc:Choice>
        <mc:Fallback xmlns="">
          <p:sp>
            <p:nvSpPr>
              <p:cNvPr id="18" name="Text Box 4"/>
              <p:cNvSpPr txBox="1">
                <a:spLocks noRot="1" noChangeAspect="1" noMove="1" noResize="1" noEditPoints="1" noAdjustHandles="1" noChangeArrowheads="1" noChangeShapeType="1" noTextEdit="1"/>
              </p:cNvSpPr>
              <p:nvPr/>
            </p:nvSpPr>
            <p:spPr bwMode="auto">
              <a:xfrm>
                <a:off x="1556197" y="841844"/>
                <a:ext cx="5089302" cy="923330"/>
              </a:xfrm>
              <a:prstGeom prst="rect">
                <a:avLst/>
              </a:prstGeom>
              <a:blipFill rotWithShape="1">
                <a:blip r:embed="rId5"/>
                <a:stretch>
                  <a:fillRect l="-958" t="-3289" r="-359" b="-9211"/>
                </a:stretch>
              </a:blipFill>
              <a:ln w="9525">
                <a:noFill/>
                <a:miter lim="800000"/>
                <a:headEnd/>
                <a:tailEnd/>
              </a:ln>
            </p:spPr>
            <p:txBody>
              <a:bodyPr/>
              <a:lstStyle/>
              <a:p>
                <a:r>
                  <a:rPr lang="en-US">
                    <a:noFill/>
                  </a:rPr>
                  <a:t> </a:t>
                </a:r>
              </a:p>
            </p:txBody>
          </p:sp>
        </mc:Fallback>
      </mc:AlternateContent>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7166" y="807070"/>
            <a:ext cx="1986798" cy="2068728"/>
          </a:xfrm>
          <a:prstGeom prst="rect">
            <a:avLst/>
          </a:prstGeom>
        </p:spPr>
      </p:pic>
      <p:sp>
        <p:nvSpPr>
          <p:cNvPr id="4" name="Slide Number Placeholder 3"/>
          <p:cNvSpPr>
            <a:spLocks noGrp="1"/>
          </p:cNvSpPr>
          <p:nvPr>
            <p:ph type="sldNum" sz="quarter" idx="12"/>
          </p:nvPr>
        </p:nvSpPr>
        <p:spPr/>
        <p:txBody>
          <a:bodyPr/>
          <a:lstStyle/>
          <a:p>
            <a:fld id="{95577265-A00E-43F9-9495-15815261B3B3}" type="slidenum">
              <a:rPr lang="en-US" smtClean="0"/>
              <a:pPr/>
              <a:t>21</a:t>
            </a:fld>
            <a:endParaRPr lang="en-US"/>
          </a:p>
        </p:txBody>
      </p:sp>
    </p:spTree>
    <p:extLst>
      <p:ext uri="{BB962C8B-B14F-4D97-AF65-F5344CB8AC3E}">
        <p14:creationId xmlns:p14="http://schemas.microsoft.com/office/powerpoint/2010/main" val="34937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500" fill="hold"/>
                                        <p:tgtEl>
                                          <p:spTgt spid="25605"/>
                                        </p:tgtEl>
                                        <p:attrNameLst>
                                          <p:attrName>ppt_x</p:attrName>
                                        </p:attrNameLst>
                                      </p:cBhvr>
                                      <p:tavLst>
                                        <p:tav tm="0">
                                          <p:val>
                                            <p:strVal val="#ppt_x"/>
                                          </p:val>
                                        </p:tav>
                                        <p:tav tm="100000">
                                          <p:val>
                                            <p:strVal val="#ppt_x"/>
                                          </p:val>
                                        </p:tav>
                                      </p:tavLst>
                                    </p:anim>
                                    <p:anim calcmode="lin" valueType="num">
                                      <p:cBhvr additive="base">
                                        <p:cTn id="8" dur="500" fill="hold"/>
                                        <p:tgtEl>
                                          <p:spTgt spid="25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229600" cy="1143000"/>
          </a:xfrm>
        </p:spPr>
        <p:txBody>
          <a:bodyPr>
            <a:normAutofit fontScale="90000"/>
          </a:bodyPr>
          <a:lstStyle/>
          <a:p>
            <a:r>
              <a:rPr lang="en-US" dirty="0" smtClean="0">
                <a:solidFill>
                  <a:srgbClr val="FF0000"/>
                </a:solidFill>
                <a:latin typeface="Comic Sans MS" pitchFamily="66" charset="0"/>
              </a:rPr>
              <a:t>Example Experiment: </a:t>
            </a:r>
            <a:br>
              <a:rPr lang="en-US" dirty="0" smtClean="0">
                <a:solidFill>
                  <a:srgbClr val="FF0000"/>
                </a:solidFill>
                <a:latin typeface="Comic Sans MS" pitchFamily="66" charset="0"/>
              </a:rPr>
            </a:br>
            <a:r>
              <a:rPr lang="en-US" dirty="0" smtClean="0">
                <a:solidFill>
                  <a:srgbClr val="FF0000"/>
                </a:solidFill>
                <a:latin typeface="Comic Sans MS" pitchFamily="66" charset="0"/>
              </a:rPr>
              <a:t>Charge Symmetry Violation</a:t>
            </a:r>
            <a:br>
              <a:rPr lang="en-US" dirty="0" smtClean="0">
                <a:solidFill>
                  <a:srgbClr val="FF0000"/>
                </a:solidFill>
                <a:latin typeface="Comic Sans MS" pitchFamily="66" charset="0"/>
              </a:rPr>
            </a:br>
            <a:r>
              <a:rPr lang="en-US" dirty="0" smtClean="0">
                <a:solidFill>
                  <a:srgbClr val="FF0000"/>
                </a:solidFill>
                <a:latin typeface="Comic Sans MS" pitchFamily="66" charset="0"/>
              </a:rPr>
              <a:t> in PDF’s</a:t>
            </a:r>
            <a:br>
              <a:rPr lang="en-US" dirty="0" smtClean="0">
                <a:solidFill>
                  <a:srgbClr val="FF0000"/>
                </a:solidFill>
                <a:latin typeface="Comic Sans MS" pitchFamily="66" charset="0"/>
              </a:rPr>
            </a:br>
            <a:r>
              <a:rPr lang="en-US" dirty="0" smtClean="0">
                <a:solidFill>
                  <a:srgbClr val="FF0000"/>
                </a:solidFill>
                <a:latin typeface="Comic Sans MS" pitchFamily="66" charset="0"/>
              </a:rPr>
              <a:t> </a:t>
            </a:r>
            <a:endParaRPr lang="en-US"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22</a:t>
            </a:fld>
            <a:endParaRPr lang="en-US"/>
          </a:p>
        </p:txBody>
      </p:sp>
    </p:spTree>
    <p:extLst>
      <p:ext uri="{BB962C8B-B14F-4D97-AF65-F5344CB8AC3E}">
        <p14:creationId xmlns:p14="http://schemas.microsoft.com/office/powerpoint/2010/main" val="10757369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324600" y="1414046"/>
            <a:ext cx="838200" cy="414754"/>
          </a:xfrm>
          <a:prstGeom prst="rect">
            <a:avLst/>
          </a:prstGeom>
          <a:solidFill>
            <a:srgbClr val="DCF5C8"/>
          </a:solidFill>
          <a:ln w="19050" cap="flat" cmpd="sng" algn="ctr">
            <a:solidFill>
              <a:srgbClr val="FF20F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11" name="Rectangle 10"/>
          <p:cNvSpPr/>
          <p:nvPr/>
        </p:nvSpPr>
        <p:spPr bwMode="auto">
          <a:xfrm>
            <a:off x="1524000" y="1414046"/>
            <a:ext cx="1245453" cy="414754"/>
          </a:xfrm>
          <a:prstGeom prst="rect">
            <a:avLst/>
          </a:prstGeom>
          <a:solidFill>
            <a:srgbClr val="FFDBFF"/>
          </a:solidFill>
          <a:ln w="19050" cap="flat" cmpd="sng" algn="ctr">
            <a:solidFill>
              <a:srgbClr val="FF20F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 name="Title 1"/>
          <p:cNvSpPr>
            <a:spLocks noGrp="1"/>
          </p:cNvSpPr>
          <p:nvPr>
            <p:ph type="title"/>
          </p:nvPr>
        </p:nvSpPr>
        <p:spPr>
          <a:xfrm>
            <a:off x="339725" y="76200"/>
            <a:ext cx="7954963" cy="328295"/>
          </a:xfrm>
        </p:spPr>
        <p:txBody>
          <a:bodyPr>
            <a:normAutofit fontScale="90000"/>
          </a:bodyPr>
          <a:lstStyle/>
          <a:p>
            <a:r>
              <a:rPr lang="en-US" sz="2000" i="0" dirty="0" smtClean="0">
                <a:latin typeface="Trebuchet MS"/>
                <a:cs typeface="Trebuchet MS"/>
              </a:rPr>
              <a:t>Charge Symmetry: Low energy nuclear physics vs. QCD</a:t>
            </a:r>
            <a:endParaRPr lang="en-US" sz="2000" i="0" dirty="0">
              <a:latin typeface="Trebuchet MS"/>
              <a:cs typeface="Trebuchet MS"/>
            </a:endParaRPr>
          </a:p>
        </p:txBody>
      </p:sp>
      <p:sp>
        <p:nvSpPr>
          <p:cNvPr id="4" name="Slide Number Placeholder 3"/>
          <p:cNvSpPr>
            <a:spLocks noGrp="1"/>
          </p:cNvSpPr>
          <p:nvPr>
            <p:ph type="sldNum" sz="quarter" idx="10"/>
          </p:nvPr>
        </p:nvSpPr>
        <p:spPr/>
        <p:txBody>
          <a:bodyPr/>
          <a:lstStyle/>
          <a:p>
            <a:fld id="{691FEADC-2A2A-2444-B795-55766077F7D8}" type="slidenum">
              <a:rPr lang="en-US" smtClean="0"/>
              <a:pPr/>
              <a:t>23</a:t>
            </a:fld>
            <a:endParaRPr lang="en-US"/>
          </a:p>
        </p:txBody>
      </p:sp>
      <p:cxnSp>
        <p:nvCxnSpPr>
          <p:cNvPr id="5" name="Straight Connector 4"/>
          <p:cNvCxnSpPr/>
          <p:nvPr/>
        </p:nvCxnSpPr>
        <p:spPr bwMode="auto">
          <a:xfrm>
            <a:off x="0" y="531812"/>
            <a:ext cx="91440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6" name="TextBox 5"/>
          <p:cNvSpPr txBox="1"/>
          <p:nvPr/>
        </p:nvSpPr>
        <p:spPr>
          <a:xfrm>
            <a:off x="152400" y="609600"/>
            <a:ext cx="8776762" cy="584776"/>
          </a:xfrm>
          <a:prstGeom prst="rect">
            <a:avLst/>
          </a:prstGeom>
          <a:noFill/>
        </p:spPr>
        <p:txBody>
          <a:bodyPr wrap="none" rtlCol="0">
            <a:spAutoFit/>
          </a:bodyPr>
          <a:lstStyle/>
          <a:p>
            <a:r>
              <a:rPr lang="en-US" sz="1600" dirty="0" smtClean="0">
                <a:solidFill>
                  <a:srgbClr val="FF0000"/>
                </a:solidFill>
                <a:latin typeface="Trebuchet MS"/>
                <a:cs typeface="Trebuchet MS"/>
              </a:rPr>
              <a:t>Charge symmetry </a:t>
            </a:r>
            <a:r>
              <a:rPr lang="en-US" sz="1600" dirty="0" smtClean="0">
                <a:latin typeface="Trebuchet MS"/>
                <a:cs typeface="Trebuchet MS"/>
              </a:rPr>
              <a:t>(CS) is a particular form of </a:t>
            </a:r>
            <a:r>
              <a:rPr lang="en-US" sz="1600" dirty="0" smtClean="0">
                <a:solidFill>
                  <a:srgbClr val="FF0000"/>
                </a:solidFill>
                <a:latin typeface="Trebuchet MS"/>
                <a:cs typeface="Trebuchet MS"/>
              </a:rPr>
              <a:t>isospin symmetry </a:t>
            </a:r>
            <a:r>
              <a:rPr lang="en-US" sz="1600" dirty="0" smtClean="0">
                <a:latin typeface="Trebuchet MS"/>
                <a:cs typeface="Trebuchet MS"/>
              </a:rPr>
              <a:t>(IS) that involves a rotation of </a:t>
            </a:r>
          </a:p>
          <a:p>
            <a:r>
              <a:rPr lang="en-US" sz="1600" dirty="0" smtClean="0">
                <a:latin typeface="Trebuchet MS"/>
                <a:cs typeface="Trebuchet MS"/>
              </a:rPr>
              <a:t>180° about the “2” axis in isospin space  </a:t>
            </a:r>
            <a:endParaRPr lang="en-US" sz="1600" dirty="0">
              <a:latin typeface="Trebuchet MS"/>
              <a:cs typeface="Trebuchet MS"/>
            </a:endParaRPr>
          </a:p>
        </p:txBody>
      </p:sp>
      <p:sp>
        <p:nvSpPr>
          <p:cNvPr id="7" name="TextBox 6"/>
          <p:cNvSpPr txBox="1"/>
          <p:nvPr/>
        </p:nvSpPr>
        <p:spPr>
          <a:xfrm>
            <a:off x="1524000" y="1414046"/>
            <a:ext cx="1245453" cy="338554"/>
          </a:xfrm>
          <a:prstGeom prst="rect">
            <a:avLst/>
          </a:prstGeom>
          <a:noFill/>
        </p:spPr>
        <p:txBody>
          <a:bodyPr wrap="none" rtlCol="0">
            <a:spAutoFit/>
          </a:bodyPr>
          <a:lstStyle/>
          <a:p>
            <a:r>
              <a:rPr lang="en-US" sz="1600" dirty="0" smtClean="0">
                <a:latin typeface="Trebuchet MS"/>
                <a:cs typeface="Trebuchet MS"/>
              </a:rPr>
              <a:t>Low energy</a:t>
            </a:r>
            <a:endParaRPr lang="en-US" sz="1600" dirty="0">
              <a:latin typeface="Trebuchet MS"/>
              <a:cs typeface="Trebuchet MS"/>
            </a:endParaRPr>
          </a:p>
        </p:txBody>
      </p:sp>
      <p:sp>
        <p:nvSpPr>
          <p:cNvPr id="8" name="TextBox 7"/>
          <p:cNvSpPr txBox="1"/>
          <p:nvPr/>
        </p:nvSpPr>
        <p:spPr>
          <a:xfrm>
            <a:off x="6438509" y="1414046"/>
            <a:ext cx="571891" cy="338554"/>
          </a:xfrm>
          <a:prstGeom prst="rect">
            <a:avLst/>
          </a:prstGeom>
          <a:noFill/>
        </p:spPr>
        <p:txBody>
          <a:bodyPr wrap="none" rtlCol="0">
            <a:spAutoFit/>
          </a:bodyPr>
          <a:lstStyle/>
          <a:p>
            <a:r>
              <a:rPr lang="en-US" sz="1600" dirty="0" smtClean="0">
                <a:latin typeface="Trebuchet MS"/>
                <a:cs typeface="Trebuchet MS"/>
              </a:rPr>
              <a:t>QCD</a:t>
            </a:r>
            <a:endParaRPr lang="en-US" sz="1600" dirty="0">
              <a:latin typeface="Trebuchet MS"/>
              <a:cs typeface="Trebuchet MS"/>
            </a:endParaRPr>
          </a:p>
        </p:txBody>
      </p:sp>
      <p:sp>
        <p:nvSpPr>
          <p:cNvPr id="9" name="TextBox 8"/>
          <p:cNvSpPr txBox="1"/>
          <p:nvPr/>
        </p:nvSpPr>
        <p:spPr>
          <a:xfrm>
            <a:off x="152400" y="2137588"/>
            <a:ext cx="4222392" cy="3077766"/>
          </a:xfrm>
          <a:prstGeom prst="rect">
            <a:avLst/>
          </a:prstGeom>
          <a:solidFill>
            <a:srgbClr val="FFDBFF"/>
          </a:solidFill>
          <a:ln w="28575" cap="flat" cmpd="sng" algn="ctr">
            <a:solidFill>
              <a:srgbClr val="FF20FD"/>
            </a:solidFill>
            <a:prstDash val="solid"/>
            <a:round/>
            <a:headEnd type="none" w="med" len="med"/>
            <a:tailEnd type="none" w="med" len="med"/>
          </a:ln>
        </p:spPr>
        <p:txBody>
          <a:bodyPr wrap="none" rtlCol="0">
            <a:spAutoFit/>
          </a:bodyPr>
          <a:lstStyle/>
          <a:p>
            <a:r>
              <a:rPr lang="en-US" sz="1400" u="sng" dirty="0" smtClean="0">
                <a:latin typeface="Trebuchet MS"/>
                <a:cs typeface="Trebuchet MS"/>
              </a:rPr>
              <a:t>For nuclei:</a:t>
            </a:r>
          </a:p>
          <a:p>
            <a:r>
              <a:rPr lang="en-US" sz="1400" dirty="0" smtClean="0">
                <a:latin typeface="Trebuchet MS"/>
                <a:cs typeface="Trebuchet MS"/>
              </a:rPr>
              <a:t> </a:t>
            </a:r>
          </a:p>
          <a:p>
            <a:r>
              <a:rPr lang="en-US" sz="1400" dirty="0" smtClean="0">
                <a:solidFill>
                  <a:srgbClr val="008000"/>
                </a:solidFill>
                <a:latin typeface="Trebuchet MS"/>
                <a:cs typeface="Trebuchet MS"/>
              </a:rPr>
              <a:t>CS operator interchanges neutrons and protons</a:t>
            </a:r>
            <a:endParaRPr lang="en-US" sz="1400" dirty="0" smtClean="0">
              <a:latin typeface="Trebuchet MS"/>
              <a:cs typeface="Trebuchet MS"/>
            </a:endParaRPr>
          </a:p>
          <a:p>
            <a:endParaRPr lang="en-US" sz="1400" dirty="0" smtClean="0">
              <a:latin typeface="Trebuchet MS"/>
              <a:cs typeface="Trebuchet MS"/>
            </a:endParaRPr>
          </a:p>
          <a:p>
            <a:r>
              <a:rPr lang="en-US" sz="1400" dirty="0" smtClean="0">
                <a:solidFill>
                  <a:srgbClr val="FF0000"/>
                </a:solidFill>
                <a:latin typeface="Trebuchet MS"/>
                <a:cs typeface="Trebuchet MS"/>
              </a:rPr>
              <a:t>CS appears to be more respected than IS:</a:t>
            </a:r>
          </a:p>
          <a:p>
            <a:endParaRPr lang="en-US" sz="1400" dirty="0" smtClean="0">
              <a:latin typeface="Trebuchet MS"/>
              <a:cs typeface="Trebuchet MS"/>
            </a:endParaRPr>
          </a:p>
          <a:p>
            <a:pPr>
              <a:spcAft>
                <a:spcPts val="1200"/>
              </a:spcAft>
              <a:buClr>
                <a:schemeClr val="accent1"/>
              </a:buClr>
              <a:buFont typeface="Wingdings" charset="2"/>
              <a:buChar char="ü"/>
            </a:pPr>
            <a:r>
              <a:rPr lang="en-US" sz="1400" dirty="0" smtClean="0">
                <a:latin typeface="Trebuchet MS"/>
                <a:cs typeface="Trebuchet MS"/>
              </a:rPr>
              <a:t>  </a:t>
            </a:r>
            <a:r>
              <a:rPr lang="en-US" sz="1400" i="1" dirty="0" smtClean="0">
                <a:latin typeface="Trebuchet MS"/>
                <a:cs typeface="Trebuchet MS"/>
              </a:rPr>
              <a:t>pp</a:t>
            </a:r>
            <a:r>
              <a:rPr lang="en-US" sz="1400" dirty="0" smtClean="0">
                <a:latin typeface="Trebuchet MS"/>
                <a:cs typeface="Trebuchet MS"/>
              </a:rPr>
              <a:t> and </a:t>
            </a:r>
            <a:r>
              <a:rPr lang="en-US" sz="1400" i="1" dirty="0" err="1" smtClean="0">
                <a:latin typeface="Trebuchet MS"/>
                <a:cs typeface="Trebuchet MS"/>
              </a:rPr>
              <a:t>nn</a:t>
            </a:r>
            <a:r>
              <a:rPr lang="en-US" sz="1400" dirty="0" smtClean="0">
                <a:latin typeface="Trebuchet MS"/>
                <a:cs typeface="Trebuchet MS"/>
              </a:rPr>
              <a:t> scattering lengths are almost equal</a:t>
            </a:r>
          </a:p>
          <a:p>
            <a:pPr>
              <a:spcAft>
                <a:spcPts val="1200"/>
              </a:spcAft>
              <a:buClr>
                <a:schemeClr val="accent1"/>
              </a:buClr>
              <a:buFont typeface="Wingdings" charset="2"/>
              <a:buChar char="ü"/>
            </a:pPr>
            <a:r>
              <a:rPr lang="en-US" sz="1400" dirty="0" smtClean="0">
                <a:latin typeface="Trebuchet MS"/>
                <a:cs typeface="Trebuchet MS"/>
              </a:rPr>
              <a:t>  </a:t>
            </a:r>
            <a:r>
              <a:rPr lang="en-US" sz="1400" i="1" dirty="0" smtClean="0">
                <a:latin typeface="Trebuchet MS"/>
                <a:cs typeface="Trebuchet MS"/>
              </a:rPr>
              <a:t>m</a:t>
            </a:r>
            <a:r>
              <a:rPr lang="en-US" sz="1400" i="1" baseline="-25000" dirty="0" smtClean="0">
                <a:latin typeface="Trebuchet MS"/>
                <a:cs typeface="Trebuchet MS"/>
              </a:rPr>
              <a:t>p</a:t>
            </a:r>
            <a:r>
              <a:rPr lang="en-US" sz="1400" i="1" dirty="0" smtClean="0">
                <a:latin typeface="Trebuchet MS"/>
                <a:cs typeface="Trebuchet MS"/>
              </a:rPr>
              <a:t> = </a:t>
            </a:r>
            <a:r>
              <a:rPr lang="en-US" sz="1400" i="1" dirty="0" err="1" smtClean="0">
                <a:latin typeface="Trebuchet MS"/>
                <a:cs typeface="Trebuchet MS"/>
              </a:rPr>
              <a:t>m</a:t>
            </a:r>
            <a:r>
              <a:rPr lang="en-US" sz="1400" i="1" baseline="-25000" dirty="0" err="1" smtClean="0">
                <a:latin typeface="Trebuchet MS"/>
                <a:cs typeface="Trebuchet MS"/>
              </a:rPr>
              <a:t>n</a:t>
            </a:r>
            <a:r>
              <a:rPr lang="en-US" sz="1400" i="1" dirty="0" smtClean="0">
                <a:latin typeface="Trebuchet MS"/>
                <a:cs typeface="Trebuchet MS"/>
              </a:rPr>
              <a:t> </a:t>
            </a:r>
            <a:r>
              <a:rPr lang="en-US" sz="1400" dirty="0" smtClean="0">
                <a:latin typeface="Trebuchet MS"/>
                <a:cs typeface="Trebuchet MS"/>
              </a:rPr>
              <a:t>(to 1%)</a:t>
            </a:r>
          </a:p>
          <a:p>
            <a:pPr>
              <a:spcAft>
                <a:spcPts val="1200"/>
              </a:spcAft>
              <a:buClr>
                <a:schemeClr val="accent1"/>
              </a:buClr>
              <a:buFont typeface="Wingdings" charset="2"/>
              <a:buChar char="ü"/>
            </a:pPr>
            <a:r>
              <a:rPr lang="en-US" sz="1400" dirty="0" smtClean="0">
                <a:latin typeface="Trebuchet MS"/>
                <a:cs typeface="Trebuchet MS"/>
              </a:rPr>
              <a:t>  Binding energies of </a:t>
            </a:r>
            <a:r>
              <a:rPr lang="en-US" sz="1400" i="1" baseline="30000" dirty="0" smtClean="0">
                <a:latin typeface="Trebuchet MS"/>
                <a:cs typeface="Trebuchet MS"/>
              </a:rPr>
              <a:t>3</a:t>
            </a:r>
            <a:r>
              <a:rPr lang="en-US" sz="1400" i="1" dirty="0" smtClean="0">
                <a:latin typeface="Trebuchet MS"/>
                <a:cs typeface="Trebuchet MS"/>
              </a:rPr>
              <a:t>H</a:t>
            </a:r>
            <a:r>
              <a:rPr lang="en-US" sz="1400" dirty="0" smtClean="0">
                <a:latin typeface="Trebuchet MS"/>
                <a:cs typeface="Trebuchet MS"/>
              </a:rPr>
              <a:t> and </a:t>
            </a:r>
            <a:r>
              <a:rPr lang="en-US" sz="1400" i="1" baseline="30000" dirty="0" smtClean="0">
                <a:latin typeface="Trebuchet MS"/>
                <a:cs typeface="Trebuchet MS"/>
              </a:rPr>
              <a:t>3</a:t>
            </a:r>
            <a:r>
              <a:rPr lang="en-US" sz="1400" i="1" dirty="0" smtClean="0">
                <a:latin typeface="Trebuchet MS"/>
                <a:cs typeface="Trebuchet MS"/>
              </a:rPr>
              <a:t>He</a:t>
            </a:r>
            <a:r>
              <a:rPr lang="en-US" sz="1400" dirty="0" smtClean="0">
                <a:latin typeface="Trebuchet MS"/>
                <a:cs typeface="Trebuchet MS"/>
              </a:rPr>
              <a:t> are equal to 1%</a:t>
            </a:r>
          </a:p>
          <a:p>
            <a:pPr>
              <a:spcAft>
                <a:spcPts val="1200"/>
              </a:spcAft>
              <a:buClr>
                <a:schemeClr val="accent1"/>
              </a:buClr>
              <a:buFont typeface="Wingdings" charset="2"/>
              <a:buChar char="ü"/>
            </a:pPr>
            <a:r>
              <a:rPr lang="en-US" sz="1400" dirty="0" smtClean="0">
                <a:latin typeface="Trebuchet MS"/>
                <a:cs typeface="Trebuchet MS"/>
              </a:rPr>
              <a:t>  Energy levels in mirror nuclei are equal to 1 %</a:t>
            </a:r>
          </a:p>
          <a:p>
            <a:pPr>
              <a:spcAft>
                <a:spcPts val="1200"/>
              </a:spcAft>
              <a:buClr>
                <a:srgbClr val="FF20FD"/>
              </a:buClr>
            </a:pPr>
            <a:r>
              <a:rPr lang="en-US" sz="1400" dirty="0" smtClean="0">
                <a:solidFill>
                  <a:srgbClr val="FF0000"/>
                </a:solidFill>
                <a:latin typeface="Trebuchet MS"/>
                <a:cs typeface="Trebuchet MS"/>
              </a:rPr>
              <a:t>After corrections for electromagnetic interactions</a:t>
            </a:r>
          </a:p>
        </p:txBody>
      </p:sp>
      <p:sp>
        <p:nvSpPr>
          <p:cNvPr id="10" name="TextBox 9"/>
          <p:cNvSpPr txBox="1"/>
          <p:nvPr/>
        </p:nvSpPr>
        <p:spPr>
          <a:xfrm>
            <a:off x="5117829" y="2133600"/>
            <a:ext cx="3826939" cy="2749471"/>
          </a:xfrm>
          <a:prstGeom prst="rect">
            <a:avLst/>
          </a:prstGeom>
          <a:solidFill>
            <a:srgbClr val="DCF5C8"/>
          </a:solidFill>
          <a:ln w="28575" cap="flat" cmpd="sng" algn="ctr">
            <a:solidFill>
              <a:srgbClr val="FF20FD"/>
            </a:solidFill>
            <a:prstDash val="solid"/>
            <a:round/>
            <a:headEnd type="none" w="med" len="med"/>
            <a:tailEnd type="none" w="med" len="med"/>
          </a:ln>
        </p:spPr>
        <p:txBody>
          <a:bodyPr wrap="none" rtlCol="0">
            <a:spAutoFit/>
          </a:bodyPr>
          <a:lstStyle/>
          <a:p>
            <a:r>
              <a:rPr lang="en-US" sz="1400" dirty="0" smtClean="0">
                <a:solidFill>
                  <a:srgbClr val="FF20FD"/>
                </a:solidFill>
                <a:latin typeface="Trebuchet MS"/>
                <a:cs typeface="Trebuchet MS"/>
              </a:rPr>
              <a:t>u</a:t>
            </a:r>
            <a:r>
              <a:rPr lang="en-US" sz="1400" baseline="30000" dirty="0" smtClean="0">
                <a:solidFill>
                  <a:srgbClr val="FF20FD"/>
                </a:solidFill>
                <a:latin typeface="Trebuchet MS"/>
                <a:cs typeface="Trebuchet MS"/>
              </a:rPr>
              <a:t>p</a:t>
            </a:r>
            <a:r>
              <a:rPr lang="en-US" sz="1400" dirty="0" smtClean="0">
                <a:solidFill>
                  <a:srgbClr val="FF20FD"/>
                </a:solidFill>
                <a:latin typeface="Trebuchet MS"/>
                <a:cs typeface="Trebuchet MS"/>
              </a:rPr>
              <a:t>(x,Q</a:t>
            </a:r>
            <a:r>
              <a:rPr lang="en-US" sz="1400" baseline="30000" dirty="0" smtClean="0">
                <a:solidFill>
                  <a:srgbClr val="FF20FD"/>
                </a:solidFill>
                <a:latin typeface="Trebuchet MS"/>
                <a:cs typeface="Trebuchet MS"/>
              </a:rPr>
              <a:t>2</a:t>
            </a:r>
            <a:r>
              <a:rPr lang="en-US" sz="1400" dirty="0" smtClean="0">
                <a:solidFill>
                  <a:srgbClr val="FF20FD"/>
                </a:solidFill>
                <a:latin typeface="Trebuchet MS"/>
                <a:cs typeface="Trebuchet MS"/>
              </a:rPr>
              <a:t>) = d</a:t>
            </a:r>
            <a:r>
              <a:rPr lang="en-US" sz="1400" baseline="30000" dirty="0" smtClean="0">
                <a:solidFill>
                  <a:srgbClr val="FF20FD"/>
                </a:solidFill>
                <a:latin typeface="Trebuchet MS"/>
                <a:cs typeface="Trebuchet MS"/>
              </a:rPr>
              <a:t>n</a:t>
            </a:r>
            <a:r>
              <a:rPr lang="en-US" sz="1400" dirty="0" smtClean="0">
                <a:solidFill>
                  <a:srgbClr val="FF20FD"/>
                </a:solidFill>
                <a:latin typeface="Trebuchet MS"/>
                <a:cs typeface="Trebuchet MS"/>
              </a:rPr>
              <a:t>(x,Q</a:t>
            </a:r>
            <a:r>
              <a:rPr lang="en-US" sz="1400" baseline="30000" dirty="0" smtClean="0">
                <a:solidFill>
                  <a:srgbClr val="FF20FD"/>
                </a:solidFill>
                <a:latin typeface="Trebuchet MS"/>
                <a:cs typeface="Trebuchet MS"/>
              </a:rPr>
              <a:t>2</a:t>
            </a:r>
            <a:r>
              <a:rPr lang="en-US" sz="1400" dirty="0" smtClean="0">
                <a:solidFill>
                  <a:srgbClr val="FF20FD"/>
                </a:solidFill>
                <a:latin typeface="Trebuchet MS"/>
                <a:cs typeface="Trebuchet MS"/>
              </a:rPr>
              <a:t>) </a:t>
            </a:r>
            <a:r>
              <a:rPr lang="en-US" sz="1400" dirty="0" smtClean="0">
                <a:latin typeface="Trebuchet MS"/>
                <a:cs typeface="Trebuchet MS"/>
              </a:rPr>
              <a:t>and </a:t>
            </a:r>
            <a:r>
              <a:rPr lang="en-US" sz="1400" dirty="0" smtClean="0">
                <a:solidFill>
                  <a:srgbClr val="FF20FD"/>
                </a:solidFill>
                <a:latin typeface="Trebuchet MS"/>
                <a:cs typeface="Trebuchet MS"/>
              </a:rPr>
              <a:t>d</a:t>
            </a:r>
            <a:r>
              <a:rPr lang="en-US" sz="1400" baseline="30000" dirty="0" smtClean="0">
                <a:solidFill>
                  <a:srgbClr val="FF20FD"/>
                </a:solidFill>
                <a:latin typeface="Trebuchet MS"/>
                <a:cs typeface="Trebuchet MS"/>
              </a:rPr>
              <a:t>p</a:t>
            </a:r>
            <a:r>
              <a:rPr lang="en-US" sz="1400" dirty="0" smtClean="0">
                <a:solidFill>
                  <a:srgbClr val="FF20FD"/>
                </a:solidFill>
                <a:latin typeface="Trebuchet MS"/>
                <a:cs typeface="Trebuchet MS"/>
              </a:rPr>
              <a:t>(x,Q2) = u</a:t>
            </a:r>
            <a:r>
              <a:rPr lang="en-US" sz="1400" baseline="30000" dirty="0" smtClean="0">
                <a:solidFill>
                  <a:srgbClr val="FF20FD"/>
                </a:solidFill>
                <a:latin typeface="Trebuchet MS"/>
                <a:cs typeface="Trebuchet MS"/>
              </a:rPr>
              <a:t>n</a:t>
            </a:r>
            <a:r>
              <a:rPr lang="en-US" sz="1400" dirty="0" smtClean="0">
                <a:solidFill>
                  <a:srgbClr val="FF20FD"/>
                </a:solidFill>
                <a:latin typeface="Trebuchet MS"/>
                <a:cs typeface="Trebuchet MS"/>
              </a:rPr>
              <a:t>(x,Q</a:t>
            </a:r>
            <a:r>
              <a:rPr lang="en-US" sz="1400" baseline="30000" dirty="0" smtClean="0">
                <a:solidFill>
                  <a:srgbClr val="FF20FD"/>
                </a:solidFill>
                <a:latin typeface="Trebuchet MS"/>
                <a:cs typeface="Trebuchet MS"/>
              </a:rPr>
              <a:t>2</a:t>
            </a:r>
            <a:r>
              <a:rPr lang="en-US" sz="1400" dirty="0" smtClean="0">
                <a:solidFill>
                  <a:srgbClr val="FF20FD"/>
                </a:solidFill>
                <a:latin typeface="Trebuchet MS"/>
                <a:cs typeface="Trebuchet MS"/>
              </a:rPr>
              <a:t>)</a:t>
            </a:r>
          </a:p>
          <a:p>
            <a:endParaRPr lang="en-US" sz="1400" dirty="0" smtClean="0">
              <a:solidFill>
                <a:srgbClr val="91F580"/>
              </a:solidFill>
              <a:latin typeface="Trebuchet MS"/>
              <a:cs typeface="Trebuchet MS"/>
            </a:endParaRPr>
          </a:p>
          <a:p>
            <a:r>
              <a:rPr lang="en-US" sz="1400" u="sng" dirty="0" smtClean="0">
                <a:latin typeface="Trebuchet MS"/>
                <a:cs typeface="Trebuchet MS"/>
              </a:rPr>
              <a:t>Origin:</a:t>
            </a:r>
            <a:r>
              <a:rPr lang="en-US" sz="1400" dirty="0" smtClean="0">
                <a:latin typeface="Trebuchet MS"/>
                <a:cs typeface="Trebuchet MS"/>
              </a:rPr>
              <a:t>   </a:t>
            </a:r>
          </a:p>
          <a:p>
            <a:endParaRPr lang="en-US" sz="1400" dirty="0" smtClean="0">
              <a:latin typeface="Trebuchet MS"/>
              <a:cs typeface="Trebuchet MS"/>
            </a:endParaRPr>
          </a:p>
          <a:p>
            <a:pPr>
              <a:buClr>
                <a:srgbClr val="FF20FD"/>
              </a:buClr>
              <a:buFont typeface="Wingdings" charset="2"/>
              <a:buChar char="²"/>
            </a:pPr>
            <a:r>
              <a:rPr lang="en-US" sz="1400" dirty="0" smtClean="0">
                <a:latin typeface="Trebuchet MS"/>
                <a:cs typeface="Trebuchet MS"/>
              </a:rPr>
              <a:t>   Electromagnetic interactions</a:t>
            </a:r>
          </a:p>
          <a:p>
            <a:pPr>
              <a:buClr>
                <a:srgbClr val="FF20FD"/>
              </a:buClr>
              <a:buFont typeface="Wingdings" charset="2"/>
              <a:buChar char="²"/>
            </a:pPr>
            <a:r>
              <a:rPr lang="en-US" sz="1400" dirty="0" smtClean="0">
                <a:latin typeface="Trebuchet MS"/>
                <a:cs typeface="Trebuchet MS"/>
              </a:rPr>
              <a:t>   </a:t>
            </a:r>
            <a:r>
              <a:rPr lang="en-US" sz="1400" dirty="0" err="1" smtClean="0">
                <a:latin typeface="Trebuchet MS"/>
                <a:cs typeface="Trebuchet MS"/>
              </a:rPr>
              <a:t>δm</a:t>
            </a:r>
            <a:r>
              <a:rPr lang="en-US" sz="1400" dirty="0" smtClean="0">
                <a:latin typeface="Trebuchet MS"/>
                <a:cs typeface="Trebuchet MS"/>
              </a:rPr>
              <a:t> = </a:t>
            </a:r>
            <a:r>
              <a:rPr lang="en-US" sz="1400" dirty="0" err="1" smtClean="0">
                <a:latin typeface="Trebuchet MS"/>
                <a:cs typeface="Trebuchet MS"/>
              </a:rPr>
              <a:t>m</a:t>
            </a:r>
            <a:r>
              <a:rPr lang="en-US" sz="1400" baseline="-25000" dirty="0" err="1" smtClean="0">
                <a:latin typeface="Trebuchet MS"/>
                <a:cs typeface="Trebuchet MS"/>
              </a:rPr>
              <a:t>d</a:t>
            </a:r>
            <a:r>
              <a:rPr lang="en-US" sz="1400" dirty="0" smtClean="0">
                <a:latin typeface="Trebuchet MS"/>
                <a:cs typeface="Trebuchet MS"/>
              </a:rPr>
              <a:t> – m</a:t>
            </a:r>
            <a:r>
              <a:rPr lang="en-US" sz="1400" baseline="-25000" dirty="0" smtClean="0">
                <a:latin typeface="Trebuchet MS"/>
                <a:cs typeface="Trebuchet MS"/>
              </a:rPr>
              <a:t>u</a:t>
            </a:r>
          </a:p>
          <a:p>
            <a:endParaRPr lang="en-US" sz="1400" baseline="-25000" dirty="0" smtClean="0">
              <a:latin typeface="Trebuchet MS"/>
              <a:cs typeface="Trebuchet MS"/>
            </a:endParaRPr>
          </a:p>
          <a:p>
            <a:endParaRPr lang="en-US" sz="1400" baseline="-25000" dirty="0" smtClean="0">
              <a:latin typeface="Trebuchet MS"/>
              <a:cs typeface="Trebuchet MS"/>
            </a:endParaRPr>
          </a:p>
          <a:p>
            <a:r>
              <a:rPr lang="en-US" sz="1400" dirty="0" smtClean="0">
                <a:solidFill>
                  <a:srgbClr val="3366FF"/>
                </a:solidFill>
                <a:latin typeface="Trebuchet MS"/>
                <a:cs typeface="Trebuchet MS"/>
              </a:rPr>
              <a:t>Naively, one would expect that CSV would be </a:t>
            </a:r>
          </a:p>
          <a:p>
            <a:r>
              <a:rPr lang="en-US" sz="1400" dirty="0" smtClean="0">
                <a:solidFill>
                  <a:srgbClr val="3366FF"/>
                </a:solidFill>
                <a:latin typeface="Trebuchet MS"/>
                <a:cs typeface="Trebuchet MS"/>
              </a:rPr>
              <a:t>of the order of (</a:t>
            </a:r>
            <a:r>
              <a:rPr lang="en-US" sz="1400" dirty="0" err="1" smtClean="0">
                <a:solidFill>
                  <a:srgbClr val="3366FF"/>
                </a:solidFill>
                <a:latin typeface="Trebuchet MS"/>
                <a:cs typeface="Trebuchet MS"/>
              </a:rPr>
              <a:t>m</a:t>
            </a:r>
            <a:r>
              <a:rPr lang="en-US" sz="1400" baseline="-25000" dirty="0" err="1" smtClean="0">
                <a:solidFill>
                  <a:srgbClr val="3366FF"/>
                </a:solidFill>
                <a:latin typeface="Trebuchet MS"/>
                <a:cs typeface="Trebuchet MS"/>
              </a:rPr>
              <a:t>d</a:t>
            </a:r>
            <a:r>
              <a:rPr lang="en-US" sz="1400" dirty="0" smtClean="0">
                <a:solidFill>
                  <a:srgbClr val="3366FF"/>
                </a:solidFill>
                <a:latin typeface="Trebuchet MS"/>
                <a:cs typeface="Trebuchet MS"/>
              </a:rPr>
              <a:t> – m</a:t>
            </a:r>
            <a:r>
              <a:rPr lang="en-US" sz="1400" baseline="-25000" dirty="0" smtClean="0">
                <a:solidFill>
                  <a:srgbClr val="3366FF"/>
                </a:solidFill>
                <a:latin typeface="Trebuchet MS"/>
                <a:cs typeface="Trebuchet MS"/>
              </a:rPr>
              <a:t>u</a:t>
            </a:r>
            <a:r>
              <a:rPr lang="en-US" sz="1400" dirty="0" smtClean="0">
                <a:solidFill>
                  <a:srgbClr val="3366FF"/>
                </a:solidFill>
                <a:latin typeface="Trebuchet MS"/>
                <a:cs typeface="Trebuchet MS"/>
              </a:rPr>
              <a:t>)/&lt;M&gt;</a:t>
            </a:r>
          </a:p>
          <a:p>
            <a:r>
              <a:rPr lang="en-US" sz="1400" dirty="0" smtClean="0">
                <a:solidFill>
                  <a:srgbClr val="3366FF"/>
                </a:solidFill>
                <a:latin typeface="Trebuchet MS"/>
                <a:cs typeface="Trebuchet MS"/>
              </a:rPr>
              <a:t>Where &lt;M&gt; = 0.5 – 1 GeV </a:t>
            </a:r>
          </a:p>
          <a:p>
            <a:endParaRPr lang="en-US" sz="1400" dirty="0" smtClean="0">
              <a:latin typeface="Trebuchet MS"/>
              <a:ea typeface="Wingdings"/>
              <a:cs typeface="Trebuchet MS"/>
            </a:endParaRPr>
          </a:p>
          <a:p>
            <a:r>
              <a:rPr lang="en-US" sz="1400" dirty="0" smtClean="0">
                <a:latin typeface="Trebuchet MS"/>
                <a:ea typeface="Wingdings"/>
                <a:cs typeface="Trebuchet MS"/>
              </a:rPr>
              <a:t>            </a:t>
            </a:r>
            <a:r>
              <a:rPr lang="en-US" sz="1400" dirty="0" err="1" smtClean="0">
                <a:solidFill>
                  <a:srgbClr val="3366FF"/>
                </a:solidFill>
                <a:latin typeface="Wingdings"/>
                <a:ea typeface="Wingdings"/>
                <a:cs typeface="Wingdings"/>
              </a:rPr>
              <a:t></a:t>
            </a:r>
            <a:r>
              <a:rPr lang="en-US" sz="1400" dirty="0" smtClean="0">
                <a:latin typeface="Trebuchet MS"/>
                <a:cs typeface="Trebuchet MS"/>
              </a:rPr>
              <a:t>   </a:t>
            </a:r>
            <a:r>
              <a:rPr lang="en-US" sz="1400" dirty="0" smtClean="0">
                <a:solidFill>
                  <a:srgbClr val="FF20FD"/>
                </a:solidFill>
                <a:latin typeface="Trebuchet MS"/>
                <a:cs typeface="Trebuchet MS"/>
              </a:rPr>
              <a:t>CSV effect of 1%</a:t>
            </a:r>
          </a:p>
        </p:txBody>
      </p:sp>
      <p:cxnSp>
        <p:nvCxnSpPr>
          <p:cNvPr id="14" name="Straight Connector 13"/>
          <p:cNvCxnSpPr/>
          <p:nvPr/>
        </p:nvCxnSpPr>
        <p:spPr bwMode="auto">
          <a:xfrm>
            <a:off x="4374792" y="4724400"/>
            <a:ext cx="743037" cy="1588"/>
          </a:xfrm>
          <a:prstGeom prst="line">
            <a:avLst/>
          </a:prstGeom>
          <a:solidFill>
            <a:schemeClr val="accent1"/>
          </a:solidFill>
          <a:ln w="76200" cap="flat" cmpd="sng" algn="ctr">
            <a:solidFill>
              <a:srgbClr val="FF20FD"/>
            </a:solidFill>
            <a:prstDash val="solid"/>
            <a:round/>
            <a:headEnd type="none" w="med" len="med"/>
            <a:tailEnd type="none" w="med" len="med"/>
          </a:ln>
          <a:effectLst/>
        </p:spPr>
      </p:cxnSp>
      <p:sp>
        <p:nvSpPr>
          <p:cNvPr id="15" name="TextBox 14"/>
          <p:cNvSpPr txBox="1"/>
          <p:nvPr/>
        </p:nvSpPr>
        <p:spPr>
          <a:xfrm>
            <a:off x="1143000" y="5638800"/>
            <a:ext cx="7075825" cy="369332"/>
          </a:xfrm>
          <a:prstGeom prst="rect">
            <a:avLst/>
          </a:prstGeom>
          <a:solidFill>
            <a:srgbClr val="BBDAE8"/>
          </a:solidFill>
          <a:ln w="28575" cap="flat" cmpd="sng" algn="ctr">
            <a:solidFill>
              <a:srgbClr val="FF20FD"/>
            </a:solidFill>
            <a:prstDash val="solid"/>
            <a:round/>
            <a:headEnd type="none" w="med" len="med"/>
            <a:tailEnd type="none" w="med" len="med"/>
          </a:ln>
        </p:spPr>
        <p:txBody>
          <a:bodyPr wrap="none" rtlCol="0">
            <a:spAutoFit/>
          </a:bodyPr>
          <a:lstStyle/>
          <a:p>
            <a:r>
              <a:rPr lang="en-US" dirty="0" smtClean="0">
                <a:latin typeface="Trebuchet MS"/>
                <a:cs typeface="Trebuchet MS"/>
              </a:rPr>
              <a:t>CS  has been universally assumed in parton distribution functions !</a:t>
            </a:r>
            <a:endParaRPr lang="en-US" dirty="0">
              <a:latin typeface="Trebuchet MS"/>
              <a:cs typeface="Trebuchet MS"/>
            </a:endParaRPr>
          </a:p>
        </p:txBody>
      </p:sp>
      <p:cxnSp>
        <p:nvCxnSpPr>
          <p:cNvPr id="17" name="Straight Arrow Connector 16"/>
          <p:cNvCxnSpPr/>
          <p:nvPr/>
        </p:nvCxnSpPr>
        <p:spPr bwMode="auto">
          <a:xfrm rot="5400000">
            <a:off x="4267994" y="5182394"/>
            <a:ext cx="912812" cy="1588"/>
          </a:xfrm>
          <a:prstGeom prst="straightConnector1">
            <a:avLst/>
          </a:prstGeom>
          <a:solidFill>
            <a:schemeClr val="accent1"/>
          </a:solidFill>
          <a:ln w="57150" cap="flat" cmpd="sng" algn="ctr">
            <a:solidFill>
              <a:srgbClr val="FF20FD"/>
            </a:solidFill>
            <a:prstDash val="solid"/>
            <a:round/>
            <a:headEnd type="none" w="med" len="med"/>
            <a:tailEnd type="arrow" w="med" len="med"/>
          </a:ln>
          <a:effectLst/>
        </p:spPr>
      </p:cxnSp>
      <p:cxnSp>
        <p:nvCxnSpPr>
          <p:cNvPr id="19" name="Straight Arrow Connector 18"/>
          <p:cNvCxnSpPr/>
          <p:nvPr/>
        </p:nvCxnSpPr>
        <p:spPr bwMode="auto">
          <a:xfrm rot="5400000">
            <a:off x="1369606" y="1983194"/>
            <a:ext cx="308788" cy="1588"/>
          </a:xfrm>
          <a:prstGeom prst="straightConnector1">
            <a:avLst/>
          </a:prstGeom>
          <a:solidFill>
            <a:schemeClr val="accent1"/>
          </a:solidFill>
          <a:ln w="12700" cap="flat" cmpd="sng" algn="ctr">
            <a:solidFill>
              <a:srgbClr val="FF20FD"/>
            </a:solidFill>
            <a:prstDash val="solid"/>
            <a:round/>
            <a:headEnd type="none" w="med" len="med"/>
            <a:tailEnd type="arrow" w="med" len="med"/>
          </a:ln>
          <a:effectLst/>
        </p:spPr>
      </p:cxnSp>
      <p:cxnSp>
        <p:nvCxnSpPr>
          <p:cNvPr id="20" name="Straight Arrow Connector 19"/>
          <p:cNvCxnSpPr/>
          <p:nvPr/>
        </p:nvCxnSpPr>
        <p:spPr bwMode="auto">
          <a:xfrm rot="5400000">
            <a:off x="2589600" y="1982400"/>
            <a:ext cx="308788" cy="1588"/>
          </a:xfrm>
          <a:prstGeom prst="straightConnector1">
            <a:avLst/>
          </a:prstGeom>
          <a:solidFill>
            <a:schemeClr val="accent1"/>
          </a:solidFill>
          <a:ln w="12700" cap="flat" cmpd="sng" algn="ctr">
            <a:solidFill>
              <a:srgbClr val="FF20FD"/>
            </a:solidFill>
            <a:prstDash val="solid"/>
            <a:round/>
            <a:headEnd type="none" w="med" len="med"/>
            <a:tailEnd type="arrow" w="med" len="med"/>
          </a:ln>
          <a:effectLst/>
        </p:spPr>
      </p:cxnSp>
      <p:cxnSp>
        <p:nvCxnSpPr>
          <p:cNvPr id="21" name="Straight Arrow Connector 20"/>
          <p:cNvCxnSpPr/>
          <p:nvPr/>
        </p:nvCxnSpPr>
        <p:spPr bwMode="auto">
          <a:xfrm rot="5400000">
            <a:off x="7007612" y="1982400"/>
            <a:ext cx="308788" cy="1588"/>
          </a:xfrm>
          <a:prstGeom prst="straightConnector1">
            <a:avLst/>
          </a:prstGeom>
          <a:solidFill>
            <a:schemeClr val="accent1"/>
          </a:solidFill>
          <a:ln w="12700" cap="flat" cmpd="sng" algn="ctr">
            <a:solidFill>
              <a:srgbClr val="FF20FD"/>
            </a:solidFill>
            <a:prstDash val="solid"/>
            <a:round/>
            <a:headEnd type="none" w="med" len="med"/>
            <a:tailEnd type="arrow" w="med" len="med"/>
          </a:ln>
          <a:effectLst/>
        </p:spPr>
      </p:cxnSp>
      <p:cxnSp>
        <p:nvCxnSpPr>
          <p:cNvPr id="22" name="Straight Arrow Connector 21"/>
          <p:cNvCxnSpPr/>
          <p:nvPr/>
        </p:nvCxnSpPr>
        <p:spPr bwMode="auto">
          <a:xfrm rot="5400000">
            <a:off x="6169412" y="1982400"/>
            <a:ext cx="308788" cy="1588"/>
          </a:xfrm>
          <a:prstGeom prst="straightConnector1">
            <a:avLst/>
          </a:prstGeom>
          <a:solidFill>
            <a:schemeClr val="accent1"/>
          </a:solidFill>
          <a:ln w="12700" cap="flat" cmpd="sng" algn="ctr">
            <a:solidFill>
              <a:srgbClr val="FF20FD"/>
            </a:solidFill>
            <a:prstDash val="solid"/>
            <a:round/>
            <a:headEnd type="none" w="med" len="med"/>
            <a:tailEnd type="arrow"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7" grpId="0"/>
      <p:bldP spid="8" grpId="0"/>
      <p:bldP spid="9" grpId="0" animBg="1"/>
      <p:bldP spid="10"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A88C87B4-231B-4EA0-AF0D-A64606AE959D}" type="slidenum">
              <a:rPr lang="en-US"/>
              <a:pPr>
                <a:defRPr/>
              </a:pPr>
              <a:t>24</a:t>
            </a:fld>
            <a:endParaRPr lang="en-US"/>
          </a:p>
        </p:txBody>
      </p:sp>
      <p:pic>
        <p:nvPicPr>
          <p:cNvPr id="14339" name="Picture 2" descr="ispinv"/>
          <p:cNvPicPr>
            <a:picLocks noChangeAspect="1" noChangeArrowheads="1"/>
          </p:cNvPicPr>
          <p:nvPr/>
        </p:nvPicPr>
        <p:blipFill>
          <a:blip r:embed="rId4">
            <a:extLst>
              <a:ext uri="{28A0092B-C50C-407E-A947-70E740481C1C}">
                <a14:useLocalDpi xmlns:a14="http://schemas.microsoft.com/office/drawing/2010/main" val="0"/>
              </a:ext>
            </a:extLst>
          </a:blip>
          <a:srcRect l="10457" r="-11951" b="6093"/>
          <a:stretch>
            <a:fillRect/>
          </a:stretch>
        </p:blipFill>
        <p:spPr bwMode="auto">
          <a:xfrm>
            <a:off x="641350" y="914400"/>
            <a:ext cx="4049713"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p:cNvSpPr txBox="1">
            <a:spLocks noChangeArrowheads="1"/>
          </p:cNvSpPr>
          <p:nvPr/>
        </p:nvSpPr>
        <p:spPr bwMode="auto">
          <a:xfrm>
            <a:off x="419100" y="1524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800">
                <a:solidFill>
                  <a:srgbClr val="6666FF"/>
                </a:solidFill>
              </a:rPr>
              <a:t>Charge Symmetry violation from MRST Global fits</a:t>
            </a:r>
          </a:p>
        </p:txBody>
      </p:sp>
      <p:sp>
        <p:nvSpPr>
          <p:cNvPr id="14341" name="Text Box 4"/>
          <p:cNvSpPr txBox="1">
            <a:spLocks noChangeArrowheads="1"/>
          </p:cNvSpPr>
          <p:nvPr/>
        </p:nvSpPr>
        <p:spPr bwMode="auto">
          <a:xfrm>
            <a:off x="4572000" y="762000"/>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a:solidFill>
                  <a:srgbClr val="009900"/>
                </a:solidFill>
              </a:rPr>
              <a:t>(Eur. Phys. J. C35, 325 (2004))</a:t>
            </a:r>
          </a:p>
        </p:txBody>
      </p:sp>
      <p:graphicFrame>
        <p:nvGraphicFramePr>
          <p:cNvPr id="14342" name="Object 5"/>
          <p:cNvGraphicFramePr>
            <a:graphicFrameLocks noChangeAspect="1"/>
          </p:cNvGraphicFramePr>
          <p:nvPr/>
        </p:nvGraphicFramePr>
        <p:xfrm>
          <a:off x="5257800" y="3733800"/>
          <a:ext cx="3352800" cy="2486025"/>
        </p:xfrm>
        <a:graphic>
          <a:graphicData uri="http://schemas.openxmlformats.org/presentationml/2006/ole">
            <mc:AlternateContent xmlns:mc="http://schemas.openxmlformats.org/markup-compatibility/2006">
              <mc:Choice xmlns:v="urn:schemas-microsoft-com:vml" Requires="v">
                <p:oleObj spid="_x0000_s12292" name="Equation" r:id="rId5" imgW="1917700" imgH="1422400" progId="Equation.DSMT4">
                  <p:embed/>
                </p:oleObj>
              </mc:Choice>
              <mc:Fallback>
                <p:oleObj name="Equation" r:id="rId5" imgW="1917700" imgH="1422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733800"/>
                        <a:ext cx="3352800" cy="248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3" name="Object 6"/>
          <p:cNvGraphicFramePr>
            <a:graphicFrameLocks noChangeAspect="1"/>
          </p:cNvGraphicFramePr>
          <p:nvPr/>
        </p:nvGraphicFramePr>
        <p:xfrm>
          <a:off x="5181600" y="1219200"/>
          <a:ext cx="2971800" cy="2055813"/>
        </p:xfrm>
        <a:graphic>
          <a:graphicData uri="http://schemas.openxmlformats.org/presentationml/2006/ole">
            <mc:AlternateContent xmlns:mc="http://schemas.openxmlformats.org/markup-compatibility/2006">
              <mc:Choice xmlns:v="urn:schemas-microsoft-com:vml" Requires="v">
                <p:oleObj spid="_x0000_s12293" name="Equation" r:id="rId7" imgW="1689100" imgH="1168400" progId="Equation.DSMT4">
                  <p:embed/>
                </p:oleObj>
              </mc:Choice>
              <mc:Fallback>
                <p:oleObj name="Equation" r:id="rId7" imgW="1689100" imgH="1168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1219200"/>
                        <a:ext cx="2971800" cy="205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4" name="Text Box 7"/>
          <p:cNvSpPr txBox="1">
            <a:spLocks noChangeArrowheads="1"/>
          </p:cNvSpPr>
          <p:nvPr/>
        </p:nvSpPr>
        <p:spPr bwMode="auto">
          <a:xfrm>
            <a:off x="1447800" y="18288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u="sng">
                <a:solidFill>
                  <a:srgbClr val="6666FF"/>
                </a:solidFill>
              </a:rPr>
              <a:t>CSV for sea quarks</a:t>
            </a:r>
          </a:p>
        </p:txBody>
      </p:sp>
      <p:sp>
        <p:nvSpPr>
          <p:cNvPr id="14345" name="Text Box 8"/>
          <p:cNvSpPr txBox="1">
            <a:spLocks noChangeArrowheads="1"/>
          </p:cNvSpPr>
          <p:nvPr/>
        </p:nvSpPr>
        <p:spPr bwMode="auto">
          <a:xfrm>
            <a:off x="1219200" y="4114800"/>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u="sng">
                <a:solidFill>
                  <a:srgbClr val="6666FF"/>
                </a:solidFill>
              </a:rPr>
              <a:t>CSV for valence quarks</a:t>
            </a:r>
          </a:p>
        </p:txBody>
      </p:sp>
      <p:sp>
        <p:nvSpPr>
          <p:cNvPr id="2" name="TextBox 1"/>
          <p:cNvSpPr txBox="1"/>
          <p:nvPr/>
        </p:nvSpPr>
        <p:spPr>
          <a:xfrm>
            <a:off x="473074" y="6248400"/>
            <a:ext cx="7908925" cy="646331"/>
          </a:xfrm>
          <a:prstGeom prst="rect">
            <a:avLst/>
          </a:prstGeom>
          <a:noFill/>
        </p:spPr>
        <p:txBody>
          <a:bodyPr wrap="square" rtlCol="0">
            <a:spAutoFit/>
          </a:bodyPr>
          <a:lstStyle/>
          <a:p>
            <a:pPr algn="ctr"/>
            <a:r>
              <a:rPr lang="en-US" dirty="0" smtClean="0"/>
              <a:t>Slide from JC </a:t>
            </a:r>
            <a:r>
              <a:rPr lang="en-US" dirty="0" err="1" smtClean="0"/>
              <a:t>Peng</a:t>
            </a:r>
            <a:r>
              <a:rPr lang="en-US" dirty="0" smtClean="0"/>
              <a:t>, </a:t>
            </a:r>
            <a:r>
              <a:rPr lang="en-US" dirty="0">
                <a:solidFill>
                  <a:srgbClr val="000099"/>
                </a:solidFill>
              </a:rPr>
              <a:t>“3rd International Workshop on Nucleon Structure at Large </a:t>
            </a:r>
            <a:r>
              <a:rPr lang="en-US" dirty="0" err="1">
                <a:solidFill>
                  <a:srgbClr val="000099"/>
                </a:solidFill>
              </a:rPr>
              <a:t>Bjorken</a:t>
            </a:r>
            <a:r>
              <a:rPr lang="en-US" dirty="0">
                <a:solidFill>
                  <a:srgbClr val="000099"/>
                </a:solidFill>
              </a:rPr>
              <a:t> X”  </a:t>
            </a:r>
            <a:r>
              <a:rPr lang="en-US" dirty="0" smtClean="0">
                <a:solidFill>
                  <a:srgbClr val="000099"/>
                </a:solidFill>
              </a:rPr>
              <a:t>Jefferson </a:t>
            </a:r>
            <a:r>
              <a:rPr lang="en-US" dirty="0">
                <a:solidFill>
                  <a:srgbClr val="000099"/>
                </a:solidFill>
              </a:rPr>
              <a:t>Lab, Newport News, Oct. 13-15, 2010 </a:t>
            </a:r>
            <a:endParaRPr lang="en-US" sz="1600" dirty="0">
              <a:solidFill>
                <a:srgbClr val="000099"/>
              </a:solidFill>
            </a:endParaRPr>
          </a:p>
        </p:txBody>
      </p:sp>
      <p:sp>
        <p:nvSpPr>
          <p:cNvPr id="3" name="TextBox 2"/>
          <p:cNvSpPr txBox="1"/>
          <p:nvPr/>
        </p:nvSpPr>
        <p:spPr>
          <a:xfrm>
            <a:off x="3695700" y="2515344"/>
            <a:ext cx="1752600" cy="2862322"/>
          </a:xfrm>
          <a:prstGeom prst="rect">
            <a:avLst/>
          </a:prstGeom>
          <a:solidFill>
            <a:srgbClr val="FFFF00"/>
          </a:solidFill>
        </p:spPr>
        <p:txBody>
          <a:bodyPr wrap="square" rtlCol="0">
            <a:spAutoFit/>
          </a:bodyPr>
          <a:lstStyle/>
          <a:p>
            <a:pPr algn="ctr"/>
            <a:r>
              <a:rPr lang="en-US" dirty="0" smtClean="0">
                <a:latin typeface="Comic Sans MS" pitchFamily="66" charset="0"/>
              </a:rPr>
              <a:t>Could be significant. </a:t>
            </a:r>
          </a:p>
          <a:p>
            <a:pPr algn="ctr"/>
            <a:endParaRPr lang="en-US" dirty="0">
              <a:latin typeface="Comic Sans MS" pitchFamily="66" charset="0"/>
            </a:endParaRPr>
          </a:p>
          <a:p>
            <a:pPr algn="ctr"/>
            <a:r>
              <a:rPr lang="en-US" dirty="0" smtClean="0">
                <a:latin typeface="Comic Sans MS" pitchFamily="66" charset="0"/>
              </a:rPr>
              <a:t>Given how fundamental </a:t>
            </a:r>
            <a:r>
              <a:rPr lang="en-US" dirty="0" err="1" smtClean="0">
                <a:latin typeface="Comic Sans MS" pitchFamily="66" charset="0"/>
              </a:rPr>
              <a:t>pdf’s</a:t>
            </a:r>
            <a:r>
              <a:rPr lang="en-US" dirty="0" smtClean="0">
                <a:latin typeface="Comic Sans MS" pitchFamily="66" charset="0"/>
              </a:rPr>
              <a:t> are, better constraints on CSV are needed. </a:t>
            </a:r>
            <a:endParaRPr lang="en-US"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0813" cy="760413"/>
          </a:xfrm>
        </p:spPr>
        <p:txBody>
          <a:bodyPr>
            <a:normAutofit fontScale="90000"/>
          </a:bodyPr>
          <a:lstStyle/>
          <a:p>
            <a:r>
              <a:rPr lang="en-US" sz="2800" dirty="0" smtClean="0">
                <a:solidFill>
                  <a:srgbClr val="008000"/>
                </a:solidFill>
              </a:rPr>
              <a:t>E12-09-002: Charge Symmetry Violating Quark Distributions via </a:t>
            </a:r>
            <a:r>
              <a:rPr lang="en-US" sz="2800" i="1" dirty="0" smtClean="0">
                <a:solidFill>
                  <a:srgbClr val="008000"/>
                </a:solidFill>
                <a:latin typeface="Symbol" charset="2"/>
                <a:cs typeface="Symbol" charset="2"/>
              </a:rPr>
              <a:t>p</a:t>
            </a:r>
            <a:r>
              <a:rPr lang="en-US" sz="2800" i="1" baseline="30000" dirty="0" smtClean="0">
                <a:solidFill>
                  <a:srgbClr val="008000"/>
                </a:solidFill>
              </a:rPr>
              <a:t>+</a:t>
            </a:r>
            <a:r>
              <a:rPr lang="en-US" sz="2800" i="1" dirty="0" smtClean="0">
                <a:solidFill>
                  <a:srgbClr val="008000"/>
                </a:solidFill>
              </a:rPr>
              <a:t>/</a:t>
            </a:r>
            <a:r>
              <a:rPr lang="en-US" sz="2800" i="1" dirty="0" smtClean="0">
                <a:solidFill>
                  <a:srgbClr val="008000"/>
                </a:solidFill>
                <a:latin typeface="Symbol" charset="2"/>
                <a:cs typeface="Symbol" charset="2"/>
              </a:rPr>
              <a:t>p</a:t>
            </a:r>
            <a:r>
              <a:rPr lang="en-US" sz="2800" i="1" baseline="30000" dirty="0" smtClean="0">
                <a:solidFill>
                  <a:srgbClr val="008000"/>
                </a:solidFill>
              </a:rPr>
              <a:t>-</a:t>
            </a:r>
            <a:r>
              <a:rPr lang="en-US" sz="2800" dirty="0" smtClean="0">
                <a:solidFill>
                  <a:srgbClr val="008000"/>
                </a:solidFill>
              </a:rPr>
              <a:t> in SIDIS</a:t>
            </a:r>
            <a:endParaRPr lang="en-US" sz="2800" dirty="0">
              <a:solidFill>
                <a:srgbClr val="008000"/>
              </a:solidFill>
            </a:endParaRPr>
          </a:p>
        </p:txBody>
      </p:sp>
      <p:pic>
        <p:nvPicPr>
          <p:cNvPr id="4" name="Picture 6" descr="kin_semi_unpol"/>
          <p:cNvPicPr>
            <a:picLocks noChangeAspect="1" noChangeArrowheads="1"/>
          </p:cNvPicPr>
          <p:nvPr/>
        </p:nvPicPr>
        <p:blipFill>
          <a:blip r:embed="rId4"/>
          <a:srcRect/>
          <a:stretch>
            <a:fillRect/>
          </a:stretch>
        </p:blipFill>
        <p:spPr bwMode="auto">
          <a:xfrm>
            <a:off x="5287539" y="1905000"/>
            <a:ext cx="3627861" cy="2819400"/>
          </a:xfrm>
          <a:prstGeom prst="rect">
            <a:avLst/>
          </a:prstGeom>
          <a:noFill/>
          <a:ln w="9525">
            <a:noFill/>
            <a:miter lim="800000"/>
            <a:headEnd/>
            <a:tailEnd/>
          </a:ln>
        </p:spPr>
      </p:pic>
      <p:sp>
        <p:nvSpPr>
          <p:cNvPr id="17" name="TextBox 16"/>
          <p:cNvSpPr txBox="1"/>
          <p:nvPr/>
        </p:nvSpPr>
        <p:spPr>
          <a:xfrm>
            <a:off x="152990" y="1261646"/>
            <a:ext cx="8906605" cy="338554"/>
          </a:xfrm>
          <a:prstGeom prst="rect">
            <a:avLst/>
          </a:prstGeom>
          <a:noFill/>
        </p:spPr>
        <p:txBody>
          <a:bodyPr wrap="none" rtlCol="0">
            <a:spAutoFit/>
          </a:bodyPr>
          <a:lstStyle/>
          <a:p>
            <a:r>
              <a:rPr lang="en-US" sz="1600" b="1" dirty="0" smtClean="0">
                <a:solidFill>
                  <a:srgbClr val="FF0000"/>
                </a:solidFill>
                <a:cs typeface="Apple Casual"/>
              </a:rPr>
              <a:t>Experiment: </a:t>
            </a:r>
            <a:r>
              <a:rPr lang="en-US" sz="1600" b="1" dirty="0" smtClean="0">
                <a:cs typeface="Apple Casual"/>
              </a:rPr>
              <a:t>Measure Charged pion electroproduction in semi-inclusive DIS off deuterium   </a:t>
            </a:r>
            <a:endParaRPr lang="en-US" sz="1600" b="1" dirty="0">
              <a:cs typeface="Apple Casual"/>
            </a:endParaRPr>
          </a:p>
        </p:txBody>
      </p:sp>
      <p:sp>
        <p:nvSpPr>
          <p:cNvPr id="18" name="TextBox 17"/>
          <p:cNvSpPr txBox="1"/>
          <p:nvPr/>
        </p:nvSpPr>
        <p:spPr>
          <a:xfrm>
            <a:off x="7467600" y="1840468"/>
            <a:ext cx="721509" cy="369332"/>
          </a:xfrm>
          <a:prstGeom prst="rect">
            <a:avLst/>
          </a:prstGeom>
          <a:solidFill>
            <a:srgbClr val="BBDAE8"/>
          </a:solidFill>
        </p:spPr>
        <p:txBody>
          <a:bodyPr wrap="none" rtlCol="0">
            <a:spAutoFit/>
          </a:bodyPr>
          <a:lstStyle/>
          <a:p>
            <a:r>
              <a:rPr lang="en-US" dirty="0" smtClean="0">
                <a:latin typeface="Apple Casual"/>
                <a:cs typeface="Apple Casual"/>
              </a:rPr>
              <a:t>SHMS</a:t>
            </a:r>
            <a:endParaRPr lang="en-US" dirty="0">
              <a:latin typeface="Apple Casual"/>
              <a:cs typeface="Apple Casual"/>
            </a:endParaRPr>
          </a:p>
        </p:txBody>
      </p:sp>
      <p:sp>
        <p:nvSpPr>
          <p:cNvPr id="19" name="TextBox 18"/>
          <p:cNvSpPr txBox="1"/>
          <p:nvPr/>
        </p:nvSpPr>
        <p:spPr>
          <a:xfrm>
            <a:off x="8381111" y="4812268"/>
            <a:ext cx="610489" cy="369332"/>
          </a:xfrm>
          <a:prstGeom prst="rect">
            <a:avLst/>
          </a:prstGeom>
          <a:solidFill>
            <a:srgbClr val="DCF5C8"/>
          </a:solidFill>
        </p:spPr>
        <p:txBody>
          <a:bodyPr wrap="none" rtlCol="0">
            <a:spAutoFit/>
          </a:bodyPr>
          <a:lstStyle/>
          <a:p>
            <a:r>
              <a:rPr lang="en-US" dirty="0" smtClean="0">
                <a:latin typeface="Apple Casual"/>
                <a:cs typeface="Apple Casual"/>
              </a:rPr>
              <a:t>HMS</a:t>
            </a:r>
            <a:endParaRPr lang="en-US" dirty="0">
              <a:latin typeface="Apple Casual"/>
              <a:cs typeface="Apple Casual"/>
            </a:endParaRPr>
          </a:p>
        </p:txBody>
      </p:sp>
      <p:graphicFrame>
        <p:nvGraphicFramePr>
          <p:cNvPr id="94213" name="Object 5"/>
          <p:cNvGraphicFramePr>
            <a:graphicFrameLocks noChangeAspect="1"/>
          </p:cNvGraphicFramePr>
          <p:nvPr/>
        </p:nvGraphicFramePr>
        <p:xfrm>
          <a:off x="304800" y="2617569"/>
          <a:ext cx="1648531" cy="582831"/>
        </p:xfrm>
        <a:graphic>
          <a:graphicData uri="http://schemas.openxmlformats.org/presentationml/2006/ole">
            <mc:AlternateContent xmlns:mc="http://schemas.openxmlformats.org/markup-compatibility/2006">
              <mc:Choice xmlns:v="urn:schemas-microsoft-com:vml" Requires="v">
                <p:oleObj spid="_x0000_s10272" name="Equation" r:id="rId5" imgW="1257300" imgH="444500" progId="Equation.3">
                  <p:embed/>
                </p:oleObj>
              </mc:Choice>
              <mc:Fallback>
                <p:oleObj name="Equation" r:id="rId5" imgW="1257300" imgH="444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617569"/>
                        <a:ext cx="1648531" cy="5828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152400" y="1639669"/>
            <a:ext cx="4299466" cy="646331"/>
          </a:xfrm>
          <a:prstGeom prst="rect">
            <a:avLst/>
          </a:prstGeom>
          <a:noFill/>
        </p:spPr>
        <p:txBody>
          <a:bodyPr wrap="square" rtlCol="0">
            <a:spAutoFit/>
          </a:bodyPr>
          <a:lstStyle/>
          <a:p>
            <a:r>
              <a:rPr lang="en-US" dirty="0" smtClean="0"/>
              <a:t>Ratio of </a:t>
            </a:r>
            <a:r>
              <a:rPr lang="en-US" b="1" i="1" dirty="0" smtClean="0">
                <a:solidFill>
                  <a:srgbClr val="FF0000"/>
                </a:solidFill>
                <a:latin typeface="Symbol" charset="2"/>
                <a:cs typeface="Symbol" charset="2"/>
              </a:rPr>
              <a:t>p</a:t>
            </a:r>
            <a:r>
              <a:rPr lang="en-US" b="1" i="1" baseline="30000" dirty="0" smtClean="0">
                <a:solidFill>
                  <a:srgbClr val="FF0000"/>
                </a:solidFill>
              </a:rPr>
              <a:t>+</a:t>
            </a:r>
            <a:r>
              <a:rPr lang="en-US" b="1" i="1" dirty="0" smtClean="0">
                <a:solidFill>
                  <a:srgbClr val="FF0000"/>
                </a:solidFill>
              </a:rPr>
              <a:t>/</a:t>
            </a:r>
            <a:r>
              <a:rPr lang="en-US" b="1" i="1" dirty="0" smtClean="0">
                <a:solidFill>
                  <a:srgbClr val="FF0000"/>
                </a:solidFill>
                <a:latin typeface="Symbol" charset="2"/>
                <a:cs typeface="Symbol" charset="2"/>
              </a:rPr>
              <a:t>p</a:t>
            </a:r>
            <a:r>
              <a:rPr lang="en-US" b="1" i="1" baseline="30000" dirty="0" smtClean="0">
                <a:solidFill>
                  <a:srgbClr val="FF0000"/>
                </a:solidFill>
              </a:rPr>
              <a:t>-</a:t>
            </a:r>
            <a:r>
              <a:rPr lang="en-US" dirty="0" smtClean="0"/>
              <a:t> cross sections sensitive to CSV quark distributions</a:t>
            </a:r>
            <a:endParaRPr lang="en-US" dirty="0"/>
          </a:p>
        </p:txBody>
      </p:sp>
      <p:sp>
        <p:nvSpPr>
          <p:cNvPr id="21" name="TextBox 20"/>
          <p:cNvSpPr txBox="1"/>
          <p:nvPr/>
        </p:nvSpPr>
        <p:spPr>
          <a:xfrm>
            <a:off x="2584433" y="2554069"/>
            <a:ext cx="2520967" cy="646331"/>
          </a:xfrm>
          <a:prstGeom prst="rect">
            <a:avLst/>
          </a:prstGeom>
          <a:solidFill>
            <a:srgbClr val="CCFFCC"/>
          </a:solidFill>
          <a:ln>
            <a:solidFill>
              <a:schemeClr val="tx1"/>
            </a:solidFill>
          </a:ln>
        </p:spPr>
        <p:txBody>
          <a:bodyPr wrap="none" rtlCol="0">
            <a:spAutoFit/>
          </a:bodyPr>
          <a:lstStyle/>
          <a:p>
            <a:r>
              <a:rPr lang="en-US" i="1" dirty="0" smtClean="0">
                <a:latin typeface="Symbol" charset="2"/>
                <a:cs typeface="Symbol" charset="2"/>
              </a:rPr>
              <a:t>d</a:t>
            </a:r>
            <a:r>
              <a:rPr lang="en-US" i="1" dirty="0" smtClean="0"/>
              <a:t>d-</a:t>
            </a:r>
            <a:r>
              <a:rPr lang="en-US" i="1" dirty="0" smtClean="0">
                <a:latin typeface="Symbol" charset="2"/>
                <a:cs typeface="Symbol" charset="2"/>
              </a:rPr>
              <a:t>d</a:t>
            </a:r>
            <a:r>
              <a:rPr lang="en-US" i="1" dirty="0" smtClean="0"/>
              <a:t>u    </a:t>
            </a:r>
            <a:r>
              <a:rPr lang="en-US" dirty="0" smtClean="0"/>
              <a:t>where</a:t>
            </a:r>
          </a:p>
          <a:p>
            <a:r>
              <a:rPr lang="en-US" i="1" dirty="0" smtClean="0">
                <a:latin typeface="Symbol" charset="2"/>
                <a:cs typeface="Symbol" charset="2"/>
              </a:rPr>
              <a:t>d</a:t>
            </a:r>
            <a:r>
              <a:rPr lang="en-US" i="1" dirty="0" smtClean="0"/>
              <a:t>d=d</a:t>
            </a:r>
            <a:r>
              <a:rPr lang="en-US" i="1" baseline="30000" dirty="0" smtClean="0"/>
              <a:t>p</a:t>
            </a:r>
            <a:r>
              <a:rPr lang="en-US" i="1" dirty="0" smtClean="0"/>
              <a:t>-u</a:t>
            </a:r>
            <a:r>
              <a:rPr lang="en-US" i="1" baseline="30000" dirty="0" smtClean="0"/>
              <a:t>n</a:t>
            </a:r>
            <a:r>
              <a:rPr lang="en-US" i="1" dirty="0" smtClean="0"/>
              <a:t> </a:t>
            </a:r>
            <a:r>
              <a:rPr lang="en-US" dirty="0" smtClean="0"/>
              <a:t>and </a:t>
            </a:r>
            <a:r>
              <a:rPr lang="en-US" i="1" dirty="0" smtClean="0">
                <a:latin typeface="Symbol" charset="2"/>
                <a:cs typeface="Symbol" charset="2"/>
              </a:rPr>
              <a:t>d</a:t>
            </a:r>
            <a:r>
              <a:rPr lang="en-US" i="1" dirty="0" smtClean="0"/>
              <a:t>u=u</a:t>
            </a:r>
            <a:r>
              <a:rPr lang="en-US" i="1" baseline="30000" dirty="0" smtClean="0"/>
              <a:t>p</a:t>
            </a:r>
            <a:r>
              <a:rPr lang="en-US" i="1" dirty="0" smtClean="0"/>
              <a:t>-d</a:t>
            </a:r>
            <a:r>
              <a:rPr lang="en-US" i="1" baseline="30000" dirty="0" smtClean="0"/>
              <a:t>n</a:t>
            </a:r>
            <a:endParaRPr lang="en-US" i="1" baseline="30000" dirty="0"/>
          </a:p>
        </p:txBody>
      </p:sp>
      <p:cxnSp>
        <p:nvCxnSpPr>
          <p:cNvPr id="27" name="Straight Arrow Connector 26"/>
          <p:cNvCxnSpPr/>
          <p:nvPr/>
        </p:nvCxnSpPr>
        <p:spPr bwMode="auto">
          <a:xfrm>
            <a:off x="2057400" y="2894012"/>
            <a:ext cx="45720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8" name="TextBox 27"/>
          <p:cNvSpPr txBox="1"/>
          <p:nvPr/>
        </p:nvSpPr>
        <p:spPr>
          <a:xfrm>
            <a:off x="228600" y="3377624"/>
            <a:ext cx="5105400" cy="584776"/>
          </a:xfrm>
          <a:prstGeom prst="rect">
            <a:avLst/>
          </a:prstGeom>
          <a:noFill/>
        </p:spPr>
        <p:txBody>
          <a:bodyPr wrap="square" rtlCol="0">
            <a:spAutoFit/>
          </a:bodyPr>
          <a:lstStyle/>
          <a:p>
            <a:pPr>
              <a:spcAft>
                <a:spcPts val="600"/>
              </a:spcAft>
            </a:pPr>
            <a:r>
              <a:rPr lang="en-US" sz="1600" dirty="0" smtClean="0">
                <a:solidFill>
                  <a:srgbClr val="FF0000"/>
                </a:solidFill>
                <a:cs typeface="Trebuchet MS"/>
              </a:rPr>
              <a:t>CSV measurements are important as a further step in studying the inner structure of the nucleon</a:t>
            </a:r>
            <a:r>
              <a:rPr lang="en-US" sz="1600" dirty="0" smtClean="0">
                <a:cs typeface="Trebuchet MS"/>
              </a:rPr>
              <a:t>                      </a:t>
            </a:r>
            <a:endParaRPr lang="en-US" sz="1600" dirty="0"/>
          </a:p>
        </p:txBody>
      </p:sp>
      <p:graphicFrame>
        <p:nvGraphicFramePr>
          <p:cNvPr id="94214" name="Object 6"/>
          <p:cNvGraphicFramePr>
            <a:graphicFrameLocks noChangeAspect="1"/>
          </p:cNvGraphicFramePr>
          <p:nvPr/>
        </p:nvGraphicFramePr>
        <p:xfrm>
          <a:off x="558800" y="4038600"/>
          <a:ext cx="1041400" cy="273050"/>
        </p:xfrm>
        <a:graphic>
          <a:graphicData uri="http://schemas.openxmlformats.org/presentationml/2006/ole">
            <mc:AlternateContent xmlns:mc="http://schemas.openxmlformats.org/markup-compatibility/2006">
              <mc:Choice xmlns:v="urn:schemas-microsoft-com:vml" Requires="v">
                <p:oleObj spid="_x0000_s10273" name="Equation" r:id="rId7" imgW="723900" imgH="190500" progId="Equation.3">
                  <p:embed/>
                </p:oleObj>
              </mc:Choice>
              <mc:Fallback>
                <p:oleObj name="Equation" r:id="rId7" imgW="723900" imgH="190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800" y="4038600"/>
                        <a:ext cx="1041400" cy="27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153332809"/>
              </p:ext>
            </p:extLst>
          </p:nvPr>
        </p:nvGraphicFramePr>
        <p:xfrm>
          <a:off x="4150241" y="4354485"/>
          <a:ext cx="603250" cy="275771"/>
        </p:xfrm>
        <a:graphic>
          <a:graphicData uri="http://schemas.openxmlformats.org/presentationml/2006/ole">
            <mc:AlternateContent xmlns:mc="http://schemas.openxmlformats.org/markup-compatibility/2006">
              <mc:Choice xmlns:v="urn:schemas-microsoft-com:vml" Requires="v">
                <p:oleObj spid="_x0000_s10274" name="Equation" r:id="rId9" imgW="444500" imgH="203200" progId="Equation.3">
                  <p:embed/>
                </p:oleObj>
              </mc:Choice>
              <mc:Fallback>
                <p:oleObj name="Equation" r:id="rId9" imgW="444500" imgH="203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0241" y="4354485"/>
                        <a:ext cx="603250" cy="27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32"/>
          <p:cNvSpPr txBox="1"/>
          <p:nvPr/>
        </p:nvSpPr>
        <p:spPr>
          <a:xfrm>
            <a:off x="228600" y="5257800"/>
            <a:ext cx="8632819" cy="646331"/>
          </a:xfrm>
          <a:prstGeom prst="rect">
            <a:avLst/>
          </a:prstGeom>
          <a:noFill/>
        </p:spPr>
        <p:txBody>
          <a:bodyPr wrap="square" rtlCol="0">
            <a:spAutoFit/>
          </a:bodyPr>
          <a:lstStyle/>
          <a:p>
            <a:r>
              <a:rPr lang="en-US" dirty="0" smtClean="0"/>
              <a:t>Precise cross sections and </a:t>
            </a:r>
            <a:r>
              <a:rPr lang="en-US" b="1" i="1" dirty="0" smtClean="0">
                <a:latin typeface="Symbol" charset="2"/>
                <a:cs typeface="Symbol" charset="2"/>
              </a:rPr>
              <a:t>p</a:t>
            </a:r>
            <a:r>
              <a:rPr lang="en-US" b="1" i="1" baseline="30000" dirty="0" smtClean="0"/>
              <a:t>+</a:t>
            </a:r>
            <a:r>
              <a:rPr lang="en-US" b="1" i="1" dirty="0" smtClean="0"/>
              <a:t>/</a:t>
            </a:r>
            <a:r>
              <a:rPr lang="en-US" b="1" i="1" dirty="0" smtClean="0">
                <a:latin typeface="Symbol" charset="2"/>
                <a:cs typeface="Symbol" charset="2"/>
              </a:rPr>
              <a:t>p</a:t>
            </a:r>
            <a:r>
              <a:rPr lang="en-US" b="1" i="1" baseline="30000" dirty="0" smtClean="0"/>
              <a:t>-</a:t>
            </a:r>
            <a:r>
              <a:rPr lang="en-US" baseline="30000" dirty="0" smtClean="0"/>
              <a:t> </a:t>
            </a:r>
            <a:r>
              <a:rPr lang="en-US" dirty="0" smtClean="0"/>
              <a:t>ratios will provide important information on SIDIS reaction mechanism at JLab energies </a:t>
            </a:r>
            <a:endParaRPr lang="en-US" dirty="0"/>
          </a:p>
        </p:txBody>
      </p:sp>
      <p:sp>
        <p:nvSpPr>
          <p:cNvPr id="16" name="TextBox 15"/>
          <p:cNvSpPr txBox="1"/>
          <p:nvPr/>
        </p:nvSpPr>
        <p:spPr>
          <a:xfrm>
            <a:off x="2066746" y="914400"/>
            <a:ext cx="4943654" cy="338554"/>
          </a:xfrm>
          <a:prstGeom prst="rect">
            <a:avLst/>
          </a:prstGeom>
          <a:noFill/>
        </p:spPr>
        <p:txBody>
          <a:bodyPr wrap="none" rtlCol="0">
            <a:spAutoFit/>
          </a:bodyPr>
          <a:lstStyle/>
          <a:p>
            <a:r>
              <a:rPr lang="en-US" sz="1600" i="1" dirty="0" smtClean="0"/>
              <a:t>Spokespersons: K. </a:t>
            </a:r>
            <a:r>
              <a:rPr lang="en-US" sz="1600" i="1" dirty="0" err="1" smtClean="0"/>
              <a:t>Hafidi</a:t>
            </a:r>
            <a:r>
              <a:rPr lang="en-US" sz="1600" i="1" dirty="0" smtClean="0"/>
              <a:t>, D. Dutta, and D. Gaskell</a:t>
            </a:r>
            <a:endParaRPr lang="en-US" sz="1600" i="1" dirty="0"/>
          </a:p>
        </p:txBody>
      </p:sp>
      <p:sp>
        <p:nvSpPr>
          <p:cNvPr id="22" name="TextBox 21"/>
          <p:cNvSpPr txBox="1"/>
          <p:nvPr/>
        </p:nvSpPr>
        <p:spPr>
          <a:xfrm>
            <a:off x="2286000" y="5955268"/>
            <a:ext cx="4513754" cy="369332"/>
          </a:xfrm>
          <a:prstGeom prst="rect">
            <a:avLst/>
          </a:prstGeom>
          <a:noFill/>
          <a:ln>
            <a:solidFill>
              <a:schemeClr val="tx1"/>
            </a:solidFill>
          </a:ln>
        </p:spPr>
        <p:txBody>
          <a:bodyPr wrap="none" rtlCol="0">
            <a:spAutoFit/>
          </a:bodyPr>
          <a:lstStyle/>
          <a:p>
            <a:r>
              <a:rPr lang="en-US" b="1" i="1" dirty="0" smtClean="0">
                <a:solidFill>
                  <a:schemeClr val="accent2"/>
                </a:solidFill>
              </a:rPr>
              <a:t>Beam time request = 22 days at 11 GeV </a:t>
            </a:r>
            <a:endParaRPr lang="en-US" b="1" i="1" dirty="0">
              <a:solidFill>
                <a:schemeClr val="accent2"/>
              </a:solidFill>
            </a:endParaRPr>
          </a:p>
        </p:txBody>
      </p:sp>
      <p:sp>
        <p:nvSpPr>
          <p:cNvPr id="32" name="TextBox 31"/>
          <p:cNvSpPr txBox="1"/>
          <p:nvPr/>
        </p:nvSpPr>
        <p:spPr>
          <a:xfrm>
            <a:off x="278613" y="4027438"/>
            <a:ext cx="7794620" cy="1154162"/>
          </a:xfrm>
          <a:prstGeom prst="rect">
            <a:avLst/>
          </a:prstGeom>
          <a:noFill/>
        </p:spPr>
        <p:txBody>
          <a:bodyPr wrap="square" rtlCol="0">
            <a:spAutoFit/>
          </a:bodyPr>
          <a:lstStyle/>
          <a:p>
            <a:pPr marL="285750" indent="-285750">
              <a:spcAft>
                <a:spcPts val="600"/>
              </a:spcAft>
              <a:buFont typeface="Arial" pitchFamily="34" charset="0"/>
              <a:buChar char="•"/>
            </a:pPr>
            <a:r>
              <a:rPr lang="en-US" sz="1600" dirty="0" smtClean="0">
                <a:cs typeface="Trebuchet MS"/>
              </a:rPr>
              <a:t>                      extraction relies on the implicit assumption of charge symmetry (sea quarks)</a:t>
            </a:r>
          </a:p>
          <a:p>
            <a:pPr marL="285750" indent="-285750">
              <a:buFont typeface="Arial" pitchFamily="34" charset="0"/>
              <a:buChar char="•"/>
            </a:pPr>
            <a:r>
              <a:rPr lang="en-US" sz="1600" dirty="0" smtClean="0">
                <a:cs typeface="Trebuchet MS"/>
              </a:rPr>
              <a:t>Viable explanation for NuTeV anomaly </a:t>
            </a:r>
            <a:r>
              <a:rPr lang="en-US" sz="1600" dirty="0" smtClean="0">
                <a:cs typeface="Trebuchet MS"/>
                <a:sym typeface="Wingdings"/>
              </a:rPr>
              <a:t></a:t>
            </a:r>
            <a:r>
              <a:rPr lang="en-US" sz="1600" dirty="0" smtClean="0">
                <a:cs typeface="Trebuchet MS"/>
              </a:rPr>
              <a:t> </a:t>
            </a:r>
          </a:p>
          <a:p>
            <a:pPr marL="285750" indent="-285750">
              <a:buFont typeface="Arial" pitchFamily="34" charset="0"/>
              <a:buChar char="•"/>
            </a:pPr>
            <a:r>
              <a:rPr lang="en-US" sz="1600" dirty="0" smtClean="0">
                <a:solidFill>
                  <a:srgbClr val="008000"/>
                </a:solidFill>
                <a:cs typeface="Trebuchet MS"/>
              </a:rPr>
              <a:t>CS is a necessary condition for many relations between structure functions</a:t>
            </a:r>
            <a:endParaRPr lang="en-US" sz="1600" dirty="0" smtClean="0"/>
          </a:p>
          <a:p>
            <a:endParaRPr lang="en-U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85800" y="0"/>
            <a:ext cx="7391400" cy="914400"/>
          </a:xfrm>
          <a:prstGeom prst="rect">
            <a:avLst/>
          </a:prstGeom>
          <a:noFill/>
          <a:ln w="9525">
            <a:noFill/>
            <a:round/>
            <a:headEnd/>
            <a:tailEnd/>
          </a:ln>
        </p:spPr>
        <p:txBody>
          <a:bodyPr lIns="90000" tIns="79416" rIns="90000" bIns="46800" anchor="ctr"/>
          <a:lstStyle/>
          <a:p>
            <a:pPr algn="ctr">
              <a:lnSpc>
                <a:spcPct val="94000"/>
              </a:lnSpc>
              <a:tabLst>
                <a:tab pos="723900" algn="l"/>
                <a:tab pos="1447800" algn="l"/>
                <a:tab pos="2171700" algn="l"/>
                <a:tab pos="2895600" algn="l"/>
              </a:tabLst>
            </a:pPr>
            <a:r>
              <a:rPr lang="en-GB" sz="3200" dirty="0">
                <a:solidFill>
                  <a:srgbClr val="FF0000"/>
                </a:solidFill>
                <a:latin typeface="Comic Sans MS" pitchFamily="66" charset="0"/>
                <a:ea typeface="DejaVu LGC Sans" charset="0"/>
                <a:cs typeface="DejaVu LGC Sans" charset="0"/>
              </a:rPr>
              <a:t>Semi-Inclusive </a:t>
            </a:r>
            <a:r>
              <a:rPr lang="en-GB" sz="3200" dirty="0" smtClean="0">
                <a:solidFill>
                  <a:srgbClr val="FF0000"/>
                </a:solidFill>
                <a:latin typeface="Comic Sans MS" pitchFamily="66" charset="0"/>
                <a:ea typeface="DejaVu LGC Sans" charset="0"/>
                <a:cs typeface="DejaVu LGC Sans" charset="0"/>
              </a:rPr>
              <a:t>DIS</a:t>
            </a:r>
            <a:endParaRPr lang="en-GB" sz="3200" dirty="0">
              <a:solidFill>
                <a:srgbClr val="FF0000"/>
              </a:solidFill>
              <a:latin typeface="Comic Sans MS" pitchFamily="66" charset="0"/>
              <a:ea typeface="DejaVu LGC Sans" charset="0"/>
              <a:cs typeface="DejaVu LGC Sans" charset="0"/>
            </a:endParaRPr>
          </a:p>
        </p:txBody>
      </p:sp>
      <p:sp>
        <p:nvSpPr>
          <p:cNvPr id="8" name="Content Placeholder 2"/>
          <p:cNvSpPr txBox="1">
            <a:spLocks/>
          </p:cNvSpPr>
          <p:nvPr/>
        </p:nvSpPr>
        <p:spPr>
          <a:xfrm>
            <a:off x="0" y="914400"/>
            <a:ext cx="8458200" cy="1828800"/>
          </a:xfrm>
          <a:prstGeom prst="rect">
            <a:avLst/>
          </a:prstGeom>
          <a:solidFill>
            <a:schemeClr val="bg1"/>
          </a:solidFill>
          <a:ln>
            <a:solidFill>
              <a:schemeClr val="bg1"/>
            </a:solidFill>
          </a:ln>
        </p:spPr>
        <p:txBody>
          <a:bodyPr/>
          <a:lstStyle/>
          <a:p>
            <a:pPr marL="330200" indent="-330200">
              <a:spcBef>
                <a:spcPts val="800"/>
              </a:spcBef>
              <a:buFont typeface="Arial" charset="0"/>
              <a:buChar char="•"/>
              <a:defRPr/>
            </a:pPr>
            <a:r>
              <a:rPr lang="en-GB" sz="1600" kern="0" dirty="0" smtClean="0">
                <a:solidFill>
                  <a:schemeClr val="tx1"/>
                </a:solidFill>
                <a:latin typeface="Comic Sans MS" pitchFamily="66" charset="0"/>
              </a:rPr>
              <a:t>(</a:t>
            </a:r>
            <a:r>
              <a:rPr lang="en-GB" sz="1600" kern="0" dirty="0" err="1" smtClean="0">
                <a:solidFill>
                  <a:schemeClr val="tx1"/>
                </a:solidFill>
                <a:latin typeface="Comic Sans MS" pitchFamily="66" charset="0"/>
              </a:rPr>
              <a:t>e,e</a:t>
            </a:r>
            <a:r>
              <a:rPr lang="en-GB" sz="1600" kern="0" dirty="0" smtClean="0">
                <a:solidFill>
                  <a:schemeClr val="tx1"/>
                </a:solidFill>
                <a:latin typeface="Comic Sans MS" pitchFamily="66" charset="0"/>
                <a:sym typeface="Symbol"/>
              </a:rPr>
              <a:t></a:t>
            </a:r>
            <a:r>
              <a:rPr lang="en-GB" sz="1600" kern="0" dirty="0" smtClean="0">
                <a:solidFill>
                  <a:schemeClr val="tx1"/>
                </a:solidFill>
                <a:latin typeface="Comic Sans MS" pitchFamily="66" charset="0"/>
              </a:rPr>
              <a:t>) DIS probes sums of quarks and anti-quarks. </a:t>
            </a:r>
          </a:p>
          <a:p>
            <a:pPr marL="330200" indent="-330200">
              <a:spcBef>
                <a:spcPts val="800"/>
              </a:spcBef>
              <a:buFont typeface="Arial" charset="0"/>
              <a:buChar char="•"/>
              <a:defRPr/>
            </a:pPr>
            <a:r>
              <a:rPr lang="en-GB" sz="1600" kern="0" dirty="0" smtClean="0">
                <a:solidFill>
                  <a:schemeClr val="tx1"/>
                </a:solidFill>
                <a:latin typeface="Comic Sans MS" pitchFamily="66" charset="0"/>
              </a:rPr>
              <a:t>By tagging DIS with mesons, gain sensitivity to quark flavours.</a:t>
            </a:r>
          </a:p>
          <a:p>
            <a:pPr marL="330200" indent="-330200">
              <a:spcBef>
                <a:spcPts val="800"/>
              </a:spcBef>
              <a:buFont typeface="Arial" charset="0"/>
              <a:buChar char="•"/>
              <a:defRPr/>
            </a:pPr>
            <a:r>
              <a:rPr lang="en-GB" sz="1600" kern="0" dirty="0" smtClean="0">
                <a:solidFill>
                  <a:schemeClr val="tx1"/>
                </a:solidFill>
                <a:latin typeface="Comic Sans MS" pitchFamily="66" charset="0"/>
              </a:rPr>
              <a:t>At high energies the SIDIS process factorizes: cross </a:t>
            </a:r>
            <a:r>
              <a:rPr lang="en-GB" sz="1600" kern="0" dirty="0">
                <a:solidFill>
                  <a:schemeClr val="tx1"/>
                </a:solidFill>
                <a:latin typeface="Comic Sans MS" pitchFamily="66" charset="0"/>
              </a:rPr>
              <a:t>section can be decomposed as a </a:t>
            </a:r>
            <a:r>
              <a:rPr lang="en-GB" sz="1600" kern="0" dirty="0" smtClean="0">
                <a:solidFill>
                  <a:schemeClr val="tx1"/>
                </a:solidFill>
                <a:latin typeface="Comic Sans MS" pitchFamily="66" charset="0"/>
              </a:rPr>
              <a:t>products </a:t>
            </a:r>
            <a:r>
              <a:rPr lang="en-GB" sz="1600" kern="0" dirty="0">
                <a:solidFill>
                  <a:schemeClr val="tx1"/>
                </a:solidFill>
                <a:latin typeface="Comic Sans MS" pitchFamily="66" charset="0"/>
              </a:rPr>
              <a:t>of quark distribution functions </a:t>
            </a:r>
            <a:r>
              <a:rPr lang="en-GB" sz="1600" kern="0" dirty="0" smtClean="0">
                <a:solidFill>
                  <a:schemeClr val="tx1"/>
                </a:solidFill>
                <a:latin typeface="Comic Sans MS" pitchFamily="66" charset="0"/>
              </a:rPr>
              <a:t>f(x) and </a:t>
            </a:r>
            <a:r>
              <a:rPr lang="en-GB" sz="1600" kern="0" dirty="0">
                <a:solidFill>
                  <a:schemeClr val="tx1"/>
                </a:solidFill>
                <a:latin typeface="Comic Sans MS" pitchFamily="66" charset="0"/>
              </a:rPr>
              <a:t>fragmentation </a:t>
            </a:r>
            <a:r>
              <a:rPr lang="en-GB" sz="1600" kern="0" dirty="0" smtClean="0">
                <a:solidFill>
                  <a:schemeClr val="tx1"/>
                </a:solidFill>
                <a:latin typeface="Comic Sans MS" pitchFamily="66" charset="0"/>
              </a:rPr>
              <a:t>functions D(z).</a:t>
            </a:r>
            <a:endParaRPr lang="en-GB" sz="1600" kern="0" dirty="0">
              <a:solidFill>
                <a:schemeClr val="tx1"/>
              </a:solidFill>
              <a:latin typeface="Comic Sans MS" pitchFamily="66"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601282437"/>
              </p:ext>
            </p:extLst>
          </p:nvPr>
        </p:nvGraphicFramePr>
        <p:xfrm>
          <a:off x="6226220" y="762000"/>
          <a:ext cx="2743200" cy="609600"/>
        </p:xfrm>
        <a:graphic>
          <a:graphicData uri="http://schemas.openxmlformats.org/presentationml/2006/ole">
            <mc:AlternateContent xmlns:mc="http://schemas.openxmlformats.org/markup-compatibility/2006">
              <mc:Choice xmlns:v="urn:schemas-microsoft-com:vml" Requires="v">
                <p:oleObj spid="_x0000_s6226" name="Equation" r:id="rId4" imgW="1143000" imgH="253800" progId="Equation.3">
                  <p:embed/>
                </p:oleObj>
              </mc:Choice>
              <mc:Fallback>
                <p:oleObj name="Equation" r:id="rId4" imgW="114300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220" y="762000"/>
                        <a:ext cx="27432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2" name="Object 2"/>
          <p:cNvGraphicFramePr>
            <a:graphicFrameLocks noChangeAspect="1"/>
          </p:cNvGraphicFramePr>
          <p:nvPr/>
        </p:nvGraphicFramePr>
        <p:xfrm>
          <a:off x="228600" y="4572000"/>
          <a:ext cx="4614863" cy="1435100"/>
        </p:xfrm>
        <a:graphic>
          <a:graphicData uri="http://schemas.openxmlformats.org/presentationml/2006/ole">
            <mc:AlternateContent xmlns:mc="http://schemas.openxmlformats.org/markup-compatibility/2006">
              <mc:Choice xmlns:v="urn:schemas-microsoft-com:vml" Requires="v">
                <p:oleObj spid="_x0000_s6227" name="Equation" r:id="rId6" imgW="2286000" imgH="711000" progId="Equation.3">
                  <p:embed/>
                </p:oleObj>
              </mc:Choice>
              <mc:Fallback>
                <p:oleObj name="Equation" r:id="rId6" imgW="2286000" imgH="711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572000"/>
                        <a:ext cx="4614863" cy="143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17"/>
          <p:cNvSpPr txBox="1">
            <a:spLocks noChangeArrowheads="1"/>
          </p:cNvSpPr>
          <p:nvPr/>
        </p:nvSpPr>
        <p:spPr bwMode="auto">
          <a:xfrm>
            <a:off x="5177850" y="4953000"/>
            <a:ext cx="3904659" cy="1077218"/>
          </a:xfrm>
          <a:prstGeom prst="rect">
            <a:avLst/>
          </a:prstGeom>
          <a:noFill/>
          <a:ln w="9525">
            <a:noFill/>
            <a:miter lim="800000"/>
            <a:headEnd/>
            <a:tailEnd/>
          </a:ln>
        </p:spPr>
        <p:txBody>
          <a:bodyPr wrap="none">
            <a:spAutoFit/>
          </a:bodyPr>
          <a:lstStyle/>
          <a:p>
            <a:r>
              <a:rPr lang="en-US" sz="2000" i="1" dirty="0">
                <a:solidFill>
                  <a:schemeClr val="tx1"/>
                </a:solidFill>
              </a:rPr>
              <a:t>         </a:t>
            </a:r>
            <a:r>
              <a:rPr lang="en-US" sz="2000" i="1" dirty="0" smtClean="0">
                <a:solidFill>
                  <a:schemeClr val="tx1"/>
                </a:solidFill>
              </a:rPr>
              <a:t>   </a:t>
            </a:r>
            <a:r>
              <a:rPr lang="en-US" sz="2000" dirty="0" smtClean="0">
                <a:solidFill>
                  <a:schemeClr val="tx1"/>
                </a:solidFill>
              </a:rPr>
              <a:t>: </a:t>
            </a:r>
            <a:r>
              <a:rPr lang="en-US" sz="2000" dirty="0" err="1" smtClean="0">
                <a:solidFill>
                  <a:schemeClr val="tx1"/>
                </a:solidFill>
              </a:rPr>
              <a:t>parton</a:t>
            </a:r>
            <a:r>
              <a:rPr lang="en-US" sz="2000" dirty="0" smtClean="0">
                <a:solidFill>
                  <a:schemeClr val="tx1"/>
                </a:solidFill>
              </a:rPr>
              <a:t> </a:t>
            </a:r>
            <a:r>
              <a:rPr lang="en-US" sz="2000" dirty="0">
                <a:solidFill>
                  <a:schemeClr val="tx1"/>
                </a:solidFill>
              </a:rPr>
              <a:t>distribution function</a:t>
            </a:r>
          </a:p>
          <a:p>
            <a:endParaRPr lang="en-US" sz="1200" dirty="0" smtClean="0">
              <a:solidFill>
                <a:schemeClr val="tx1"/>
              </a:solidFill>
            </a:endParaRPr>
          </a:p>
          <a:p>
            <a:endParaRPr lang="en-US" sz="1200" dirty="0">
              <a:solidFill>
                <a:schemeClr val="tx1"/>
              </a:solidFill>
            </a:endParaRPr>
          </a:p>
          <a:p>
            <a:r>
              <a:rPr lang="en-US" sz="2000" dirty="0">
                <a:solidFill>
                  <a:schemeClr val="tx1"/>
                </a:solidFill>
              </a:rPr>
              <a:t>         </a:t>
            </a:r>
            <a:r>
              <a:rPr lang="en-US" sz="2000" dirty="0" smtClean="0">
                <a:solidFill>
                  <a:schemeClr val="tx1"/>
                </a:solidFill>
              </a:rPr>
              <a:t>   : </a:t>
            </a:r>
            <a:r>
              <a:rPr lang="en-US" sz="2000" dirty="0">
                <a:solidFill>
                  <a:schemeClr val="tx1"/>
                </a:solidFill>
              </a:rPr>
              <a:t>fragmentation function</a:t>
            </a:r>
          </a:p>
        </p:txBody>
      </p:sp>
      <p:graphicFrame>
        <p:nvGraphicFramePr>
          <p:cNvPr id="5123" name="Object 16"/>
          <p:cNvGraphicFramePr>
            <a:graphicFrameLocks noChangeAspect="1"/>
          </p:cNvGraphicFramePr>
          <p:nvPr/>
        </p:nvGraphicFramePr>
        <p:xfrm>
          <a:off x="5105400" y="4953000"/>
          <a:ext cx="769938" cy="487363"/>
        </p:xfrm>
        <a:graphic>
          <a:graphicData uri="http://schemas.openxmlformats.org/presentationml/2006/ole">
            <mc:AlternateContent xmlns:mc="http://schemas.openxmlformats.org/markup-compatibility/2006">
              <mc:Choice xmlns:v="urn:schemas-microsoft-com:vml" Requires="v">
                <p:oleObj spid="_x0000_s6228" name="Equation" r:id="rId8" imgW="380880" imgH="241200" progId="Equation.3">
                  <p:embed/>
                </p:oleObj>
              </mc:Choice>
              <mc:Fallback>
                <p:oleObj name="Equation" r:id="rId8" imgW="38088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4953000"/>
                        <a:ext cx="769938"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17"/>
          <p:cNvGraphicFramePr>
            <a:graphicFrameLocks noChangeAspect="1"/>
          </p:cNvGraphicFramePr>
          <p:nvPr/>
        </p:nvGraphicFramePr>
        <p:xfrm>
          <a:off x="5105400" y="5562600"/>
          <a:ext cx="846138" cy="514350"/>
        </p:xfrm>
        <a:graphic>
          <a:graphicData uri="http://schemas.openxmlformats.org/presentationml/2006/ole">
            <mc:AlternateContent xmlns:mc="http://schemas.openxmlformats.org/markup-compatibility/2006">
              <mc:Choice xmlns:v="urn:schemas-microsoft-com:vml" Requires="v">
                <p:oleObj spid="_x0000_s6229" name="Equation" r:id="rId10" imgW="419040" imgH="253800" progId="Equation.3">
                  <p:embed/>
                </p:oleObj>
              </mc:Choice>
              <mc:Fallback>
                <p:oleObj name="Equation" r:id="rId10" imgW="41904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5562600"/>
                        <a:ext cx="846138"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7"/>
          <p:cNvSpPr txBox="1">
            <a:spLocks noChangeArrowheads="1"/>
          </p:cNvSpPr>
          <p:nvPr/>
        </p:nvSpPr>
        <p:spPr bwMode="auto">
          <a:xfrm>
            <a:off x="5105400" y="4419600"/>
            <a:ext cx="1120820" cy="436402"/>
          </a:xfrm>
          <a:prstGeom prst="rect">
            <a:avLst/>
          </a:prstGeom>
          <a:noFill/>
          <a:ln w="9525">
            <a:noFill/>
            <a:miter lim="800000"/>
            <a:headEnd/>
            <a:tailEnd/>
          </a:ln>
        </p:spPr>
        <p:txBody>
          <a:bodyPr wrap="none">
            <a:spAutoFit/>
          </a:bodyPr>
          <a:lstStyle/>
          <a:p>
            <a:r>
              <a:rPr lang="en-US" sz="2000" i="1" dirty="0" smtClean="0">
                <a:solidFill>
                  <a:schemeClr val="tx1"/>
                </a:solidFill>
              </a:rPr>
              <a:t>z = </a:t>
            </a:r>
            <a:r>
              <a:rPr lang="en-US" sz="2000" i="1" dirty="0" err="1" smtClean="0">
                <a:solidFill>
                  <a:schemeClr val="tx1"/>
                </a:solidFill>
              </a:rPr>
              <a:t>E</a:t>
            </a:r>
            <a:r>
              <a:rPr lang="en-US" sz="2000" i="1" baseline="-25000" dirty="0" err="1" smtClean="0">
                <a:solidFill>
                  <a:schemeClr val="tx1"/>
                </a:solidFill>
              </a:rPr>
              <a:t>m</a:t>
            </a:r>
            <a:r>
              <a:rPr lang="en-US" sz="2000" i="1" dirty="0" smtClean="0">
                <a:solidFill>
                  <a:schemeClr val="tx1"/>
                </a:solidFill>
              </a:rPr>
              <a:t>/</a:t>
            </a:r>
            <a:r>
              <a:rPr lang="en-US" sz="2000" i="1" dirty="0" smtClean="0">
                <a:solidFill>
                  <a:schemeClr val="tx1"/>
                </a:solidFill>
                <a:sym typeface="Symbol"/>
              </a:rPr>
              <a:t></a:t>
            </a:r>
            <a:endParaRPr lang="en-US" sz="2000" dirty="0">
              <a:solidFill>
                <a:schemeClr val="tx1"/>
              </a:solidFill>
            </a:endParaRPr>
          </a:p>
        </p:txBody>
      </p:sp>
      <p:sp>
        <p:nvSpPr>
          <p:cNvPr id="2" name="Slide Number Placeholder 1"/>
          <p:cNvSpPr>
            <a:spLocks noGrp="1"/>
          </p:cNvSpPr>
          <p:nvPr>
            <p:ph type="sldNum" sz="quarter" idx="12"/>
          </p:nvPr>
        </p:nvSpPr>
        <p:spPr/>
        <p:txBody>
          <a:bodyPr/>
          <a:lstStyle/>
          <a:p>
            <a:fld id="{95577265-A00E-43F9-9495-15815261B3B3}" type="slidenum">
              <a:rPr lang="en-US" smtClean="0"/>
              <a:pPr/>
              <a:t>26</a:t>
            </a:fld>
            <a:endParaRPr lang="en-US"/>
          </a:p>
        </p:txBody>
      </p:sp>
      <p:pic>
        <p:nvPicPr>
          <p:cNvPr id="11" name="Picture 5"/>
          <p:cNvPicPr>
            <a:picLocks noChangeAspect="1" noChangeArrowheads="1"/>
          </p:cNvPicPr>
          <p:nvPr/>
        </p:nvPicPr>
        <p:blipFill>
          <a:blip r:embed="rId12" cstate="print"/>
          <a:srcRect/>
          <a:stretch>
            <a:fillRect/>
          </a:stretch>
        </p:blipFill>
        <p:spPr bwMode="auto">
          <a:xfrm>
            <a:off x="2638468" y="2168654"/>
            <a:ext cx="3834666" cy="223502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28600" y="2590800"/>
            <a:ext cx="4343400" cy="91440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2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3" name="Content Placeholder 2"/>
          <p:cNvSpPr>
            <a:spLocks noGrp="1"/>
          </p:cNvSpPr>
          <p:nvPr>
            <p:ph idx="1"/>
          </p:nvPr>
        </p:nvSpPr>
        <p:spPr>
          <a:xfrm>
            <a:off x="381000" y="1066800"/>
            <a:ext cx="5334000" cy="381000"/>
          </a:xfrm>
        </p:spPr>
        <p:txBody>
          <a:bodyPr/>
          <a:lstStyle/>
          <a:p>
            <a:r>
              <a:rPr lang="en-US" sz="1800" dirty="0" smtClean="0"/>
              <a:t>Measure </a:t>
            </a:r>
            <a:r>
              <a:rPr lang="en-US" sz="1800" dirty="0" smtClean="0">
                <a:solidFill>
                  <a:schemeClr val="tx1"/>
                </a:solidFill>
              </a:rPr>
              <a:t>d(</a:t>
            </a:r>
            <a:r>
              <a:rPr lang="en-US" sz="1800" dirty="0" err="1" smtClean="0">
                <a:solidFill>
                  <a:schemeClr val="tx1"/>
                </a:solidFill>
              </a:rPr>
              <a:t>e,e</a:t>
            </a:r>
            <a:r>
              <a:rPr lang="en-US" sz="1800" dirty="0" smtClean="0">
                <a:solidFill>
                  <a:schemeClr val="tx1"/>
                </a:solidFill>
                <a:sym typeface="Symbol"/>
              </a:rPr>
              <a:t></a:t>
            </a:r>
            <a:r>
              <a:rPr lang="en-US" sz="1800" baseline="30000" dirty="0" smtClean="0">
                <a:solidFill>
                  <a:schemeClr val="tx1"/>
                </a:solidFill>
              </a:rPr>
              <a:t>-</a:t>
            </a:r>
            <a:r>
              <a:rPr lang="en-US" sz="1800" dirty="0" smtClean="0">
                <a:solidFill>
                  <a:schemeClr val="tx1"/>
                </a:solidFill>
              </a:rPr>
              <a:t>) and d(</a:t>
            </a:r>
            <a:r>
              <a:rPr lang="en-US" sz="1800" dirty="0" err="1" smtClean="0">
                <a:solidFill>
                  <a:schemeClr val="tx1"/>
                </a:solidFill>
              </a:rPr>
              <a:t>e,e</a:t>
            </a:r>
            <a:r>
              <a:rPr lang="en-US" sz="1800" dirty="0" smtClean="0">
                <a:solidFill>
                  <a:schemeClr val="tx1"/>
                </a:solidFill>
                <a:sym typeface="Symbol"/>
              </a:rPr>
              <a:t></a:t>
            </a:r>
            <a:r>
              <a:rPr lang="en-US" sz="1800" baseline="30000" dirty="0" smtClean="0">
                <a:solidFill>
                  <a:schemeClr val="tx1"/>
                </a:solidFill>
              </a:rPr>
              <a:t>+</a:t>
            </a:r>
            <a:r>
              <a:rPr lang="en-US" sz="1800" dirty="0" smtClean="0">
                <a:solidFill>
                  <a:schemeClr val="tx1"/>
                </a:solidFill>
              </a:rPr>
              <a:t>) </a:t>
            </a:r>
            <a:r>
              <a:rPr lang="en-US" sz="1800" dirty="0" smtClean="0">
                <a:solidFill>
                  <a:schemeClr val="tx1"/>
                </a:solidFill>
                <a:sym typeface="Symbol"/>
              </a:rPr>
              <a:t> yields </a:t>
            </a:r>
            <a:r>
              <a:rPr lang="en-US" sz="1800" dirty="0" smtClean="0">
                <a:solidFill>
                  <a:schemeClr val="tx1"/>
                </a:solidFill>
              </a:rPr>
              <a:t>Y</a:t>
            </a:r>
            <a:r>
              <a:rPr lang="en-US" sz="1800" baseline="30000" dirty="0" smtClean="0">
                <a:solidFill>
                  <a:schemeClr val="tx1"/>
                </a:solidFill>
                <a:sym typeface="Symbol"/>
              </a:rPr>
              <a:t></a:t>
            </a:r>
            <a:r>
              <a:rPr lang="en-US" sz="1800" baseline="30000" dirty="0" smtClean="0">
                <a:solidFill>
                  <a:schemeClr val="tx1"/>
                </a:solidFill>
              </a:rPr>
              <a:t>-</a:t>
            </a:r>
            <a:r>
              <a:rPr lang="en-US" sz="1800" dirty="0" smtClean="0">
                <a:solidFill>
                  <a:schemeClr val="tx1"/>
                </a:solidFill>
              </a:rPr>
              <a:t> and Y</a:t>
            </a:r>
            <a:r>
              <a:rPr lang="en-US" sz="1800" baseline="30000" dirty="0" smtClean="0">
                <a:solidFill>
                  <a:schemeClr val="tx1"/>
                </a:solidFill>
                <a:sym typeface="Symbol"/>
              </a:rPr>
              <a:t></a:t>
            </a:r>
            <a:r>
              <a:rPr lang="en-US" sz="1800" baseline="30000" dirty="0" smtClean="0">
                <a:solidFill>
                  <a:schemeClr val="tx1"/>
                </a:solidFill>
              </a:rPr>
              <a:t>+</a:t>
            </a:r>
            <a:endParaRPr lang="en-US" sz="1800" dirty="0" smtClean="0"/>
          </a:p>
        </p:txBody>
      </p:sp>
      <p:graphicFrame>
        <p:nvGraphicFramePr>
          <p:cNvPr id="4" name="Object 3"/>
          <p:cNvGraphicFramePr>
            <a:graphicFrameLocks noChangeAspect="1"/>
          </p:cNvGraphicFramePr>
          <p:nvPr/>
        </p:nvGraphicFramePr>
        <p:xfrm>
          <a:off x="381000" y="1447800"/>
          <a:ext cx="3733800" cy="1098177"/>
        </p:xfrm>
        <a:graphic>
          <a:graphicData uri="http://schemas.openxmlformats.org/presentationml/2006/ole">
            <mc:AlternateContent xmlns:mc="http://schemas.openxmlformats.org/markup-compatibility/2006">
              <mc:Choice xmlns:v="urn:schemas-microsoft-com:vml" Requires="v">
                <p:oleObj spid="_x0000_s9278" name="Equation" r:id="rId4" imgW="1511280" imgH="444240" progId="Equation.3">
                  <p:embed/>
                </p:oleObj>
              </mc:Choice>
              <mc:Fallback>
                <p:oleObj name="Equation" r:id="rId4" imgW="151128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3733800" cy="10981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304800" y="2667000"/>
          <a:ext cx="4203290" cy="762000"/>
        </p:xfrm>
        <a:graphic>
          <a:graphicData uri="http://schemas.openxmlformats.org/presentationml/2006/ole">
            <mc:AlternateContent xmlns:mc="http://schemas.openxmlformats.org/markup-compatibility/2006">
              <mc:Choice xmlns:v="urn:schemas-microsoft-com:vml" Requires="v">
                <p:oleObj spid="_x0000_s9279" name="Equation" r:id="rId6" imgW="2171520" imgH="393480" progId="Equation.3">
                  <p:embed/>
                </p:oleObj>
              </mc:Choice>
              <mc:Fallback>
                <p:oleObj name="Equation" r:id="rId6" imgW="217152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667000"/>
                        <a:ext cx="420329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2"/>
          <p:cNvSpPr txBox="1">
            <a:spLocks/>
          </p:cNvSpPr>
          <p:nvPr/>
        </p:nvSpPr>
        <p:spPr bwMode="auto">
          <a:xfrm>
            <a:off x="304800" y="3505200"/>
            <a:ext cx="4572000" cy="381000"/>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D(z) from favored</a:t>
            </a:r>
            <a:r>
              <a:rPr lang="en-US" kern="0" dirty="0" smtClean="0">
                <a:solidFill>
                  <a:srgbClr val="000000"/>
                </a:solidFill>
                <a:latin typeface="+mn-lt"/>
              </a:rPr>
              <a:t>/</a:t>
            </a:r>
            <a:r>
              <a:rPr lang="en-US" kern="0" dirty="0" err="1" smtClean="0">
                <a:solidFill>
                  <a:srgbClr val="000000"/>
                </a:solidFill>
                <a:latin typeface="+mn-lt"/>
              </a:rPr>
              <a:t>unfavored</a:t>
            </a:r>
            <a:r>
              <a:rPr lang="en-US" kern="0" dirty="0" smtClean="0">
                <a:solidFill>
                  <a:srgbClr val="000000"/>
                </a:solidFill>
                <a:latin typeface="+mn-lt"/>
              </a:rPr>
              <a:t> fragmentation function ratios.</a:t>
            </a:r>
          </a:p>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B(</a:t>
            </a:r>
            <a:r>
              <a:rPr kumimoji="0" lang="en-US" sz="1800" b="0" i="0" u="none" strike="noStrike" kern="0" cap="none" spc="0" normalizeH="0" baseline="0" noProof="0" dirty="0" err="1" smtClean="0">
                <a:ln>
                  <a:noFill/>
                </a:ln>
                <a:solidFill>
                  <a:srgbClr val="000000"/>
                </a:solidFill>
                <a:effectLst/>
                <a:uLnTx/>
                <a:uFillTx/>
                <a:latin typeface="+mn-lt"/>
                <a:ea typeface="+mn-ea"/>
                <a:cs typeface="+mn-cs"/>
              </a:rPr>
              <a:t>x,y</a:t>
            </a:r>
            <a:r>
              <a:rPr kumimoji="0" lang="en-US" sz="1800" b="0" i="0" u="none" strike="noStrike" kern="0" cap="none" spc="0" normalizeH="0" baseline="0" noProof="0" dirty="0" smtClean="0">
                <a:ln>
                  <a:noFill/>
                </a:ln>
                <a:solidFill>
                  <a:srgbClr val="000000"/>
                </a:solidFill>
                <a:effectLst/>
                <a:uLnTx/>
                <a:uFillTx/>
                <a:latin typeface="+mn-lt"/>
                <a:ea typeface="+mn-ea"/>
                <a:cs typeface="+mn-cs"/>
              </a:rPr>
              <a:t>)</a:t>
            </a:r>
            <a:r>
              <a:rPr kumimoji="0" lang="en-US" sz="1800" b="0" i="0" u="none" strike="noStrike" kern="0" cap="none" spc="0" normalizeH="0" noProof="0" dirty="0" smtClean="0">
                <a:ln>
                  <a:noFill/>
                </a:ln>
                <a:solidFill>
                  <a:srgbClr val="000000"/>
                </a:solidFill>
                <a:effectLst/>
                <a:uLnTx/>
                <a:uFillTx/>
                <a:latin typeface="+mn-lt"/>
                <a:ea typeface="+mn-ea"/>
                <a:cs typeface="+mn-cs"/>
              </a:rPr>
              <a:t> calculated from sea quark PDFs</a:t>
            </a:r>
          </a:p>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endParaRPr kumimoji="0" lang="en-US" sz="1800" b="0" i="0" u="none" strike="noStrike" kern="0" cap="none" spc="0" normalizeH="0" noProof="0" dirty="0" smtClean="0">
              <a:ln>
                <a:noFill/>
              </a:ln>
              <a:solidFill>
                <a:srgbClr val="000000"/>
              </a:solidFill>
              <a:effectLst/>
              <a:uLnTx/>
              <a:uFillTx/>
              <a:latin typeface="+mn-lt"/>
              <a:ea typeface="+mn-ea"/>
              <a:cs typeface="+mn-cs"/>
            </a:endParaRPr>
          </a:p>
        </p:txBody>
      </p:sp>
      <p:graphicFrame>
        <p:nvGraphicFramePr>
          <p:cNvPr id="7" name="Object 6"/>
          <p:cNvGraphicFramePr>
            <a:graphicFrameLocks noChangeAspect="1"/>
          </p:cNvGraphicFramePr>
          <p:nvPr/>
        </p:nvGraphicFramePr>
        <p:xfrm>
          <a:off x="381000" y="4571999"/>
          <a:ext cx="2514600" cy="1672555"/>
        </p:xfrm>
        <a:graphic>
          <a:graphicData uri="http://schemas.openxmlformats.org/presentationml/2006/ole">
            <mc:AlternateContent xmlns:mc="http://schemas.openxmlformats.org/markup-compatibility/2006">
              <mc:Choice xmlns:v="urn:schemas-microsoft-com:vml" Requires="v">
                <p:oleObj spid="_x0000_s9280" name="Equation" r:id="rId8" imgW="1384200" imgH="927000" progId="Equation.3">
                  <p:embed/>
                </p:oleObj>
              </mc:Choice>
              <mc:Fallback>
                <p:oleObj name="Equation" r:id="rId8" imgW="1384200" imgH="927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571999"/>
                        <a:ext cx="2514600" cy="16725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2514600" y="6019800"/>
            <a:ext cx="5791200" cy="333553"/>
          </a:xfrm>
          <a:prstGeom prst="rect">
            <a:avLst/>
          </a:prstGeom>
        </p:spPr>
        <p:txBody>
          <a:bodyPr wrap="square">
            <a:spAutoFit/>
          </a:bodyPr>
          <a:lstStyle/>
          <a:p>
            <a:r>
              <a:rPr lang="en-US" sz="1400" dirty="0" smtClean="0">
                <a:solidFill>
                  <a:schemeClr val="accent2"/>
                </a:solidFill>
              </a:rPr>
              <a:t>Formalism of </a:t>
            </a:r>
            <a:r>
              <a:rPr lang="en-US" sz="1400" dirty="0" err="1" smtClean="0">
                <a:solidFill>
                  <a:schemeClr val="accent2"/>
                </a:solidFill>
              </a:rPr>
              <a:t>Londergan</a:t>
            </a:r>
            <a:r>
              <a:rPr lang="en-US" sz="1400" dirty="0" smtClean="0">
                <a:solidFill>
                  <a:schemeClr val="accent2"/>
                </a:solidFill>
              </a:rPr>
              <a:t>, Pang and Thomas PRD54, 3154 (1996)</a:t>
            </a:r>
            <a:endParaRPr lang="en-US" sz="1400" dirty="0">
              <a:solidFill>
                <a:schemeClr val="accent2"/>
              </a:solidFill>
            </a:endParaRPr>
          </a:p>
        </p:txBody>
      </p:sp>
      <p:sp>
        <p:nvSpPr>
          <p:cNvPr id="10" name="Content Placeholder 2"/>
          <p:cNvSpPr txBox="1">
            <a:spLocks/>
          </p:cNvSpPr>
          <p:nvPr/>
        </p:nvSpPr>
        <p:spPr bwMode="auto">
          <a:xfrm>
            <a:off x="5181600" y="1524000"/>
            <a:ext cx="3657600" cy="3657600"/>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r>
              <a:rPr kumimoji="0" lang="en-US" sz="1800" b="0" i="0" u="none" strike="noStrike" kern="0" cap="none" spc="0" normalizeH="0" baseline="0" noProof="0" dirty="0" smtClean="0">
                <a:ln>
                  <a:noFill/>
                </a:ln>
                <a:solidFill>
                  <a:srgbClr val="FF0000"/>
                </a:solidFill>
                <a:effectLst/>
                <a:uLnTx/>
                <a:uFillTx/>
                <a:latin typeface="+mn-lt"/>
                <a:ea typeface="+mn-ea"/>
                <a:cs typeface="+mn-cs"/>
              </a:rPr>
              <a:t>Measure</a:t>
            </a:r>
            <a:r>
              <a:rPr kumimoji="0" lang="en-US" sz="1800" b="0" i="0" u="none" strike="noStrike" kern="0" cap="none" spc="0" normalizeH="0" noProof="0" dirty="0" smtClean="0">
                <a:ln>
                  <a:noFill/>
                </a:ln>
                <a:solidFill>
                  <a:srgbClr val="FF0000"/>
                </a:solidFill>
                <a:effectLst/>
                <a:uLnTx/>
                <a:uFillTx/>
                <a:latin typeface="+mn-lt"/>
                <a:ea typeface="+mn-ea"/>
                <a:cs typeface="+mn-cs"/>
              </a:rPr>
              <a:t> R(</a:t>
            </a:r>
            <a:r>
              <a:rPr kumimoji="0" lang="en-US" sz="1800" b="0" i="0" u="none" strike="noStrike" kern="0" cap="none" spc="0" normalizeH="0" noProof="0" dirty="0" err="1" smtClean="0">
                <a:ln>
                  <a:noFill/>
                </a:ln>
                <a:solidFill>
                  <a:srgbClr val="FF0000"/>
                </a:solidFill>
                <a:effectLst/>
                <a:uLnTx/>
                <a:uFillTx/>
                <a:latin typeface="+mn-lt"/>
                <a:ea typeface="+mn-ea"/>
                <a:cs typeface="+mn-cs"/>
              </a:rPr>
              <a:t>x,z</a:t>
            </a:r>
            <a:r>
              <a:rPr kumimoji="0" lang="en-US" sz="1800" b="0" i="0" u="none" strike="noStrike" kern="0" cap="none" spc="0" normalizeH="0" noProof="0" dirty="0" smtClean="0">
                <a:ln>
                  <a:noFill/>
                </a:ln>
                <a:solidFill>
                  <a:srgbClr val="FF0000"/>
                </a:solidFill>
                <a:effectLst/>
                <a:uLnTx/>
                <a:uFillTx/>
                <a:latin typeface="+mn-lt"/>
                <a:ea typeface="+mn-ea"/>
                <a:cs typeface="+mn-cs"/>
              </a:rPr>
              <a:t>) </a:t>
            </a:r>
            <a:r>
              <a:rPr lang="en-US" kern="0" dirty="0" smtClean="0">
                <a:solidFill>
                  <a:srgbClr val="FF0000"/>
                </a:solidFill>
                <a:latin typeface="+mn-lt"/>
              </a:rPr>
              <a:t>over a grid in x and z to extract D(z) and CSV(x). </a:t>
            </a:r>
          </a:p>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dirty="0" smtClean="0">
              <a:ln>
                <a:noFill/>
              </a:ln>
              <a:solidFill>
                <a:srgbClr val="FF0000"/>
              </a:solidFill>
              <a:effectLst/>
              <a:uLnTx/>
              <a:uFillTx/>
              <a:latin typeface="+mn-lt"/>
              <a:ea typeface="+mn-ea"/>
              <a:cs typeface="+mn-cs"/>
            </a:endParaRPr>
          </a:p>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dirty="0" smtClean="0">
              <a:ln>
                <a:noFill/>
              </a:ln>
              <a:solidFill>
                <a:srgbClr val="FF0000"/>
              </a:solidFill>
              <a:effectLst/>
              <a:uLnTx/>
              <a:uFillTx/>
              <a:latin typeface="+mn-lt"/>
              <a:ea typeface="+mn-ea"/>
              <a:cs typeface="+mn-cs"/>
            </a:endParaRPr>
          </a:p>
        </p:txBody>
      </p:sp>
      <p:pic>
        <p:nvPicPr>
          <p:cNvPr id="11" name="Picture 10" descr="csv_perc_final.eps"/>
          <p:cNvPicPr>
            <a:picLocks noChangeAspect="1"/>
          </p:cNvPicPr>
          <p:nvPr/>
        </p:nvPicPr>
        <p:blipFill>
          <a:blip r:embed="rId10" cstate="print"/>
          <a:srcRect t="7778" r="6667" b="4444"/>
          <a:stretch>
            <a:fillRect/>
          </a:stretch>
        </p:blipFill>
        <p:spPr>
          <a:xfrm>
            <a:off x="4800600" y="2209800"/>
            <a:ext cx="4191000" cy="3941536"/>
          </a:xfrm>
          <a:prstGeom prst="rect">
            <a:avLst/>
          </a:prstGeom>
        </p:spPr>
      </p:pic>
      <p:sp>
        <p:nvSpPr>
          <p:cNvPr id="13" name="Title 1"/>
          <p:cNvSpPr txBox="1">
            <a:spLocks/>
          </p:cNvSpPr>
          <p:nvPr/>
        </p:nvSpPr>
        <p:spPr bwMode="auto">
          <a:xfrm>
            <a:off x="228600" y="0"/>
            <a:ext cx="8915400" cy="757238"/>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0" fontAlgn="base" latinLnBrk="0" hangingPunct="0">
              <a:lnSpc>
                <a:spcPct val="108000"/>
              </a:lnSpc>
              <a:spcBef>
                <a:spcPct val="0"/>
              </a:spcBef>
              <a:spcAft>
                <a:spcPct val="0"/>
              </a:spcAft>
              <a:buClr>
                <a:srgbClr val="000000"/>
              </a:buClr>
              <a:buSzPct val="100000"/>
              <a:buFont typeface="Times New Roman" pitchFamily="18" charset="0"/>
              <a:buNone/>
              <a:tabLst/>
              <a:defRPr/>
            </a:pPr>
            <a:r>
              <a:rPr kumimoji="0" lang="en-US" sz="2800" b="0" i="0" u="none" strike="noStrike" kern="0" cap="none" spc="0" normalizeH="0" baseline="0" noProof="0" dirty="0" smtClean="0">
                <a:ln>
                  <a:noFill/>
                </a:ln>
                <a:solidFill>
                  <a:srgbClr val="FF0000"/>
                </a:solidFill>
                <a:effectLst/>
                <a:uLnTx/>
                <a:uFillTx/>
                <a:latin typeface="Comic Sans MS" pitchFamily="66" charset="0"/>
                <a:ea typeface="+mj-ea"/>
                <a:cs typeface="+mj-cs"/>
              </a:rPr>
              <a:t>Charge Symmetry Violation Test with SIDIS</a:t>
            </a:r>
            <a:endParaRPr kumimoji="0" lang="en-US" sz="2800" b="0" i="0" u="none" strike="noStrike" kern="0" cap="none" spc="0" normalizeH="0" baseline="0" noProof="0" dirty="0">
              <a:ln>
                <a:noFill/>
              </a:ln>
              <a:solidFill>
                <a:srgbClr val="FF0000"/>
              </a:solidFill>
              <a:effectLst/>
              <a:uLnTx/>
              <a:uFillTx/>
              <a:latin typeface="Comic Sans MS" pitchFamily="66" charset="0"/>
              <a:ea typeface="+mj-ea"/>
              <a:cs typeface="+mj-cs"/>
            </a:endParaRPr>
          </a:p>
        </p:txBody>
      </p:sp>
      <p:sp>
        <p:nvSpPr>
          <p:cNvPr id="2" name="Slide Number Placeholder 1"/>
          <p:cNvSpPr>
            <a:spLocks noGrp="1"/>
          </p:cNvSpPr>
          <p:nvPr>
            <p:ph type="sldNum" sz="quarter" idx="12"/>
          </p:nvPr>
        </p:nvSpPr>
        <p:spPr/>
        <p:txBody>
          <a:bodyPr/>
          <a:lstStyle/>
          <a:p>
            <a:fld id="{95577265-A00E-43F9-9495-15815261B3B3}"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pPr>
              <a:defRPr/>
            </a:pPr>
            <a:fld id="{93D957B5-CD8A-43DD-B3E6-A06638F48C8A}" type="slidenum">
              <a:rPr lang="en-US"/>
              <a:pPr>
                <a:defRPr/>
              </a:pPr>
              <a:t>28</a:t>
            </a:fld>
            <a:endParaRPr lang="en-US"/>
          </a:p>
        </p:txBody>
      </p:sp>
      <p:graphicFrame>
        <p:nvGraphicFramePr>
          <p:cNvPr id="16387" name="Object 2"/>
          <p:cNvGraphicFramePr>
            <a:graphicFrameLocks noChangeAspect="1"/>
          </p:cNvGraphicFramePr>
          <p:nvPr/>
        </p:nvGraphicFramePr>
        <p:xfrm>
          <a:off x="2286000" y="228600"/>
          <a:ext cx="4865688" cy="633413"/>
        </p:xfrm>
        <a:graphic>
          <a:graphicData uri="http://schemas.openxmlformats.org/presentationml/2006/ole">
            <mc:AlternateContent xmlns:mc="http://schemas.openxmlformats.org/markup-compatibility/2006">
              <mc:Choice xmlns:v="urn:schemas-microsoft-com:vml" Requires="v">
                <p:oleObj spid="_x0000_s13317" name="Equation" r:id="rId4" imgW="1562100" imgH="203200" progId="Equation.DSMT4">
                  <p:embed/>
                </p:oleObj>
              </mc:Choice>
              <mc:Fallback>
                <p:oleObj name="Equation" r:id="rId4" imgW="15621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28600"/>
                        <a:ext cx="4865688"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8" name="Object 4"/>
          <p:cNvGraphicFramePr>
            <a:graphicFrameLocks noChangeAspect="1"/>
          </p:cNvGraphicFramePr>
          <p:nvPr/>
        </p:nvGraphicFramePr>
        <p:xfrm>
          <a:off x="1854200" y="914400"/>
          <a:ext cx="5435600" cy="796925"/>
        </p:xfrm>
        <a:graphic>
          <a:graphicData uri="http://schemas.openxmlformats.org/presentationml/2006/ole">
            <mc:AlternateContent xmlns:mc="http://schemas.openxmlformats.org/markup-compatibility/2006">
              <mc:Choice xmlns:v="urn:schemas-microsoft-com:vml" Requires="v">
                <p:oleObj spid="_x0000_s13318" name="Equation" r:id="rId6" imgW="3111500" imgH="457200" progId="Equation.DSMT4">
                  <p:embed/>
                </p:oleObj>
              </mc:Choice>
              <mc:Fallback>
                <p:oleObj name="Equation" r:id="rId6" imgW="3111500" imgH="457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200" y="914400"/>
                        <a:ext cx="543560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9" name="Object 5"/>
          <p:cNvGraphicFramePr>
            <a:graphicFrameLocks noChangeAspect="1"/>
          </p:cNvGraphicFramePr>
          <p:nvPr/>
        </p:nvGraphicFramePr>
        <p:xfrm>
          <a:off x="5526088" y="2514600"/>
          <a:ext cx="3617912" cy="2435225"/>
        </p:xfrm>
        <a:graphic>
          <a:graphicData uri="http://schemas.openxmlformats.org/presentationml/2006/ole">
            <mc:AlternateContent xmlns:mc="http://schemas.openxmlformats.org/markup-compatibility/2006">
              <mc:Choice xmlns:v="urn:schemas-microsoft-com:vml" Requires="v">
                <p:oleObj spid="_x0000_s13319" name="Equation" r:id="rId8" imgW="2070100" imgH="1397000" progId="Equation.DSMT4">
                  <p:embed/>
                </p:oleObj>
              </mc:Choice>
              <mc:Fallback>
                <p:oleObj name="Equation" r:id="rId8" imgW="2070100" imgH="13970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6088" y="2514600"/>
                        <a:ext cx="3617912" cy="243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0" name="Text Box 6"/>
          <p:cNvSpPr txBox="1">
            <a:spLocks noChangeArrowheads="1"/>
          </p:cNvSpPr>
          <p:nvPr/>
        </p:nvSpPr>
        <p:spPr bwMode="auto">
          <a:xfrm>
            <a:off x="685800" y="5791200"/>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a:solidFill>
                  <a:srgbClr val="009900"/>
                </a:solidFill>
              </a:rPr>
              <a:t>R. Yang and JCP, preprint</a:t>
            </a:r>
          </a:p>
        </p:txBody>
      </p:sp>
      <p:sp>
        <p:nvSpPr>
          <p:cNvPr id="16391" name="Line 8"/>
          <p:cNvSpPr>
            <a:spLocks noChangeShapeType="1"/>
          </p:cNvSpPr>
          <p:nvPr/>
        </p:nvSpPr>
        <p:spPr bwMode="auto">
          <a:xfrm flipH="1" flipV="1">
            <a:off x="1752600" y="4038600"/>
            <a:ext cx="381000" cy="990600"/>
          </a:xfrm>
          <a:prstGeom prst="line">
            <a:avLst/>
          </a:prstGeom>
          <a:noFill/>
          <a:ln w="2857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392" name="Line 10"/>
          <p:cNvSpPr>
            <a:spLocks noChangeShapeType="1"/>
          </p:cNvSpPr>
          <p:nvPr/>
        </p:nvSpPr>
        <p:spPr bwMode="auto">
          <a:xfrm flipH="1">
            <a:off x="1600200" y="2819400"/>
            <a:ext cx="381000" cy="3810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393" name="Line 11"/>
          <p:cNvSpPr>
            <a:spLocks noChangeShapeType="1"/>
          </p:cNvSpPr>
          <p:nvPr/>
        </p:nvSpPr>
        <p:spPr bwMode="auto">
          <a:xfrm flipH="1">
            <a:off x="1371600" y="2819400"/>
            <a:ext cx="990600" cy="13716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6394" name="Picture 12" descr="kappa-c1-0"/>
          <p:cNvPicPr>
            <a:picLocks noChangeAspect="1" noChangeArrowheads="1"/>
          </p:cNvPicPr>
          <p:nvPr/>
        </p:nvPicPr>
        <p:blipFill>
          <a:blip r:embed="rId10">
            <a:extLst>
              <a:ext uri="{28A0092B-C50C-407E-A947-70E740481C1C}">
                <a14:useLocalDpi xmlns:a14="http://schemas.microsoft.com/office/drawing/2010/main" val="0"/>
              </a:ext>
            </a:extLst>
          </a:blip>
          <a:srcRect t="5640" r="7619"/>
          <a:stretch>
            <a:fillRect/>
          </a:stretch>
        </p:blipFill>
        <p:spPr bwMode="auto">
          <a:xfrm>
            <a:off x="0" y="1828800"/>
            <a:ext cx="5562600"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 Box 14"/>
          <p:cNvSpPr txBox="1">
            <a:spLocks noChangeArrowheads="1"/>
          </p:cNvSpPr>
          <p:nvPr/>
        </p:nvSpPr>
        <p:spPr bwMode="auto">
          <a:xfrm>
            <a:off x="304800" y="990600"/>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eaLnBrk="1" hangingPunct="1">
              <a:spcBef>
                <a:spcPct val="50000"/>
              </a:spcBef>
              <a:buFontTx/>
              <a:buNone/>
            </a:pPr>
            <a:endParaRPr lang="en-US"/>
          </a:p>
        </p:txBody>
      </p:sp>
      <p:sp>
        <p:nvSpPr>
          <p:cNvPr id="16396" name="Text Box 15"/>
          <p:cNvSpPr txBox="1">
            <a:spLocks noChangeArrowheads="1"/>
          </p:cNvSpPr>
          <p:nvPr/>
        </p:nvSpPr>
        <p:spPr bwMode="auto">
          <a:xfrm>
            <a:off x="838200" y="2209800"/>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u="sng">
                <a:solidFill>
                  <a:srgbClr val="CC0000"/>
                </a:solidFill>
              </a:rPr>
              <a:t>Charge symmetry violating</a:t>
            </a:r>
          </a:p>
        </p:txBody>
      </p:sp>
      <p:sp>
        <p:nvSpPr>
          <p:cNvPr id="16397" name="Text Box 16"/>
          <p:cNvSpPr txBox="1">
            <a:spLocks noChangeArrowheads="1"/>
          </p:cNvSpPr>
          <p:nvPr/>
        </p:nvSpPr>
        <p:spPr bwMode="auto">
          <a:xfrm>
            <a:off x="5562600" y="5029200"/>
            <a:ext cx="160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eaLnBrk="1" hangingPunct="1">
              <a:spcBef>
                <a:spcPct val="50000"/>
              </a:spcBef>
            </a:pPr>
            <a:endParaRPr lang="en-US"/>
          </a:p>
        </p:txBody>
      </p:sp>
      <p:sp>
        <p:nvSpPr>
          <p:cNvPr id="16398" name="Text Box 17"/>
          <p:cNvSpPr txBox="1">
            <a:spLocks noChangeArrowheads="1"/>
          </p:cNvSpPr>
          <p:nvPr/>
        </p:nvSpPr>
        <p:spPr bwMode="auto">
          <a:xfrm>
            <a:off x="5257800" y="5029200"/>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eaLnBrk="1" hangingPunct="1">
              <a:spcBef>
                <a:spcPct val="50000"/>
              </a:spcBef>
              <a:buFontTx/>
              <a:buNone/>
            </a:pPr>
            <a:endParaRPr lang="en-US"/>
          </a:p>
        </p:txBody>
      </p:sp>
      <p:sp>
        <p:nvSpPr>
          <p:cNvPr id="16399" name="Text Box 18"/>
          <p:cNvSpPr txBox="1">
            <a:spLocks noChangeArrowheads="1"/>
          </p:cNvSpPr>
          <p:nvPr/>
        </p:nvSpPr>
        <p:spPr bwMode="auto">
          <a:xfrm>
            <a:off x="914400" y="48006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1800" b="1" u="sng">
                <a:solidFill>
                  <a:srgbClr val="3333CC"/>
                </a:solidFill>
              </a:rPr>
              <a:t>Charge-symmetric</a:t>
            </a:r>
          </a:p>
        </p:txBody>
      </p:sp>
      <p:sp>
        <p:nvSpPr>
          <p:cNvPr id="16400" name="Line 19"/>
          <p:cNvSpPr>
            <a:spLocks noChangeShapeType="1"/>
          </p:cNvSpPr>
          <p:nvPr/>
        </p:nvSpPr>
        <p:spPr bwMode="auto">
          <a:xfrm flipH="1" flipV="1">
            <a:off x="1295400" y="4038600"/>
            <a:ext cx="762000" cy="838200"/>
          </a:xfrm>
          <a:prstGeom prst="line">
            <a:avLst/>
          </a:prstGeom>
          <a:noFill/>
          <a:ln w="28575">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01" name="Line 20"/>
          <p:cNvSpPr>
            <a:spLocks noChangeShapeType="1"/>
          </p:cNvSpPr>
          <p:nvPr/>
        </p:nvSpPr>
        <p:spPr bwMode="auto">
          <a:xfrm flipH="1">
            <a:off x="1295400" y="2590800"/>
            <a:ext cx="533400" cy="12192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02" name="Line 22"/>
          <p:cNvSpPr>
            <a:spLocks noChangeShapeType="1"/>
          </p:cNvSpPr>
          <p:nvPr/>
        </p:nvSpPr>
        <p:spPr bwMode="auto">
          <a:xfrm flipH="1">
            <a:off x="1676400" y="2590800"/>
            <a:ext cx="1143000" cy="16002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TextBox 18"/>
          <p:cNvSpPr txBox="1"/>
          <p:nvPr/>
        </p:nvSpPr>
        <p:spPr>
          <a:xfrm>
            <a:off x="473074" y="6248400"/>
            <a:ext cx="7908925" cy="646331"/>
          </a:xfrm>
          <a:prstGeom prst="rect">
            <a:avLst/>
          </a:prstGeom>
          <a:noFill/>
        </p:spPr>
        <p:txBody>
          <a:bodyPr wrap="square" rtlCol="0">
            <a:spAutoFit/>
          </a:bodyPr>
          <a:lstStyle/>
          <a:p>
            <a:pPr algn="ctr"/>
            <a:r>
              <a:rPr lang="en-US" dirty="0" smtClean="0"/>
              <a:t>Slide from JC </a:t>
            </a:r>
            <a:r>
              <a:rPr lang="en-US" dirty="0" err="1" smtClean="0"/>
              <a:t>Peng</a:t>
            </a:r>
            <a:r>
              <a:rPr lang="en-US" dirty="0" smtClean="0"/>
              <a:t>, </a:t>
            </a:r>
            <a:r>
              <a:rPr lang="en-US" dirty="0">
                <a:solidFill>
                  <a:srgbClr val="000099"/>
                </a:solidFill>
              </a:rPr>
              <a:t>“3rd International Workshop on Nucleon Structure at Large </a:t>
            </a:r>
            <a:r>
              <a:rPr lang="en-US" dirty="0" err="1">
                <a:solidFill>
                  <a:srgbClr val="000099"/>
                </a:solidFill>
              </a:rPr>
              <a:t>Bjorken</a:t>
            </a:r>
            <a:r>
              <a:rPr lang="en-US" dirty="0">
                <a:solidFill>
                  <a:srgbClr val="000099"/>
                </a:solidFill>
              </a:rPr>
              <a:t> X”  </a:t>
            </a:r>
            <a:r>
              <a:rPr lang="en-US" dirty="0" smtClean="0">
                <a:solidFill>
                  <a:srgbClr val="000099"/>
                </a:solidFill>
              </a:rPr>
              <a:t>Jefferson </a:t>
            </a:r>
            <a:r>
              <a:rPr lang="en-US" dirty="0">
                <a:solidFill>
                  <a:srgbClr val="000099"/>
                </a:solidFill>
              </a:rPr>
              <a:t>Lab, Newport News, Oct. 13-15, 2010 </a:t>
            </a:r>
            <a:endParaRPr lang="en-US" sz="1600" dirty="0">
              <a:solidFill>
                <a:srgbClr val="000099"/>
              </a:solidFill>
            </a:endParaRPr>
          </a:p>
        </p:txBody>
      </p:sp>
      <p:sp>
        <p:nvSpPr>
          <p:cNvPr id="20" name="TextBox 19"/>
          <p:cNvSpPr txBox="1"/>
          <p:nvPr/>
        </p:nvSpPr>
        <p:spPr>
          <a:xfrm>
            <a:off x="3732094" y="2905035"/>
            <a:ext cx="1752600" cy="2031325"/>
          </a:xfrm>
          <a:prstGeom prst="rect">
            <a:avLst/>
          </a:prstGeom>
          <a:solidFill>
            <a:srgbClr val="FFFF00"/>
          </a:solidFill>
        </p:spPr>
        <p:txBody>
          <a:bodyPr wrap="square" rtlCol="0">
            <a:spAutoFit/>
          </a:bodyPr>
          <a:lstStyle/>
          <a:p>
            <a:pPr algn="ctr"/>
            <a:r>
              <a:rPr lang="en-US" dirty="0" err="1" smtClean="0">
                <a:latin typeface="Comic Sans MS" pitchFamily="66" charset="0"/>
              </a:rPr>
              <a:t>Drell</a:t>
            </a:r>
            <a:r>
              <a:rPr lang="en-US" dirty="0" smtClean="0">
                <a:latin typeface="Comic Sans MS" pitchFamily="66" charset="0"/>
              </a:rPr>
              <a:t>-Yan is another way to access CSV (with very different systematics than SIDIS).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85305" y="50292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47109" name="Title 1"/>
          <p:cNvSpPr>
            <a:spLocks noGrp="1"/>
          </p:cNvSpPr>
          <p:nvPr>
            <p:ph type="title"/>
          </p:nvPr>
        </p:nvSpPr>
        <p:spPr>
          <a:xfrm>
            <a:off x="3962400" y="42672"/>
            <a:ext cx="4577314" cy="808038"/>
          </a:xfrm>
        </p:spPr>
        <p:txBody>
          <a:bodyPr>
            <a:normAutofit fontScale="90000"/>
          </a:bodyPr>
          <a:lstStyle/>
          <a:p>
            <a:r>
              <a:rPr lang="en-US" sz="2800" b="1" dirty="0" smtClean="0">
                <a:solidFill>
                  <a:srgbClr val="FF0000"/>
                </a:solidFill>
                <a:latin typeface="Comic Sans MS" pitchFamily="66" charset="0"/>
                <a:cs typeface="Arial" pitchFamily="34" charset="0"/>
              </a:rPr>
              <a:t>Preliminary plans for Early Beam in Hall C</a:t>
            </a:r>
          </a:p>
        </p:txBody>
      </p:sp>
      <p:cxnSp>
        <p:nvCxnSpPr>
          <p:cNvPr id="29" name="Straight Connector 28"/>
          <p:cNvCxnSpPr/>
          <p:nvPr/>
        </p:nvCxnSpPr>
        <p:spPr>
          <a:xfrm flipV="1">
            <a:off x="1863435" y="2673922"/>
            <a:ext cx="1565565" cy="6923"/>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278585" y="4609140"/>
            <a:ext cx="1828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7133" name="TextBox 44"/>
          <p:cNvSpPr txBox="1">
            <a:spLocks noChangeArrowheads="1"/>
          </p:cNvSpPr>
          <p:nvPr/>
        </p:nvSpPr>
        <p:spPr bwMode="auto">
          <a:xfrm>
            <a:off x="304800" y="1995045"/>
            <a:ext cx="1219200" cy="646331"/>
          </a:xfrm>
          <a:prstGeom prst="rect">
            <a:avLst/>
          </a:prstGeom>
          <a:noFill/>
          <a:ln w="9525">
            <a:noFill/>
            <a:miter lim="800000"/>
            <a:headEnd/>
            <a:tailEnd/>
          </a:ln>
        </p:spPr>
        <p:txBody>
          <a:bodyPr wrap="square">
            <a:spAutoFit/>
          </a:bodyPr>
          <a:lstStyle/>
          <a:p>
            <a:pPr defTabSz="914400"/>
            <a:r>
              <a:rPr lang="en-US" dirty="0">
                <a:solidFill>
                  <a:srgbClr val="C00000"/>
                </a:solidFill>
              </a:rPr>
              <a:t>SHMS Installation   </a:t>
            </a:r>
          </a:p>
        </p:txBody>
      </p:sp>
      <p:sp>
        <p:nvSpPr>
          <p:cNvPr id="47135" name="TextBox 46"/>
          <p:cNvSpPr txBox="1">
            <a:spLocks noChangeArrowheads="1"/>
          </p:cNvSpPr>
          <p:nvPr/>
        </p:nvSpPr>
        <p:spPr bwMode="auto">
          <a:xfrm>
            <a:off x="4724400" y="2133600"/>
            <a:ext cx="2514600" cy="400110"/>
          </a:xfrm>
          <a:prstGeom prst="rect">
            <a:avLst/>
          </a:prstGeom>
          <a:noFill/>
          <a:ln w="9525">
            <a:noFill/>
            <a:miter lim="800000"/>
            <a:headEnd/>
            <a:tailEnd/>
          </a:ln>
        </p:spPr>
        <p:txBody>
          <a:bodyPr wrap="square">
            <a:spAutoFit/>
          </a:bodyPr>
          <a:lstStyle/>
          <a:p>
            <a:pPr defTabSz="914400"/>
            <a:r>
              <a:rPr lang="en-US" sz="2000" b="1" dirty="0">
                <a:solidFill>
                  <a:srgbClr val="7030A0"/>
                </a:solidFill>
              </a:rPr>
              <a:t> Early   Experiments</a:t>
            </a:r>
          </a:p>
        </p:txBody>
      </p:sp>
      <p:sp>
        <p:nvSpPr>
          <p:cNvPr id="47136" name="TextBox 47"/>
          <p:cNvSpPr txBox="1">
            <a:spLocks noChangeArrowheads="1"/>
          </p:cNvSpPr>
          <p:nvPr/>
        </p:nvSpPr>
        <p:spPr bwMode="auto">
          <a:xfrm>
            <a:off x="1905000" y="2008905"/>
            <a:ext cx="1600200" cy="646331"/>
          </a:xfrm>
          <a:prstGeom prst="rect">
            <a:avLst/>
          </a:prstGeom>
          <a:noFill/>
          <a:ln w="9525">
            <a:noFill/>
            <a:miter lim="800000"/>
            <a:headEnd/>
            <a:tailEnd/>
          </a:ln>
        </p:spPr>
        <p:txBody>
          <a:bodyPr wrap="square">
            <a:spAutoFit/>
          </a:bodyPr>
          <a:lstStyle/>
          <a:p>
            <a:pPr defTabSz="914400"/>
            <a:r>
              <a:rPr lang="en-US" dirty="0">
                <a:solidFill>
                  <a:srgbClr val="00B050"/>
                </a:solidFill>
              </a:rPr>
              <a:t>12 </a:t>
            </a:r>
            <a:r>
              <a:rPr lang="en-US" dirty="0" err="1">
                <a:solidFill>
                  <a:srgbClr val="00B050"/>
                </a:solidFill>
              </a:rPr>
              <a:t>GeV</a:t>
            </a:r>
            <a:r>
              <a:rPr lang="en-US" dirty="0">
                <a:solidFill>
                  <a:srgbClr val="00B050"/>
                </a:solidFill>
              </a:rPr>
              <a:t> Commissioning  </a:t>
            </a:r>
          </a:p>
        </p:txBody>
      </p:sp>
      <p:cxnSp>
        <p:nvCxnSpPr>
          <p:cNvPr id="53" name="Straight Arrow Connector 52"/>
          <p:cNvCxnSpPr/>
          <p:nvPr/>
        </p:nvCxnSpPr>
        <p:spPr>
          <a:xfrm>
            <a:off x="2209800" y="4488876"/>
            <a:ext cx="0" cy="53339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7144" name="TextBox 56"/>
          <p:cNvSpPr txBox="1">
            <a:spLocks noChangeArrowheads="1"/>
          </p:cNvSpPr>
          <p:nvPr/>
        </p:nvSpPr>
        <p:spPr bwMode="auto">
          <a:xfrm>
            <a:off x="1143000" y="4126468"/>
            <a:ext cx="1904560" cy="369332"/>
          </a:xfrm>
          <a:prstGeom prst="rect">
            <a:avLst/>
          </a:prstGeom>
          <a:noFill/>
          <a:ln w="9525">
            <a:noFill/>
            <a:miter lim="800000"/>
            <a:headEnd/>
            <a:tailEnd/>
          </a:ln>
        </p:spPr>
        <p:txBody>
          <a:bodyPr wrap="none">
            <a:spAutoFit/>
          </a:bodyPr>
          <a:lstStyle/>
          <a:p>
            <a:pPr defTabSz="914400"/>
            <a:r>
              <a:rPr lang="en-US" dirty="0" smtClean="0">
                <a:solidFill>
                  <a:srgbClr val="FF0000"/>
                </a:solidFill>
              </a:rPr>
              <a:t>First 11 </a:t>
            </a:r>
            <a:r>
              <a:rPr lang="en-US" dirty="0" err="1" smtClean="0">
                <a:solidFill>
                  <a:srgbClr val="FF0000"/>
                </a:solidFill>
              </a:rPr>
              <a:t>GeV</a:t>
            </a:r>
            <a:r>
              <a:rPr lang="en-US" dirty="0" smtClean="0">
                <a:solidFill>
                  <a:srgbClr val="FF0000"/>
                </a:solidFill>
              </a:rPr>
              <a:t> Beam</a:t>
            </a:r>
            <a:endParaRPr lang="en-US" dirty="0">
              <a:solidFill>
                <a:srgbClr val="FF0000"/>
              </a:solidFill>
            </a:endParaRPr>
          </a:p>
        </p:txBody>
      </p:sp>
      <p:cxnSp>
        <p:nvCxnSpPr>
          <p:cNvPr id="58" name="Straight Connector 57"/>
          <p:cNvCxnSpPr/>
          <p:nvPr/>
        </p:nvCxnSpPr>
        <p:spPr>
          <a:xfrm>
            <a:off x="4876800" y="2680845"/>
            <a:ext cx="1676400" cy="0"/>
          </a:xfrm>
          <a:prstGeom prst="lin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52400" y="2680845"/>
            <a:ext cx="1676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505200" y="2667000"/>
            <a:ext cx="1600200"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8" name="TextBox 8"/>
          <p:cNvSpPr txBox="1">
            <a:spLocks noChangeArrowheads="1"/>
          </p:cNvSpPr>
          <p:nvPr/>
        </p:nvSpPr>
        <p:spPr bwMode="auto">
          <a:xfrm>
            <a:off x="4170220" y="5049980"/>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a:t>
            </a:r>
            <a:r>
              <a:rPr lang="en-US" dirty="0" smtClean="0">
                <a:solidFill>
                  <a:prstClr val="black"/>
                </a:solidFill>
              </a:rPr>
              <a:t>2017</a:t>
            </a:r>
            <a:endParaRPr lang="en-US" dirty="0">
              <a:solidFill>
                <a:prstClr val="black"/>
              </a:solidFill>
            </a:endParaRPr>
          </a:p>
        </p:txBody>
      </p:sp>
      <p:sp>
        <p:nvSpPr>
          <p:cNvPr id="72" name="Rectangle 71"/>
          <p:cNvSpPr/>
          <p:nvPr/>
        </p:nvSpPr>
        <p:spPr>
          <a:xfrm>
            <a:off x="20775" y="5022275"/>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47119" name="TextBox 8"/>
          <p:cNvSpPr txBox="1">
            <a:spLocks noChangeArrowheads="1"/>
          </p:cNvSpPr>
          <p:nvPr/>
        </p:nvSpPr>
        <p:spPr bwMode="auto">
          <a:xfrm>
            <a:off x="415630" y="5070765"/>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a:t>
            </a:r>
            <a:r>
              <a:rPr lang="en-US" dirty="0" smtClean="0">
                <a:solidFill>
                  <a:prstClr val="black"/>
                </a:solidFill>
              </a:rPr>
              <a:t>2015</a:t>
            </a:r>
            <a:endParaRPr lang="en-US" dirty="0">
              <a:solidFill>
                <a:prstClr val="black"/>
              </a:solidFill>
            </a:endParaRPr>
          </a:p>
        </p:txBody>
      </p:sp>
      <p:sp>
        <p:nvSpPr>
          <p:cNvPr id="75" name="Rectangle 74"/>
          <p:cNvSpPr/>
          <p:nvPr/>
        </p:nvSpPr>
        <p:spPr>
          <a:xfrm>
            <a:off x="7275513" y="50292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69" name="Rectangle 68"/>
          <p:cNvSpPr/>
          <p:nvPr/>
        </p:nvSpPr>
        <p:spPr>
          <a:xfrm>
            <a:off x="1835725" y="50222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3" name="Rectangle 72"/>
          <p:cNvSpPr/>
          <p:nvPr/>
        </p:nvSpPr>
        <p:spPr>
          <a:xfrm>
            <a:off x="5562595" y="50222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4" name="TextBox 8"/>
          <p:cNvSpPr txBox="1">
            <a:spLocks noChangeArrowheads="1"/>
          </p:cNvSpPr>
          <p:nvPr/>
        </p:nvSpPr>
        <p:spPr bwMode="auto">
          <a:xfrm>
            <a:off x="5888185" y="5049985"/>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a:t>
            </a:r>
            <a:r>
              <a:rPr lang="en-US" dirty="0" smtClean="0">
                <a:solidFill>
                  <a:prstClr val="black"/>
                </a:solidFill>
              </a:rPr>
              <a:t>2018</a:t>
            </a:r>
            <a:endParaRPr lang="en-US" dirty="0">
              <a:solidFill>
                <a:prstClr val="black"/>
              </a:solidFill>
            </a:endParaRPr>
          </a:p>
        </p:txBody>
      </p:sp>
      <p:sp>
        <p:nvSpPr>
          <p:cNvPr id="47120" name="TextBox 9"/>
          <p:cNvSpPr txBox="1">
            <a:spLocks noChangeArrowheads="1"/>
          </p:cNvSpPr>
          <p:nvPr/>
        </p:nvSpPr>
        <p:spPr bwMode="auto">
          <a:xfrm>
            <a:off x="2209800" y="5063840"/>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a:t>
            </a:r>
            <a:r>
              <a:rPr lang="en-US" dirty="0" smtClean="0">
                <a:solidFill>
                  <a:prstClr val="black"/>
                </a:solidFill>
              </a:rPr>
              <a:t>2016</a:t>
            </a:r>
            <a:endParaRPr lang="en-US" dirty="0">
              <a:solidFill>
                <a:prstClr val="black"/>
              </a:solidFill>
            </a:endParaRPr>
          </a:p>
        </p:txBody>
      </p:sp>
      <p:sp>
        <p:nvSpPr>
          <p:cNvPr id="76" name="TextBox 8"/>
          <p:cNvSpPr txBox="1">
            <a:spLocks noChangeArrowheads="1"/>
          </p:cNvSpPr>
          <p:nvPr/>
        </p:nvSpPr>
        <p:spPr bwMode="auto">
          <a:xfrm>
            <a:off x="7696200" y="5043060"/>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2018</a:t>
            </a:r>
          </a:p>
        </p:txBody>
      </p:sp>
      <p:sp>
        <p:nvSpPr>
          <p:cNvPr id="80" name="TextBox 48"/>
          <p:cNvSpPr txBox="1">
            <a:spLocks noChangeArrowheads="1"/>
          </p:cNvSpPr>
          <p:nvPr/>
        </p:nvSpPr>
        <p:spPr bwMode="auto">
          <a:xfrm>
            <a:off x="5291496" y="3858151"/>
            <a:ext cx="1828800" cy="646331"/>
          </a:xfrm>
          <a:prstGeom prst="rect">
            <a:avLst/>
          </a:prstGeom>
          <a:noFill/>
          <a:ln w="9525">
            <a:noFill/>
            <a:miter lim="800000"/>
            <a:headEnd/>
            <a:tailEnd/>
          </a:ln>
        </p:spPr>
        <p:txBody>
          <a:bodyPr wrap="square">
            <a:spAutoFit/>
          </a:bodyPr>
          <a:lstStyle/>
          <a:p>
            <a:pPr defTabSz="914400"/>
            <a:r>
              <a:rPr lang="en-US" dirty="0">
                <a:solidFill>
                  <a:srgbClr val="0070C0"/>
                </a:solidFill>
              </a:rPr>
              <a:t>Polarized </a:t>
            </a:r>
            <a:r>
              <a:rPr lang="en-US" baseline="30000" dirty="0">
                <a:solidFill>
                  <a:srgbClr val="0070C0"/>
                </a:solidFill>
              </a:rPr>
              <a:t>3</a:t>
            </a:r>
            <a:r>
              <a:rPr lang="en-US" dirty="0">
                <a:solidFill>
                  <a:srgbClr val="0070C0"/>
                </a:solidFill>
              </a:rPr>
              <a:t>He Experiments</a:t>
            </a:r>
          </a:p>
        </p:txBody>
      </p:sp>
      <p:sp>
        <p:nvSpPr>
          <p:cNvPr id="92" name="TextBox 47"/>
          <p:cNvSpPr txBox="1">
            <a:spLocks noChangeArrowheads="1"/>
          </p:cNvSpPr>
          <p:nvPr/>
        </p:nvSpPr>
        <p:spPr bwMode="auto">
          <a:xfrm>
            <a:off x="1828794" y="2724910"/>
            <a:ext cx="1875417" cy="646331"/>
          </a:xfrm>
          <a:prstGeom prst="rect">
            <a:avLst/>
          </a:prstGeom>
          <a:noFill/>
          <a:ln w="9525">
            <a:noFill/>
            <a:miter lim="800000"/>
            <a:headEnd/>
            <a:tailEnd/>
          </a:ln>
        </p:spPr>
        <p:txBody>
          <a:bodyPr wrap="square">
            <a:spAutoFit/>
          </a:bodyPr>
          <a:lstStyle/>
          <a:p>
            <a:pPr algn="ctr" defTabSz="914400"/>
            <a:r>
              <a:rPr lang="en-US" dirty="0">
                <a:solidFill>
                  <a:srgbClr val="00B050"/>
                </a:solidFill>
              </a:rPr>
              <a:t>p, </a:t>
            </a:r>
            <a:r>
              <a:rPr lang="en-US" dirty="0" err="1">
                <a:solidFill>
                  <a:srgbClr val="00B050"/>
                </a:solidFill>
              </a:rPr>
              <a:t>d,A</a:t>
            </a:r>
            <a:r>
              <a:rPr lang="en-US" dirty="0">
                <a:solidFill>
                  <a:srgbClr val="00B050"/>
                </a:solidFill>
              </a:rPr>
              <a:t>(</a:t>
            </a:r>
            <a:r>
              <a:rPr lang="en-US" dirty="0" err="1">
                <a:solidFill>
                  <a:srgbClr val="00B050"/>
                </a:solidFill>
              </a:rPr>
              <a:t>e,e</a:t>
            </a:r>
            <a:r>
              <a:rPr lang="en-US" dirty="0">
                <a:solidFill>
                  <a:srgbClr val="00B050"/>
                </a:solidFill>
              </a:rPr>
              <a:t>’), A(</a:t>
            </a:r>
            <a:r>
              <a:rPr lang="en-US" dirty="0" err="1">
                <a:solidFill>
                  <a:srgbClr val="00B050"/>
                </a:solidFill>
              </a:rPr>
              <a:t>e,e’p</a:t>
            </a:r>
            <a:r>
              <a:rPr lang="en-US" dirty="0">
                <a:solidFill>
                  <a:srgbClr val="00B050"/>
                </a:solidFill>
              </a:rPr>
              <a:t>), d(</a:t>
            </a:r>
            <a:r>
              <a:rPr lang="en-US" dirty="0" err="1">
                <a:solidFill>
                  <a:srgbClr val="00B050"/>
                </a:solidFill>
              </a:rPr>
              <a:t>e,e’p</a:t>
            </a:r>
            <a:r>
              <a:rPr lang="en-US" dirty="0">
                <a:solidFill>
                  <a:srgbClr val="00B050"/>
                </a:solidFill>
              </a:rPr>
              <a:t>)</a:t>
            </a:r>
          </a:p>
        </p:txBody>
      </p:sp>
      <p:cxnSp>
        <p:nvCxnSpPr>
          <p:cNvPr id="93" name="Straight Connector 92"/>
          <p:cNvCxnSpPr/>
          <p:nvPr/>
        </p:nvCxnSpPr>
        <p:spPr>
          <a:xfrm flipV="1">
            <a:off x="6553200" y="2667001"/>
            <a:ext cx="2209800" cy="1384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94" name="TextBox 46"/>
          <p:cNvSpPr txBox="1">
            <a:spLocks noChangeArrowheads="1"/>
          </p:cNvSpPr>
          <p:nvPr/>
        </p:nvSpPr>
        <p:spPr bwMode="auto">
          <a:xfrm>
            <a:off x="3128910" y="3897765"/>
            <a:ext cx="1849582" cy="400110"/>
          </a:xfrm>
          <a:prstGeom prst="rect">
            <a:avLst/>
          </a:prstGeom>
          <a:noFill/>
          <a:ln w="9525">
            <a:noFill/>
            <a:miter lim="800000"/>
            <a:headEnd/>
            <a:tailEnd/>
          </a:ln>
        </p:spPr>
        <p:txBody>
          <a:bodyPr wrap="square">
            <a:spAutoFit/>
          </a:bodyPr>
          <a:lstStyle/>
          <a:p>
            <a:pPr defTabSz="914400"/>
            <a:r>
              <a:rPr lang="en-US" sz="2000" b="1" dirty="0">
                <a:solidFill>
                  <a:srgbClr val="FFFF00"/>
                </a:solidFill>
              </a:rPr>
              <a:t> </a:t>
            </a:r>
            <a:r>
              <a:rPr lang="en-US" sz="2000" b="1" dirty="0">
                <a:solidFill>
                  <a:srgbClr val="7030A0"/>
                </a:solidFill>
              </a:rPr>
              <a:t>Pt,  CSV, (</a:t>
            </a:r>
            <a:r>
              <a:rPr lang="en-US" sz="2000" b="1" dirty="0" err="1">
                <a:solidFill>
                  <a:srgbClr val="7030A0"/>
                </a:solidFill>
              </a:rPr>
              <a:t>e,e’K</a:t>
            </a:r>
            <a:r>
              <a:rPr lang="en-US" sz="2000" b="1" dirty="0">
                <a:solidFill>
                  <a:srgbClr val="7030A0"/>
                </a:solidFill>
              </a:rPr>
              <a:t>) </a:t>
            </a:r>
          </a:p>
        </p:txBody>
      </p:sp>
      <p:sp>
        <p:nvSpPr>
          <p:cNvPr id="41" name="TextBox 40"/>
          <p:cNvSpPr txBox="1"/>
          <p:nvPr/>
        </p:nvSpPr>
        <p:spPr>
          <a:xfrm>
            <a:off x="1712975" y="3341172"/>
            <a:ext cx="2462645" cy="523220"/>
          </a:xfrm>
          <a:prstGeom prst="rect">
            <a:avLst/>
          </a:prstGeom>
          <a:noFill/>
        </p:spPr>
        <p:txBody>
          <a:bodyPr wrap="square" rtlCol="0">
            <a:spAutoFit/>
          </a:bodyPr>
          <a:lstStyle/>
          <a:p>
            <a:pPr defTabSz="914400"/>
            <a:r>
              <a:rPr lang="en-US" sz="1400" dirty="0">
                <a:solidFill>
                  <a:prstClr val="black"/>
                </a:solidFill>
              </a:rPr>
              <a:t>High x nucleon structure</a:t>
            </a:r>
          </a:p>
          <a:p>
            <a:pPr defTabSz="914400"/>
            <a:r>
              <a:rPr lang="en-US" sz="1400" dirty="0">
                <a:solidFill>
                  <a:prstClr val="black"/>
                </a:solidFill>
              </a:rPr>
              <a:t>Short Range nuclear structure </a:t>
            </a:r>
          </a:p>
        </p:txBody>
      </p:sp>
      <p:sp>
        <p:nvSpPr>
          <p:cNvPr id="42" name="TextBox 41"/>
          <p:cNvSpPr txBox="1"/>
          <p:nvPr/>
        </p:nvSpPr>
        <p:spPr>
          <a:xfrm>
            <a:off x="3199958" y="4258688"/>
            <a:ext cx="2210242" cy="738664"/>
          </a:xfrm>
          <a:prstGeom prst="rect">
            <a:avLst/>
          </a:prstGeom>
          <a:noFill/>
        </p:spPr>
        <p:txBody>
          <a:bodyPr wrap="square" rtlCol="0">
            <a:spAutoFit/>
          </a:bodyPr>
          <a:lstStyle/>
          <a:p>
            <a:pPr defTabSz="914400"/>
            <a:r>
              <a:rPr lang="en-US" sz="1400" dirty="0">
                <a:solidFill>
                  <a:prstClr val="black"/>
                </a:solidFill>
              </a:rPr>
              <a:t>Basic </a:t>
            </a:r>
            <a:r>
              <a:rPr lang="en-US" sz="1400" dirty="0" smtClean="0">
                <a:solidFill>
                  <a:prstClr val="black"/>
                </a:solidFill>
              </a:rPr>
              <a:t>SIDIS</a:t>
            </a:r>
            <a:endParaRPr lang="en-US" sz="1400" dirty="0">
              <a:solidFill>
                <a:prstClr val="black"/>
              </a:solidFill>
            </a:endParaRPr>
          </a:p>
          <a:p>
            <a:pPr defTabSz="914400"/>
            <a:r>
              <a:rPr lang="en-US" sz="1400" dirty="0">
                <a:solidFill>
                  <a:srgbClr val="FF0000"/>
                </a:solidFill>
              </a:rPr>
              <a:t>Charge </a:t>
            </a:r>
            <a:r>
              <a:rPr lang="en-US" sz="1400" dirty="0" err="1" smtClean="0">
                <a:solidFill>
                  <a:srgbClr val="FF0000"/>
                </a:solidFill>
              </a:rPr>
              <a:t>Symm</a:t>
            </a:r>
            <a:r>
              <a:rPr lang="en-US" sz="1400" dirty="0" smtClean="0">
                <a:solidFill>
                  <a:srgbClr val="FF0000"/>
                </a:solidFill>
              </a:rPr>
              <a:t>. </a:t>
            </a:r>
            <a:r>
              <a:rPr lang="en-US" sz="1400" dirty="0">
                <a:solidFill>
                  <a:srgbClr val="FF0000"/>
                </a:solidFill>
              </a:rPr>
              <a:t>Violation</a:t>
            </a:r>
          </a:p>
          <a:p>
            <a:pPr defTabSz="914400"/>
            <a:r>
              <a:rPr lang="en-US" sz="1400" dirty="0" smtClean="0">
                <a:solidFill>
                  <a:prstClr val="black"/>
                </a:solidFill>
              </a:rPr>
              <a:t>Deep Exclusive </a:t>
            </a:r>
            <a:r>
              <a:rPr lang="en-US" sz="1400" dirty="0" err="1" smtClean="0">
                <a:solidFill>
                  <a:prstClr val="black"/>
                </a:solidFill>
              </a:rPr>
              <a:t>Kaon</a:t>
            </a:r>
            <a:r>
              <a:rPr lang="en-US" sz="1400" dirty="0" smtClean="0">
                <a:solidFill>
                  <a:prstClr val="black"/>
                </a:solidFill>
              </a:rPr>
              <a:t> Prod.</a:t>
            </a:r>
            <a:endParaRPr lang="en-US" sz="1400" dirty="0">
              <a:solidFill>
                <a:prstClr val="black"/>
              </a:solidFill>
            </a:endParaRPr>
          </a:p>
        </p:txBody>
      </p:sp>
      <p:sp>
        <p:nvSpPr>
          <p:cNvPr id="46" name="TextBox 45"/>
          <p:cNvSpPr txBox="1"/>
          <p:nvPr/>
        </p:nvSpPr>
        <p:spPr>
          <a:xfrm>
            <a:off x="3200400" y="990600"/>
            <a:ext cx="5339314" cy="923330"/>
          </a:xfrm>
          <a:prstGeom prst="rect">
            <a:avLst/>
          </a:prstGeom>
          <a:noFill/>
        </p:spPr>
        <p:txBody>
          <a:bodyPr wrap="square" rtlCol="0">
            <a:spAutoFit/>
          </a:bodyPr>
          <a:lstStyle/>
          <a:p>
            <a:pPr defTabSz="914400">
              <a:buFont typeface="Arial" pitchFamily="34" charset="0"/>
              <a:buChar char="•"/>
            </a:pPr>
            <a:r>
              <a:rPr lang="en-US" dirty="0">
                <a:solidFill>
                  <a:prstClr val="black"/>
                </a:solidFill>
              </a:rPr>
              <a:t>  </a:t>
            </a:r>
            <a:r>
              <a:rPr lang="en-US" dirty="0">
                <a:solidFill>
                  <a:prstClr val="black"/>
                </a:solidFill>
                <a:latin typeface="Comic Sans MS" pitchFamily="66" charset="0"/>
              </a:rPr>
              <a:t>Straightforward “commissioning experiments”</a:t>
            </a:r>
          </a:p>
          <a:p>
            <a:pPr defTabSz="914400">
              <a:buFont typeface="Arial" pitchFamily="34" charset="0"/>
              <a:buChar char="•"/>
            </a:pPr>
            <a:r>
              <a:rPr lang="en-US" dirty="0">
                <a:solidFill>
                  <a:prstClr val="black"/>
                </a:solidFill>
                <a:latin typeface="Comic Sans MS" pitchFamily="66" charset="0"/>
              </a:rPr>
              <a:t>  Basic SIDIS and easiest L/T separation</a:t>
            </a:r>
          </a:p>
          <a:p>
            <a:pPr defTabSz="914400">
              <a:buFont typeface="Arial" pitchFamily="34" charset="0"/>
              <a:buChar char="•"/>
            </a:pPr>
            <a:r>
              <a:rPr lang="en-US" dirty="0">
                <a:solidFill>
                  <a:prstClr val="black"/>
                </a:solidFill>
                <a:latin typeface="Comic Sans MS" pitchFamily="66" charset="0"/>
              </a:rPr>
              <a:t>  Base equipment in early years</a:t>
            </a:r>
          </a:p>
        </p:txBody>
      </p:sp>
      <p:pic>
        <p:nvPicPr>
          <p:cNvPr id="49" name="Picture 48" descr="SHMS-HMS_3.jpg"/>
          <p:cNvPicPr>
            <a:picLocks noChangeAspect="1"/>
          </p:cNvPicPr>
          <p:nvPr/>
        </p:nvPicPr>
        <p:blipFill>
          <a:blip r:embed="rId3" cstate="print"/>
          <a:stretch>
            <a:fillRect/>
          </a:stretch>
        </p:blipFill>
        <p:spPr>
          <a:xfrm>
            <a:off x="0" y="0"/>
            <a:ext cx="2579867" cy="1905000"/>
          </a:xfrm>
          <a:prstGeom prst="rect">
            <a:avLst/>
          </a:prstGeom>
        </p:spPr>
      </p:pic>
      <p:pic>
        <p:nvPicPr>
          <p:cNvPr id="50" name="Picture 49" descr="he3target.png"/>
          <p:cNvPicPr>
            <a:picLocks noChangeAspect="1"/>
          </p:cNvPicPr>
          <p:nvPr/>
        </p:nvPicPr>
        <p:blipFill>
          <a:blip r:embed="rId4" cstate="print"/>
          <a:stretch>
            <a:fillRect/>
          </a:stretch>
        </p:blipFill>
        <p:spPr>
          <a:xfrm>
            <a:off x="7367587" y="4724400"/>
            <a:ext cx="1776413" cy="1713068"/>
          </a:xfrm>
          <a:prstGeom prst="rect">
            <a:avLst/>
          </a:prstGeom>
        </p:spPr>
      </p:pic>
      <p:sp>
        <p:nvSpPr>
          <p:cNvPr id="38" name="TextBox 37"/>
          <p:cNvSpPr txBox="1"/>
          <p:nvPr/>
        </p:nvSpPr>
        <p:spPr>
          <a:xfrm>
            <a:off x="5257803" y="3497038"/>
            <a:ext cx="2209800" cy="307777"/>
          </a:xfrm>
          <a:prstGeom prst="rect">
            <a:avLst/>
          </a:prstGeom>
          <a:noFill/>
        </p:spPr>
        <p:txBody>
          <a:bodyPr wrap="square" rtlCol="0">
            <a:spAutoFit/>
          </a:bodyPr>
          <a:lstStyle/>
          <a:p>
            <a:pPr defTabSz="914400"/>
            <a:r>
              <a:rPr lang="en-US" sz="1400" dirty="0">
                <a:solidFill>
                  <a:prstClr val="black"/>
                </a:solidFill>
              </a:rPr>
              <a:t>Neutron Spin Structure</a:t>
            </a:r>
          </a:p>
        </p:txBody>
      </p:sp>
      <p:sp>
        <p:nvSpPr>
          <p:cNvPr id="33" name="TextBox 46"/>
          <p:cNvSpPr txBox="1">
            <a:spLocks noChangeArrowheads="1"/>
          </p:cNvSpPr>
          <p:nvPr/>
        </p:nvSpPr>
        <p:spPr bwMode="auto">
          <a:xfrm>
            <a:off x="5305351" y="3011523"/>
            <a:ext cx="1362870" cy="400110"/>
          </a:xfrm>
          <a:prstGeom prst="rect">
            <a:avLst/>
          </a:prstGeom>
          <a:noFill/>
          <a:ln w="9525">
            <a:noFill/>
            <a:miter lim="800000"/>
            <a:headEnd/>
            <a:tailEnd/>
          </a:ln>
        </p:spPr>
        <p:txBody>
          <a:bodyPr wrap="square">
            <a:spAutoFit/>
          </a:bodyPr>
          <a:lstStyle/>
          <a:p>
            <a:pPr defTabSz="914400"/>
            <a:r>
              <a:rPr lang="en-US" sz="2000" b="1" dirty="0">
                <a:solidFill>
                  <a:srgbClr val="FFFF00"/>
                </a:solidFill>
              </a:rPr>
              <a:t> </a:t>
            </a:r>
            <a:r>
              <a:rPr lang="en-US" sz="2000" b="1" dirty="0" smtClean="0">
                <a:solidFill>
                  <a:srgbClr val="7030A0"/>
                </a:solidFill>
              </a:rPr>
              <a:t>d2n</a:t>
            </a:r>
            <a:r>
              <a:rPr lang="en-US" sz="2000" b="1" dirty="0">
                <a:solidFill>
                  <a:srgbClr val="7030A0"/>
                </a:solidFill>
              </a:rPr>
              <a:t>, A1n</a:t>
            </a:r>
          </a:p>
        </p:txBody>
      </p:sp>
      <p:sp>
        <p:nvSpPr>
          <p:cNvPr id="3" name="Slide Number Placeholder 2"/>
          <p:cNvSpPr>
            <a:spLocks noGrp="1"/>
          </p:cNvSpPr>
          <p:nvPr>
            <p:ph type="sldNum" sz="quarter" idx="12"/>
          </p:nvPr>
        </p:nvSpPr>
        <p:spPr/>
        <p:txBody>
          <a:bodyPr/>
          <a:lstStyle/>
          <a:p>
            <a:fld id="{95577265-A00E-43F9-9495-15815261B3B3}" type="slidenum">
              <a:rPr lang="en-US" smtClean="0"/>
              <a:pPr/>
              <a:t>29</a:t>
            </a:fld>
            <a:endParaRPr lang="en-US"/>
          </a:p>
        </p:txBody>
      </p:sp>
    </p:spTree>
    <p:extLst>
      <p:ext uri="{BB962C8B-B14F-4D97-AF65-F5344CB8AC3E}">
        <p14:creationId xmlns:p14="http://schemas.microsoft.com/office/powerpoint/2010/main" val="577431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152400"/>
            <a:ext cx="8229600" cy="411163"/>
          </a:xfrm>
        </p:spPr>
        <p:txBody>
          <a:bodyPr>
            <a:normAutofit fontScale="90000"/>
          </a:bodyPr>
          <a:lstStyle/>
          <a:p>
            <a:r>
              <a:rPr lang="en-US" sz="3200" smtClean="0">
                <a:solidFill>
                  <a:srgbClr val="FF3300"/>
                </a:solidFill>
                <a:latin typeface="Comic Sans MS" pitchFamily="66" charset="0"/>
              </a:rPr>
              <a:t>Weak Charges of Light Quarks</a:t>
            </a:r>
          </a:p>
        </p:txBody>
      </p:sp>
      <p:sp>
        <p:nvSpPr>
          <p:cNvPr id="421891" name="Text Box 3"/>
          <p:cNvSpPr txBox="1">
            <a:spLocks noChangeArrowheads="1"/>
          </p:cNvSpPr>
          <p:nvPr/>
        </p:nvSpPr>
        <p:spPr bwMode="auto">
          <a:xfrm>
            <a:off x="381000" y="5715000"/>
            <a:ext cx="8229600" cy="584775"/>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latin typeface="Comic Sans MS" pitchFamily="66" charset="0"/>
              </a:rPr>
              <a:t>This suppression of the proton weak charge in the SM makes it sensitive to sin</a:t>
            </a:r>
            <a:r>
              <a:rPr lang="en-US" sz="1600" baseline="30000" dirty="0">
                <a:latin typeface="Comic Sans MS" pitchFamily="66" charset="0"/>
              </a:rPr>
              <a:t>2</a:t>
            </a:r>
            <a:r>
              <a:rPr lang="el-GR" sz="1600" dirty="0">
                <a:latin typeface="Comic Sans MS" pitchFamily="66" charset="0"/>
              </a:rPr>
              <a:t>θ</a:t>
            </a:r>
            <a:r>
              <a:rPr lang="en-US" sz="1600" baseline="-25000" dirty="0">
                <a:latin typeface="Comic Sans MS" pitchFamily="66" charset="0"/>
              </a:rPr>
              <a:t>W</a:t>
            </a:r>
            <a:r>
              <a:rPr lang="en-US" sz="1600" dirty="0">
                <a:latin typeface="Comic Sans MS" pitchFamily="66" charset="0"/>
              </a:rPr>
              <a:t> .</a:t>
            </a:r>
          </a:p>
          <a:p>
            <a:pPr algn="ctr"/>
            <a:r>
              <a:rPr lang="en-US" sz="1600" dirty="0">
                <a:latin typeface="Comic Sans MS" pitchFamily="66" charset="0"/>
              </a:rPr>
              <a:t>The </a:t>
            </a:r>
            <a:r>
              <a:rPr lang="en-US" sz="1600" dirty="0" err="1">
                <a:latin typeface="Comic Sans MS" pitchFamily="66" charset="0"/>
              </a:rPr>
              <a:t>Qweak</a:t>
            </a:r>
            <a:r>
              <a:rPr lang="en-US" sz="1600" dirty="0">
                <a:latin typeface="Comic Sans MS" pitchFamily="66" charset="0"/>
              </a:rPr>
              <a:t> experiment will yield the most accurate value of sin</a:t>
            </a:r>
            <a:r>
              <a:rPr lang="en-US" sz="1600" baseline="30000" dirty="0">
                <a:latin typeface="Comic Sans MS" pitchFamily="66" charset="0"/>
              </a:rPr>
              <a:t>2</a:t>
            </a:r>
            <a:r>
              <a:rPr lang="el-GR" sz="1600" dirty="0">
                <a:latin typeface="Comic Sans MS" pitchFamily="66" charset="0"/>
              </a:rPr>
              <a:t>θ</a:t>
            </a:r>
            <a:r>
              <a:rPr lang="en-US" sz="1600" baseline="-25000" dirty="0">
                <a:latin typeface="Comic Sans MS" pitchFamily="66" charset="0"/>
              </a:rPr>
              <a:t>W</a:t>
            </a:r>
            <a:r>
              <a:rPr lang="en-US" sz="1600" dirty="0">
                <a:latin typeface="Comic Sans MS" pitchFamily="66" charset="0"/>
              </a:rPr>
              <a:t> at low energies .</a:t>
            </a:r>
          </a:p>
        </p:txBody>
      </p:sp>
      <p:pic>
        <p:nvPicPr>
          <p:cNvPr id="11268" name="Picture 4" descr="weakchar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2209800"/>
            <a:ext cx="6934200" cy="2590800"/>
          </a:xfrm>
        </p:spPr>
      </p:pic>
      <p:pic>
        <p:nvPicPr>
          <p:cNvPr id="11269" name="Picture 5" descr="gamma_exchan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914400"/>
            <a:ext cx="1700213"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z0_excha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990600"/>
            <a:ext cx="16367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685800" y="4876800"/>
            <a:ext cx="75438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1600">
                <a:latin typeface="Comic Sans MS" pitchFamily="66" charset="0"/>
              </a:rPr>
              <a:t>Note the roles of the proton and neutron are almost reversed:</a:t>
            </a:r>
          </a:p>
          <a:p>
            <a:pPr algn="ctr">
              <a:spcBef>
                <a:spcPct val="50000"/>
              </a:spcBef>
            </a:pPr>
            <a:r>
              <a:rPr lang="en-US" sz="1600">
                <a:latin typeface="Comic Sans MS" pitchFamily="66" charset="0"/>
              </a:rPr>
              <a:t>ie, neutron weak charge is dominant, proton weak charge is almost zero.</a:t>
            </a:r>
          </a:p>
        </p:txBody>
      </p:sp>
      <p:sp>
        <p:nvSpPr>
          <p:cNvPr id="9" name="Slide Number Placeholder 8"/>
          <p:cNvSpPr>
            <a:spLocks noGrp="1"/>
          </p:cNvSpPr>
          <p:nvPr>
            <p:ph type="sldNum" sz="quarter" idx="12"/>
          </p:nvPr>
        </p:nvSpPr>
        <p:spPr/>
        <p:txBody>
          <a:bodyPr/>
          <a:lstStyle/>
          <a:p>
            <a:pPr>
              <a:defRPr/>
            </a:pPr>
            <a:fld id="{8586CADC-DA6B-48FB-B22E-2C86A480E1ED}" type="slidenum">
              <a:rPr lang="en-US"/>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1891"/>
                                        </p:tgtEl>
                                        <p:attrNameLst>
                                          <p:attrName>style.visibility</p:attrName>
                                        </p:attrNameLst>
                                      </p:cBhvr>
                                      <p:to>
                                        <p:strVal val="visible"/>
                                      </p:to>
                                    </p:set>
                                    <p:anim calcmode="lin" valueType="num">
                                      <p:cBhvr additive="base">
                                        <p:cTn id="7" dur="500" fill="hold"/>
                                        <p:tgtEl>
                                          <p:spTgt spid="421891"/>
                                        </p:tgtEl>
                                        <p:attrNameLst>
                                          <p:attrName>ppt_x</p:attrName>
                                        </p:attrNameLst>
                                      </p:cBhvr>
                                      <p:tavLst>
                                        <p:tav tm="0">
                                          <p:val>
                                            <p:strVal val="#ppt_x"/>
                                          </p:val>
                                        </p:tav>
                                        <p:tav tm="100000">
                                          <p:val>
                                            <p:strVal val="#ppt_x"/>
                                          </p:val>
                                        </p:tav>
                                      </p:tavLst>
                                    </p:anim>
                                    <p:anim calcmode="lin" valueType="num">
                                      <p:cBhvr additive="base">
                                        <p:cTn id="8" dur="500" fill="hold"/>
                                        <p:tgtEl>
                                          <p:spTgt spid="421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solidFill>
                  <a:srgbClr val="FF0000"/>
                </a:solidFill>
                <a:latin typeface="Comic Sans MS" pitchFamily="66" charset="0"/>
                <a:ea typeface="ＭＳ Ｐゴシック"/>
                <a:cs typeface="ＭＳ Ｐゴシック"/>
              </a:rPr>
              <a:t>Acknowledgements</a:t>
            </a:r>
          </a:p>
        </p:txBody>
      </p:sp>
      <p:sp>
        <p:nvSpPr>
          <p:cNvPr id="14" name="Rectangle 13"/>
          <p:cNvSpPr/>
          <p:nvPr/>
        </p:nvSpPr>
        <p:spPr>
          <a:xfrm>
            <a:off x="609600" y="1524000"/>
            <a:ext cx="7772400" cy="3785652"/>
          </a:xfrm>
          <a:prstGeom prst="rect">
            <a:avLst/>
          </a:prstGeom>
        </p:spPr>
        <p:txBody>
          <a:bodyPr wrap="square">
            <a:spAutoFit/>
          </a:bodyPr>
          <a:lstStyle/>
          <a:p>
            <a:pPr algn="just"/>
            <a:r>
              <a:rPr lang="en-US" sz="2000" dirty="0" smtClean="0">
                <a:latin typeface="Comic Sans MS" pitchFamily="66" charset="0"/>
              </a:rPr>
              <a:t> Hall C colleagues Steve Wood and Dave Gaskell for slides. </a:t>
            </a:r>
          </a:p>
          <a:p>
            <a:pPr algn="just"/>
            <a:endParaRPr lang="en-US" sz="2000" dirty="0">
              <a:latin typeface="Comic Sans MS" pitchFamily="66" charset="0"/>
            </a:endParaRPr>
          </a:p>
          <a:p>
            <a:pPr algn="just"/>
            <a:r>
              <a:rPr lang="en-US" sz="2000" dirty="0" smtClean="0">
                <a:latin typeface="Comic Sans MS" pitchFamily="66" charset="0"/>
              </a:rPr>
              <a:t>The organizers of this workshop and their support staff. </a:t>
            </a:r>
          </a:p>
          <a:p>
            <a:pPr algn="just"/>
            <a:endParaRPr lang="en-US" sz="2000" dirty="0">
              <a:latin typeface="Comic Sans MS" pitchFamily="66" charset="0"/>
            </a:endParaRPr>
          </a:p>
          <a:p>
            <a:pPr algn="just"/>
            <a:r>
              <a:rPr lang="en-US" sz="2000" dirty="0" err="1">
                <a:latin typeface="Comic Sans MS" pitchFamily="66" charset="0"/>
              </a:rPr>
              <a:t>Jlab</a:t>
            </a:r>
            <a:r>
              <a:rPr lang="en-US" sz="2000" dirty="0">
                <a:latin typeface="Comic Sans MS" pitchFamily="66" charset="0"/>
              </a:rPr>
              <a:t> </a:t>
            </a:r>
            <a:r>
              <a:rPr lang="en-US" sz="2000" dirty="0" smtClean="0">
                <a:latin typeface="Comic Sans MS" pitchFamily="66" charset="0"/>
              </a:rPr>
              <a:t>management </a:t>
            </a:r>
            <a:r>
              <a:rPr lang="en-US" sz="2000" dirty="0">
                <a:latin typeface="Comic Sans MS" pitchFamily="66" charset="0"/>
              </a:rPr>
              <a:t>for supporting </a:t>
            </a:r>
            <a:r>
              <a:rPr lang="en-US" sz="2000" dirty="0" smtClean="0">
                <a:latin typeface="Comic Sans MS" pitchFamily="66" charset="0"/>
              </a:rPr>
              <a:t>this conference and my travel. </a:t>
            </a:r>
            <a:endParaRPr lang="en-US" sz="2000" dirty="0">
              <a:latin typeface="Comic Sans MS" pitchFamily="66" charset="0"/>
            </a:endParaRPr>
          </a:p>
          <a:p>
            <a:pPr algn="just"/>
            <a:endParaRPr lang="en-US" sz="2000" dirty="0" smtClean="0">
              <a:latin typeface="Comic Sans MS" pitchFamily="66" charset="0"/>
            </a:endParaRPr>
          </a:p>
          <a:p>
            <a:pPr algn="just"/>
            <a:endParaRPr lang="en-US" sz="2000" dirty="0">
              <a:latin typeface="Comic Sans MS" pitchFamily="66" charset="0"/>
            </a:endParaRPr>
          </a:p>
          <a:p>
            <a:pPr algn="just"/>
            <a:endParaRPr lang="en-US" sz="2000" dirty="0" smtClean="0">
              <a:latin typeface="Comic Sans MS" pitchFamily="66" charset="0"/>
            </a:endParaRPr>
          </a:p>
          <a:p>
            <a:endParaRPr lang="en-US" sz="2000" dirty="0"/>
          </a:p>
          <a:p>
            <a:endParaRPr lang="en-US" sz="2000" dirty="0"/>
          </a:p>
          <a:p>
            <a:endParaRPr lang="en-US" sz="2000" dirty="0" smtClean="0"/>
          </a:p>
          <a:p>
            <a:r>
              <a:rPr lang="en-US" sz="2000" dirty="0" smtClean="0"/>
              <a:t> </a:t>
            </a:r>
            <a:endParaRPr lang="en-US" sz="2000" dirty="0"/>
          </a:p>
        </p:txBody>
      </p:sp>
      <p:sp>
        <p:nvSpPr>
          <p:cNvPr id="15" name="Slide Number Placeholder 14"/>
          <p:cNvSpPr>
            <a:spLocks noGrp="1"/>
          </p:cNvSpPr>
          <p:nvPr>
            <p:ph type="sldNum" sz="quarter" idx="12"/>
          </p:nvPr>
        </p:nvSpPr>
        <p:spPr/>
        <p:txBody>
          <a:bodyPr/>
          <a:lstStyle/>
          <a:p>
            <a:fld id="{95577265-A00E-43F9-9495-15815261B3B3}"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dirty="0" smtClean="0">
                <a:solidFill>
                  <a:srgbClr val="FF0000"/>
                </a:solidFill>
                <a:latin typeface="Comic Sans MS" pitchFamily="66" charset="0"/>
              </a:rPr>
              <a:t>Extras</a:t>
            </a:r>
            <a:endParaRPr lang="en-US" dirty="0">
              <a:solidFill>
                <a:srgbClr val="FF0000"/>
              </a:solidFill>
              <a:latin typeface="Comic Sans MS" pitchFamily="66" charset="0"/>
            </a:endParaRPr>
          </a:p>
        </p:txBody>
      </p:sp>
      <p:sp>
        <p:nvSpPr>
          <p:cNvPr id="3" name="Slide Number Placeholder 2"/>
          <p:cNvSpPr>
            <a:spLocks noGrp="1"/>
          </p:cNvSpPr>
          <p:nvPr>
            <p:ph type="sldNum" sz="quarter" idx="12"/>
          </p:nvPr>
        </p:nvSpPr>
        <p:spPr/>
        <p:txBody>
          <a:bodyPr/>
          <a:lstStyle/>
          <a:p>
            <a:fld id="{95577265-A00E-43F9-9495-15815261B3B3}"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pPr>
              <a:defRPr/>
            </a:pPr>
            <a:fld id="{FA19C7D0-EE71-4F68-880E-52BF483B18EE}" type="slidenum">
              <a:rPr lang="en-US"/>
              <a:pPr>
                <a:defRPr/>
              </a:pPr>
              <a:t>32</a:t>
            </a:fld>
            <a:endParaRPr lang="en-US"/>
          </a:p>
        </p:txBody>
      </p:sp>
      <p:graphicFrame>
        <p:nvGraphicFramePr>
          <p:cNvPr id="17411" name="Object 2"/>
          <p:cNvGraphicFramePr>
            <a:graphicFrameLocks noChangeAspect="1"/>
          </p:cNvGraphicFramePr>
          <p:nvPr/>
        </p:nvGraphicFramePr>
        <p:xfrm>
          <a:off x="1897063" y="344488"/>
          <a:ext cx="4865687" cy="633412"/>
        </p:xfrm>
        <a:graphic>
          <a:graphicData uri="http://schemas.openxmlformats.org/presentationml/2006/ole">
            <mc:AlternateContent xmlns:mc="http://schemas.openxmlformats.org/markup-compatibility/2006">
              <mc:Choice xmlns:v="urn:schemas-microsoft-com:vml" Requires="v">
                <p:oleObj spid="_x0000_s14341" name="Equation" r:id="rId4" imgW="1562100" imgH="203200" progId="Equation.DSMT4">
                  <p:embed/>
                </p:oleObj>
              </mc:Choice>
              <mc:Fallback>
                <p:oleObj name="Equation" r:id="rId4" imgW="15621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3" y="344488"/>
                        <a:ext cx="4865687" cy="63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3"/>
          <p:cNvGraphicFramePr>
            <a:graphicFrameLocks noChangeAspect="1"/>
          </p:cNvGraphicFramePr>
          <p:nvPr/>
        </p:nvGraphicFramePr>
        <p:xfrm>
          <a:off x="1854200" y="914400"/>
          <a:ext cx="5435600" cy="796925"/>
        </p:xfrm>
        <a:graphic>
          <a:graphicData uri="http://schemas.openxmlformats.org/presentationml/2006/ole">
            <mc:AlternateContent xmlns:mc="http://schemas.openxmlformats.org/markup-compatibility/2006">
              <mc:Choice xmlns:v="urn:schemas-microsoft-com:vml" Requires="v">
                <p:oleObj spid="_x0000_s14342" name="Equation" r:id="rId6" imgW="3111500" imgH="457200" progId="Equation.DSMT4">
                  <p:embed/>
                </p:oleObj>
              </mc:Choice>
              <mc:Fallback>
                <p:oleObj name="Equation" r:id="rId6" imgW="3111500" imgH="457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200" y="914400"/>
                        <a:ext cx="543560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4"/>
          <p:cNvGraphicFramePr>
            <a:graphicFrameLocks noChangeAspect="1"/>
          </p:cNvGraphicFramePr>
          <p:nvPr/>
        </p:nvGraphicFramePr>
        <p:xfrm>
          <a:off x="5526088" y="2514600"/>
          <a:ext cx="3617912" cy="2435225"/>
        </p:xfrm>
        <a:graphic>
          <a:graphicData uri="http://schemas.openxmlformats.org/presentationml/2006/ole">
            <mc:AlternateContent xmlns:mc="http://schemas.openxmlformats.org/markup-compatibility/2006">
              <mc:Choice xmlns:v="urn:schemas-microsoft-com:vml" Requires="v">
                <p:oleObj spid="_x0000_s14343" name="Equation" r:id="rId8" imgW="2070100" imgH="1397000" progId="Equation.DSMT4">
                  <p:embed/>
                </p:oleObj>
              </mc:Choice>
              <mc:Fallback>
                <p:oleObj name="Equation" r:id="rId8" imgW="2070100" imgH="13970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6088" y="2514600"/>
                        <a:ext cx="3617912" cy="243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4" name="Line 9"/>
          <p:cNvSpPr>
            <a:spLocks noChangeShapeType="1"/>
          </p:cNvSpPr>
          <p:nvPr/>
        </p:nvSpPr>
        <p:spPr bwMode="auto">
          <a:xfrm>
            <a:off x="3276600" y="3962400"/>
            <a:ext cx="838200" cy="990600"/>
          </a:xfrm>
          <a:prstGeom prst="line">
            <a:avLst/>
          </a:prstGeom>
          <a:noFill/>
          <a:ln w="2857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15" name="Line 10"/>
          <p:cNvSpPr>
            <a:spLocks noChangeShapeType="1"/>
          </p:cNvSpPr>
          <p:nvPr/>
        </p:nvSpPr>
        <p:spPr bwMode="auto">
          <a:xfrm flipV="1">
            <a:off x="2133600" y="4495800"/>
            <a:ext cx="914400" cy="6096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16" name="Line 11"/>
          <p:cNvSpPr>
            <a:spLocks noChangeShapeType="1"/>
          </p:cNvSpPr>
          <p:nvPr/>
        </p:nvSpPr>
        <p:spPr bwMode="auto">
          <a:xfrm flipV="1">
            <a:off x="2590800" y="4953000"/>
            <a:ext cx="685800" cy="1524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17" name="Text Box 12"/>
          <p:cNvSpPr txBox="1">
            <a:spLocks noChangeArrowheads="1"/>
          </p:cNvSpPr>
          <p:nvPr/>
        </p:nvSpPr>
        <p:spPr bwMode="auto">
          <a:xfrm>
            <a:off x="762000" y="5638800"/>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a:solidFill>
                  <a:srgbClr val="009900"/>
                </a:solidFill>
              </a:rPr>
              <a:t>R. Yang and JCP, preprint</a:t>
            </a:r>
          </a:p>
        </p:txBody>
      </p:sp>
      <p:pic>
        <p:nvPicPr>
          <p:cNvPr id="17418" name="Picture 13" descr="delta-c1-0"/>
          <p:cNvPicPr>
            <a:picLocks noChangeAspect="1" noChangeArrowheads="1"/>
          </p:cNvPicPr>
          <p:nvPr/>
        </p:nvPicPr>
        <p:blipFill>
          <a:blip r:embed="rId10">
            <a:extLst>
              <a:ext uri="{28A0092B-C50C-407E-A947-70E740481C1C}">
                <a14:useLocalDpi xmlns:a14="http://schemas.microsoft.com/office/drawing/2010/main" val="0"/>
              </a:ext>
            </a:extLst>
          </a:blip>
          <a:srcRect r="6349"/>
          <a:stretch>
            <a:fillRect/>
          </a:stretch>
        </p:blipFill>
        <p:spPr bwMode="auto">
          <a:xfrm>
            <a:off x="0" y="1676400"/>
            <a:ext cx="556260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15"/>
          <p:cNvSpPr txBox="1">
            <a:spLocks noChangeArrowheads="1"/>
          </p:cNvSpPr>
          <p:nvPr/>
        </p:nvSpPr>
        <p:spPr bwMode="auto">
          <a:xfrm>
            <a:off x="533400" y="26670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1800" b="1" u="sng">
                <a:solidFill>
                  <a:srgbClr val="3333CC"/>
                </a:solidFill>
              </a:rPr>
              <a:t>Charge-symmetric</a:t>
            </a:r>
          </a:p>
        </p:txBody>
      </p:sp>
      <p:sp>
        <p:nvSpPr>
          <p:cNvPr id="17420" name="Text Box 16"/>
          <p:cNvSpPr txBox="1">
            <a:spLocks noChangeArrowheads="1"/>
          </p:cNvSpPr>
          <p:nvPr/>
        </p:nvSpPr>
        <p:spPr bwMode="auto">
          <a:xfrm>
            <a:off x="685800" y="2057400"/>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u="sng">
                <a:solidFill>
                  <a:srgbClr val="CC0000"/>
                </a:solidFill>
              </a:rPr>
              <a:t>Charge symmetry violating</a:t>
            </a:r>
          </a:p>
        </p:txBody>
      </p:sp>
      <p:sp>
        <p:nvSpPr>
          <p:cNvPr id="17421" name="Line 18"/>
          <p:cNvSpPr>
            <a:spLocks noChangeShapeType="1"/>
          </p:cNvSpPr>
          <p:nvPr/>
        </p:nvSpPr>
        <p:spPr bwMode="auto">
          <a:xfrm>
            <a:off x="2971800" y="2438400"/>
            <a:ext cx="838200" cy="3048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22" name="Line 19"/>
          <p:cNvSpPr>
            <a:spLocks noChangeShapeType="1"/>
          </p:cNvSpPr>
          <p:nvPr/>
        </p:nvSpPr>
        <p:spPr bwMode="auto">
          <a:xfrm>
            <a:off x="2438400" y="2362200"/>
            <a:ext cx="1905000" cy="7620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23" name="Line 20"/>
          <p:cNvSpPr>
            <a:spLocks noChangeShapeType="1"/>
          </p:cNvSpPr>
          <p:nvPr/>
        </p:nvSpPr>
        <p:spPr bwMode="auto">
          <a:xfrm>
            <a:off x="2819400" y="2895600"/>
            <a:ext cx="685800" cy="76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0692"/>
            <a:ext cx="7954963" cy="356508"/>
          </a:xfrm>
        </p:spPr>
        <p:txBody>
          <a:bodyPr>
            <a:normAutofit fontScale="90000"/>
          </a:bodyPr>
          <a:lstStyle/>
          <a:p>
            <a:r>
              <a:rPr lang="en-US" i="0" dirty="0" smtClean="0">
                <a:latin typeface="Trebuchet MS"/>
                <a:cs typeface="Trebuchet MS"/>
              </a:rPr>
              <a:t>Projections - 1</a:t>
            </a:r>
            <a:endParaRPr lang="en-US" i="0" dirty="0">
              <a:latin typeface="Trebuchet MS"/>
              <a:cs typeface="Trebuchet MS"/>
            </a:endParaRPr>
          </a:p>
        </p:txBody>
      </p:sp>
      <p:sp>
        <p:nvSpPr>
          <p:cNvPr id="4" name="Slide Number Placeholder 3"/>
          <p:cNvSpPr>
            <a:spLocks noGrp="1"/>
          </p:cNvSpPr>
          <p:nvPr>
            <p:ph type="sldNum" sz="quarter" idx="10"/>
          </p:nvPr>
        </p:nvSpPr>
        <p:spPr/>
        <p:txBody>
          <a:bodyPr/>
          <a:lstStyle/>
          <a:p>
            <a:fld id="{691FEADC-2A2A-2444-B795-55766077F7D8}" type="slidenum">
              <a:rPr lang="en-US" smtClean="0"/>
              <a:pPr/>
              <a:t>33</a:t>
            </a:fld>
            <a:endParaRPr lang="en-US"/>
          </a:p>
        </p:txBody>
      </p:sp>
      <p:cxnSp>
        <p:nvCxnSpPr>
          <p:cNvPr id="5" name="Straight Connector 4"/>
          <p:cNvCxnSpPr/>
          <p:nvPr/>
        </p:nvCxnSpPr>
        <p:spPr bwMode="auto">
          <a:xfrm>
            <a:off x="0" y="531812"/>
            <a:ext cx="91440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pic>
        <p:nvPicPr>
          <p:cNvPr id="10" name="Picture 9" descr="csv_proj_better_final.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t="7755" r="6667" b="4468"/>
              <a:stretch>
                <a:fillRect/>
              </a:stretch>
            </p:blipFill>
          </mc:Choice>
          <mc:Fallback>
            <p:blipFill>
              <a:blip r:embed="rId4"/>
              <a:srcRect t="7755" r="6667" b="4468"/>
              <a:stretch>
                <a:fillRect/>
              </a:stretch>
            </p:blipFill>
          </mc:Fallback>
        </mc:AlternateContent>
        <p:spPr>
          <a:xfrm>
            <a:off x="1424651" y="762000"/>
            <a:ext cx="5509549"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0692"/>
            <a:ext cx="7954963" cy="356508"/>
          </a:xfrm>
        </p:spPr>
        <p:txBody>
          <a:bodyPr>
            <a:normAutofit fontScale="90000"/>
          </a:bodyPr>
          <a:lstStyle/>
          <a:p>
            <a:r>
              <a:rPr lang="en-US" i="0" dirty="0" smtClean="0">
                <a:latin typeface="Trebuchet MS"/>
                <a:cs typeface="Trebuchet MS"/>
              </a:rPr>
              <a:t>Projections - 2</a:t>
            </a:r>
            <a:endParaRPr lang="en-US" i="0" dirty="0">
              <a:latin typeface="Trebuchet MS"/>
              <a:cs typeface="Trebuchet MS"/>
            </a:endParaRPr>
          </a:p>
        </p:txBody>
      </p:sp>
      <p:sp>
        <p:nvSpPr>
          <p:cNvPr id="4" name="Slide Number Placeholder 3"/>
          <p:cNvSpPr>
            <a:spLocks noGrp="1"/>
          </p:cNvSpPr>
          <p:nvPr>
            <p:ph type="sldNum" sz="quarter" idx="10"/>
          </p:nvPr>
        </p:nvSpPr>
        <p:spPr/>
        <p:txBody>
          <a:bodyPr/>
          <a:lstStyle/>
          <a:p>
            <a:fld id="{691FEADC-2A2A-2444-B795-55766077F7D8}" type="slidenum">
              <a:rPr lang="en-US" smtClean="0"/>
              <a:pPr/>
              <a:t>34</a:t>
            </a:fld>
            <a:endParaRPr lang="en-US"/>
          </a:p>
        </p:txBody>
      </p:sp>
      <p:cxnSp>
        <p:nvCxnSpPr>
          <p:cNvPr id="5" name="Straight Connector 4"/>
          <p:cNvCxnSpPr/>
          <p:nvPr/>
        </p:nvCxnSpPr>
        <p:spPr bwMode="auto">
          <a:xfrm>
            <a:off x="0" y="531812"/>
            <a:ext cx="91440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pic>
        <p:nvPicPr>
          <p:cNvPr id="8" name="Picture 7" descr="csv_perc_final.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t="7778" r="6667" b="4444"/>
              <a:stretch>
                <a:fillRect/>
              </a:stretch>
            </p:blipFill>
          </mc:Choice>
          <mc:Fallback>
            <p:blipFill>
              <a:blip r:embed="rId4"/>
              <a:srcRect t="7778" r="6667" b="4444"/>
              <a:stretch>
                <a:fillRect/>
              </a:stretch>
            </p:blipFill>
          </mc:Fallback>
        </mc:AlternateContent>
        <p:spPr>
          <a:xfrm>
            <a:off x="1371600" y="586921"/>
            <a:ext cx="6019800" cy="566147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6467475" y="4784768"/>
            <a:ext cx="2524125" cy="701632"/>
          </a:xfrm>
          <a:prstGeom prst="rect">
            <a:avLst/>
          </a:prstGeom>
          <a:solidFill>
            <a:srgbClr val="FFDB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9" name="Rectangle 28"/>
          <p:cNvSpPr/>
          <p:nvPr/>
        </p:nvSpPr>
        <p:spPr bwMode="auto">
          <a:xfrm>
            <a:off x="6467475" y="4156118"/>
            <a:ext cx="1609726" cy="628650"/>
          </a:xfrm>
          <a:prstGeom prst="rect">
            <a:avLst/>
          </a:prstGeom>
          <a:solidFill>
            <a:srgbClr val="FF20F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graphicFrame>
        <p:nvGraphicFramePr>
          <p:cNvPr id="20" name="Object 19"/>
          <p:cNvGraphicFramePr>
            <a:graphicFrameLocks noChangeAspect="1"/>
          </p:cNvGraphicFramePr>
          <p:nvPr/>
        </p:nvGraphicFramePr>
        <p:xfrm>
          <a:off x="6467474" y="4156118"/>
          <a:ext cx="2524125" cy="1330282"/>
        </p:xfrm>
        <a:graphic>
          <a:graphicData uri="http://schemas.openxmlformats.org/presentationml/2006/ole">
            <mc:AlternateContent xmlns:mc="http://schemas.openxmlformats.org/markup-compatibility/2006">
              <mc:Choice xmlns:v="urn:schemas-microsoft-com:vml" Requires="v">
                <p:oleObj spid="_x0000_s11366" name="Equation" r:id="rId4" imgW="1879600" imgH="990600" progId="Equation.3">
                  <p:embed/>
                </p:oleObj>
              </mc:Choice>
              <mc:Fallback>
                <p:oleObj name="Equation" r:id="rId4" imgW="1879600" imgH="990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474" y="4156118"/>
                        <a:ext cx="2524125" cy="13302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bwMode="auto">
          <a:xfrm>
            <a:off x="2335711" y="685800"/>
            <a:ext cx="3607889" cy="70941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graphicFrame>
        <p:nvGraphicFramePr>
          <p:cNvPr id="7" name="Object 6"/>
          <p:cNvGraphicFramePr>
            <a:graphicFrameLocks noChangeAspect="1"/>
          </p:cNvGraphicFramePr>
          <p:nvPr/>
        </p:nvGraphicFramePr>
        <p:xfrm>
          <a:off x="2335711" y="685800"/>
          <a:ext cx="3607889" cy="709416"/>
        </p:xfrm>
        <a:graphic>
          <a:graphicData uri="http://schemas.openxmlformats.org/presentationml/2006/ole">
            <mc:AlternateContent xmlns:mc="http://schemas.openxmlformats.org/markup-compatibility/2006">
              <mc:Choice xmlns:v="urn:schemas-microsoft-com:vml" Requires="v">
                <p:oleObj spid="_x0000_s11367" name="Equation" r:id="rId6" imgW="2260600" imgH="444500" progId="Equation.3">
                  <p:embed/>
                </p:oleObj>
              </mc:Choice>
              <mc:Fallback>
                <p:oleObj name="Equation" r:id="rId6" imgW="22606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5711" y="685800"/>
                        <a:ext cx="3607889" cy="709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bwMode="auto">
          <a:xfrm>
            <a:off x="1779089" y="3443452"/>
            <a:ext cx="887911" cy="67134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graphicFrame>
        <p:nvGraphicFramePr>
          <p:cNvPr id="15" name="Object 14"/>
          <p:cNvGraphicFramePr>
            <a:graphicFrameLocks noChangeAspect="1"/>
          </p:cNvGraphicFramePr>
          <p:nvPr/>
        </p:nvGraphicFramePr>
        <p:xfrm>
          <a:off x="1779089" y="3443452"/>
          <a:ext cx="887911" cy="671348"/>
        </p:xfrm>
        <a:graphic>
          <a:graphicData uri="http://schemas.openxmlformats.org/presentationml/2006/ole">
            <mc:AlternateContent xmlns:mc="http://schemas.openxmlformats.org/markup-compatibility/2006">
              <mc:Choice xmlns:v="urn:schemas-microsoft-com:vml" Requires="v">
                <p:oleObj spid="_x0000_s11368" name="Equation" r:id="rId8" imgW="520700" imgH="393700" progId="Equation.3">
                  <p:embed/>
                </p:oleObj>
              </mc:Choice>
              <mc:Fallback>
                <p:oleObj name="Equation" r:id="rId8" imgW="5207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9089" y="3443452"/>
                        <a:ext cx="887911" cy="6713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7011988" y="5595898"/>
          <a:ext cx="1905000" cy="576302"/>
        </p:xfrm>
        <a:graphic>
          <a:graphicData uri="http://schemas.openxmlformats.org/presentationml/2006/ole">
            <mc:AlternateContent xmlns:mc="http://schemas.openxmlformats.org/markup-compatibility/2006">
              <mc:Choice xmlns:v="urn:schemas-microsoft-com:vml" Requires="v">
                <p:oleObj spid="_x0000_s11369" name="Equation" r:id="rId10" imgW="1511300" imgH="457200" progId="Equation.3">
                  <p:embed/>
                </p:oleObj>
              </mc:Choice>
              <mc:Fallback>
                <p:oleObj name="Equation" r:id="rId10" imgW="151130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988" y="5595898"/>
                        <a:ext cx="1905000" cy="5763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0"/>
          <p:cNvSpPr/>
          <p:nvPr/>
        </p:nvSpPr>
        <p:spPr bwMode="auto">
          <a:xfrm>
            <a:off x="7011988" y="5595898"/>
            <a:ext cx="1979612" cy="576302"/>
          </a:xfrm>
          <a:prstGeom prst="rect">
            <a:avLst/>
          </a:prstGeom>
          <a:noFill/>
          <a:ln w="38100" cap="flat" cmpd="sng" algn="ctr">
            <a:solidFill>
              <a:srgbClr val="FF20F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8" name="Rectangle 27"/>
          <p:cNvSpPr/>
          <p:nvPr/>
        </p:nvSpPr>
        <p:spPr bwMode="auto">
          <a:xfrm>
            <a:off x="4876800" y="3581400"/>
            <a:ext cx="1565275" cy="381000"/>
          </a:xfrm>
          <a:prstGeom prst="rect">
            <a:avLst/>
          </a:prstGeom>
          <a:solidFill>
            <a:srgbClr val="91F5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7" name="Rectangle 26"/>
          <p:cNvSpPr/>
          <p:nvPr/>
        </p:nvSpPr>
        <p:spPr bwMode="auto">
          <a:xfrm>
            <a:off x="3860800" y="4427537"/>
            <a:ext cx="1473200" cy="601663"/>
          </a:xfrm>
          <a:prstGeom prst="rect">
            <a:avLst/>
          </a:prstGeom>
          <a:solidFill>
            <a:schemeClr val="tx1">
              <a:lumMod val="25000"/>
              <a:lumOff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5" name="Rectangle 24"/>
          <p:cNvSpPr/>
          <p:nvPr/>
        </p:nvSpPr>
        <p:spPr bwMode="auto">
          <a:xfrm>
            <a:off x="2901950" y="3443452"/>
            <a:ext cx="1365250" cy="671348"/>
          </a:xfrm>
          <a:prstGeom prst="rect">
            <a:avLst/>
          </a:prstGeom>
          <a:solidFill>
            <a:srgbClr val="5CAD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4" name="Rectangle 23"/>
          <p:cNvSpPr/>
          <p:nvPr/>
        </p:nvSpPr>
        <p:spPr bwMode="auto">
          <a:xfrm>
            <a:off x="304800" y="4322762"/>
            <a:ext cx="1352550" cy="78263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 name="Title 1"/>
          <p:cNvSpPr>
            <a:spLocks noGrp="1"/>
          </p:cNvSpPr>
          <p:nvPr>
            <p:ph type="title"/>
          </p:nvPr>
        </p:nvSpPr>
        <p:spPr>
          <a:xfrm>
            <a:off x="304800" y="152400"/>
            <a:ext cx="7954963" cy="356508"/>
          </a:xfrm>
        </p:spPr>
        <p:txBody>
          <a:bodyPr>
            <a:normAutofit fontScale="90000"/>
          </a:bodyPr>
          <a:lstStyle/>
          <a:p>
            <a:r>
              <a:rPr lang="en-US" i="0" dirty="0" smtClean="0">
                <a:latin typeface="Trebuchet MS"/>
                <a:cs typeface="Trebuchet MS"/>
              </a:rPr>
              <a:t>Formalism </a:t>
            </a:r>
            <a:r>
              <a:rPr lang="en-US" sz="1600" i="0" dirty="0" smtClean="0">
                <a:latin typeface="Trebuchet MS"/>
                <a:cs typeface="Trebuchet MS"/>
              </a:rPr>
              <a:t>(</a:t>
            </a:r>
            <a:r>
              <a:rPr lang="en-US" sz="1600" i="0" dirty="0" err="1" smtClean="0">
                <a:latin typeface="Trebuchet MS"/>
                <a:cs typeface="Trebuchet MS"/>
              </a:rPr>
              <a:t>Londergan</a:t>
            </a:r>
            <a:r>
              <a:rPr lang="en-US" sz="1600" i="0" dirty="0" smtClean="0">
                <a:latin typeface="Trebuchet MS"/>
                <a:cs typeface="Trebuchet MS"/>
              </a:rPr>
              <a:t>, Pang and Thomas PRD54(1996)3154)</a:t>
            </a:r>
            <a:endParaRPr lang="en-US" i="0" dirty="0">
              <a:latin typeface="Trebuchet MS"/>
              <a:cs typeface="Trebuchet MS"/>
            </a:endParaRPr>
          </a:p>
        </p:txBody>
      </p:sp>
      <p:sp>
        <p:nvSpPr>
          <p:cNvPr id="4" name="Slide Number Placeholder 3"/>
          <p:cNvSpPr>
            <a:spLocks noGrp="1"/>
          </p:cNvSpPr>
          <p:nvPr>
            <p:ph type="sldNum" sz="quarter" idx="10"/>
          </p:nvPr>
        </p:nvSpPr>
        <p:spPr/>
        <p:txBody>
          <a:bodyPr/>
          <a:lstStyle/>
          <a:p>
            <a:fld id="{691FEADC-2A2A-2444-B795-55766077F7D8}" type="slidenum">
              <a:rPr lang="en-US" smtClean="0"/>
              <a:pPr/>
              <a:t>35</a:t>
            </a:fld>
            <a:endParaRPr lang="en-US"/>
          </a:p>
        </p:txBody>
      </p:sp>
      <p:cxnSp>
        <p:nvCxnSpPr>
          <p:cNvPr id="5" name="Straight Connector 4"/>
          <p:cNvCxnSpPr/>
          <p:nvPr/>
        </p:nvCxnSpPr>
        <p:spPr bwMode="auto">
          <a:xfrm>
            <a:off x="0" y="531812"/>
            <a:ext cx="91440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graphicFrame>
        <p:nvGraphicFramePr>
          <p:cNvPr id="8" name="Object 7"/>
          <p:cNvGraphicFramePr>
            <a:graphicFrameLocks noChangeAspect="1"/>
          </p:cNvGraphicFramePr>
          <p:nvPr/>
        </p:nvGraphicFramePr>
        <p:xfrm>
          <a:off x="609600" y="1981200"/>
          <a:ext cx="2571750" cy="552450"/>
        </p:xfrm>
        <a:graphic>
          <a:graphicData uri="http://schemas.openxmlformats.org/presentationml/2006/ole">
            <mc:AlternateContent xmlns:mc="http://schemas.openxmlformats.org/markup-compatibility/2006">
              <mc:Choice xmlns:v="urn:schemas-microsoft-com:vml" Requires="v">
                <p:oleObj spid="_x0000_s11370" name="Equation" r:id="rId12" imgW="1714500" imgH="368300" progId="Equation.3">
                  <p:embed/>
                </p:oleObj>
              </mc:Choice>
              <mc:Fallback>
                <p:oleObj name="Equation" r:id="rId12" imgW="1714500" imgH="368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 y="1981200"/>
                        <a:ext cx="25717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953000" y="1981200"/>
          <a:ext cx="3581400" cy="346588"/>
        </p:xfrm>
        <a:graphic>
          <a:graphicData uri="http://schemas.openxmlformats.org/presentationml/2006/ole">
            <mc:AlternateContent xmlns:mc="http://schemas.openxmlformats.org/markup-compatibility/2006">
              <mc:Choice xmlns:v="urn:schemas-microsoft-com:vml" Requires="v">
                <p:oleObj spid="_x0000_s11371" name="Equation" r:id="rId14" imgW="1968500" imgH="190500" progId="Equation.3">
                  <p:embed/>
                </p:oleObj>
              </mc:Choice>
              <mc:Fallback>
                <p:oleObj name="Equation" r:id="rId14" imgW="1968500" imgH="1905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3000" y="1981200"/>
                        <a:ext cx="3581400" cy="34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144887" y="2514600"/>
            <a:ext cx="5290055" cy="523220"/>
          </a:xfrm>
          <a:prstGeom prst="rect">
            <a:avLst/>
          </a:prstGeom>
          <a:solidFill>
            <a:srgbClr val="FFFF00"/>
          </a:solidFill>
          <a:ln w="38100" cap="flat" cmpd="sng" algn="ctr">
            <a:solidFill>
              <a:schemeClr val="tx1"/>
            </a:solidFill>
            <a:prstDash val="solid"/>
            <a:round/>
            <a:headEnd type="none" w="med" len="med"/>
            <a:tailEnd type="none" w="med" len="med"/>
          </a:ln>
        </p:spPr>
        <p:txBody>
          <a:bodyPr wrap="none" rtlCol="0">
            <a:spAutoFit/>
          </a:bodyPr>
          <a:lstStyle/>
          <a:p>
            <a:r>
              <a:rPr lang="en-US" sz="2800" b="1" dirty="0" err="1" smtClean="0">
                <a:solidFill>
                  <a:srgbClr val="FF0000"/>
                </a:solidFill>
                <a:latin typeface="Trebuchet MS"/>
                <a:cs typeface="Trebuchet MS"/>
              </a:rPr>
              <a:t>D(z</a:t>
            </a:r>
            <a:r>
              <a:rPr lang="en-US" sz="2800" b="1" dirty="0" smtClean="0">
                <a:solidFill>
                  <a:srgbClr val="FF0000"/>
                </a:solidFill>
                <a:latin typeface="Trebuchet MS"/>
                <a:cs typeface="Trebuchet MS"/>
              </a:rPr>
              <a:t>)</a:t>
            </a:r>
            <a:r>
              <a:rPr lang="en-US" sz="2800" b="1" dirty="0" smtClean="0">
                <a:latin typeface="Trebuchet MS"/>
                <a:cs typeface="Trebuchet MS"/>
              </a:rPr>
              <a:t> </a:t>
            </a:r>
            <a:r>
              <a:rPr lang="en-US" sz="2800" b="1" dirty="0" err="1" smtClean="0">
                <a:solidFill>
                  <a:srgbClr val="0000FF"/>
                </a:solidFill>
                <a:latin typeface="Trebuchet MS"/>
                <a:cs typeface="Trebuchet MS"/>
              </a:rPr>
              <a:t>R(x,z</a:t>
            </a:r>
            <a:r>
              <a:rPr lang="en-US" sz="2800" b="1" dirty="0" smtClean="0">
                <a:solidFill>
                  <a:srgbClr val="0000FF"/>
                </a:solidFill>
                <a:latin typeface="Trebuchet MS"/>
                <a:cs typeface="Trebuchet MS"/>
              </a:rPr>
              <a:t>)</a:t>
            </a:r>
            <a:r>
              <a:rPr lang="en-US" sz="2800" b="1" dirty="0" smtClean="0">
                <a:latin typeface="Trebuchet MS"/>
                <a:cs typeface="Trebuchet MS"/>
              </a:rPr>
              <a:t> + </a:t>
            </a:r>
            <a:r>
              <a:rPr lang="en-US" sz="2800" b="1" dirty="0" err="1" smtClean="0">
                <a:latin typeface="Trebuchet MS"/>
                <a:cs typeface="Trebuchet MS"/>
              </a:rPr>
              <a:t>A(x</a:t>
            </a:r>
            <a:r>
              <a:rPr lang="en-US" sz="2800" b="1" dirty="0" smtClean="0">
                <a:latin typeface="Trebuchet MS"/>
                <a:cs typeface="Trebuchet MS"/>
              </a:rPr>
              <a:t>) </a:t>
            </a:r>
            <a:r>
              <a:rPr lang="en-US" sz="2800" b="1" dirty="0" err="1" smtClean="0">
                <a:solidFill>
                  <a:srgbClr val="008000"/>
                </a:solidFill>
                <a:latin typeface="Trebuchet MS"/>
                <a:cs typeface="Trebuchet MS"/>
              </a:rPr>
              <a:t>C(x</a:t>
            </a:r>
            <a:r>
              <a:rPr lang="en-US" sz="2800" b="1" dirty="0" smtClean="0">
                <a:solidFill>
                  <a:srgbClr val="008000"/>
                </a:solidFill>
                <a:latin typeface="Trebuchet MS"/>
                <a:cs typeface="Trebuchet MS"/>
              </a:rPr>
              <a:t>)</a:t>
            </a:r>
            <a:r>
              <a:rPr lang="en-US" sz="2800" b="1" dirty="0" smtClean="0">
                <a:latin typeface="Trebuchet MS"/>
                <a:cs typeface="Trebuchet MS"/>
              </a:rPr>
              <a:t> = </a:t>
            </a:r>
            <a:r>
              <a:rPr lang="en-US" sz="2800" b="1" dirty="0" err="1" smtClean="0">
                <a:solidFill>
                  <a:srgbClr val="FF20FD"/>
                </a:solidFill>
                <a:latin typeface="Trebuchet MS"/>
                <a:cs typeface="Trebuchet MS"/>
              </a:rPr>
              <a:t>B(x,z</a:t>
            </a:r>
            <a:r>
              <a:rPr lang="en-US" sz="2800" b="1" dirty="0" smtClean="0">
                <a:solidFill>
                  <a:srgbClr val="FF20FD"/>
                </a:solidFill>
                <a:latin typeface="Trebuchet MS"/>
                <a:cs typeface="Trebuchet MS"/>
              </a:rPr>
              <a:t>)</a:t>
            </a:r>
            <a:endParaRPr lang="en-US" sz="2800" b="1" dirty="0">
              <a:solidFill>
                <a:srgbClr val="FF20FD"/>
              </a:solidFill>
              <a:latin typeface="Trebuchet MS"/>
              <a:cs typeface="Trebuchet MS"/>
            </a:endParaRPr>
          </a:p>
        </p:txBody>
      </p:sp>
      <p:sp>
        <p:nvSpPr>
          <p:cNvPr id="13" name="TextBox 12"/>
          <p:cNvSpPr txBox="1"/>
          <p:nvPr/>
        </p:nvSpPr>
        <p:spPr>
          <a:xfrm>
            <a:off x="776124" y="1600200"/>
            <a:ext cx="2271876" cy="338554"/>
          </a:xfrm>
          <a:prstGeom prst="rect">
            <a:avLst/>
          </a:prstGeom>
          <a:solidFill>
            <a:srgbClr val="E8E5AA"/>
          </a:solidFill>
        </p:spPr>
        <p:txBody>
          <a:bodyPr wrap="none" rtlCol="0">
            <a:spAutoFit/>
          </a:bodyPr>
          <a:lstStyle/>
          <a:p>
            <a:r>
              <a:rPr lang="en-US" sz="1600" dirty="0" smtClean="0">
                <a:latin typeface="Trebuchet MS"/>
                <a:cs typeface="Trebuchet MS"/>
              </a:rPr>
              <a:t>Assuming factorization</a:t>
            </a:r>
            <a:endParaRPr lang="en-US" sz="1600" dirty="0">
              <a:latin typeface="Trebuchet MS"/>
              <a:cs typeface="Trebuchet MS"/>
            </a:endParaRPr>
          </a:p>
        </p:txBody>
      </p:sp>
      <p:sp>
        <p:nvSpPr>
          <p:cNvPr id="14" name="TextBox 13"/>
          <p:cNvSpPr txBox="1"/>
          <p:nvPr/>
        </p:nvSpPr>
        <p:spPr>
          <a:xfrm>
            <a:off x="5500524" y="1600200"/>
            <a:ext cx="2285501" cy="338554"/>
          </a:xfrm>
          <a:prstGeom prst="rect">
            <a:avLst/>
          </a:prstGeom>
          <a:solidFill>
            <a:srgbClr val="E8E5AA"/>
          </a:solidFill>
        </p:spPr>
        <p:txBody>
          <a:bodyPr wrap="none" rtlCol="0">
            <a:spAutoFit/>
          </a:bodyPr>
          <a:lstStyle/>
          <a:p>
            <a:r>
              <a:rPr lang="en-US" sz="1600" dirty="0" smtClean="0">
                <a:latin typeface="Trebuchet MS"/>
                <a:cs typeface="Trebuchet MS"/>
              </a:rPr>
              <a:t>Impulse Approximation</a:t>
            </a:r>
            <a:endParaRPr lang="en-US" sz="1600" dirty="0">
              <a:latin typeface="Trebuchet MS"/>
              <a:cs typeface="Trebuchet MS"/>
            </a:endParaRPr>
          </a:p>
        </p:txBody>
      </p:sp>
      <p:graphicFrame>
        <p:nvGraphicFramePr>
          <p:cNvPr id="16" name="Object 15"/>
          <p:cNvGraphicFramePr>
            <a:graphicFrameLocks noChangeAspect="1"/>
          </p:cNvGraphicFramePr>
          <p:nvPr/>
        </p:nvGraphicFramePr>
        <p:xfrm>
          <a:off x="304800" y="4322762"/>
          <a:ext cx="1352550" cy="685800"/>
        </p:xfrm>
        <a:graphic>
          <a:graphicData uri="http://schemas.openxmlformats.org/presentationml/2006/ole">
            <mc:AlternateContent xmlns:mc="http://schemas.openxmlformats.org/markup-compatibility/2006">
              <mc:Choice xmlns:v="urn:schemas-microsoft-com:vml" Requires="v">
                <p:oleObj spid="_x0000_s11372" name="Equation" r:id="rId16" imgW="901700" imgH="457200" progId="Equation.3">
                  <p:embed/>
                </p:oleObj>
              </mc:Choice>
              <mc:Fallback>
                <p:oleObj name="Equation" r:id="rId16" imgW="901700" imgH="4572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 y="4322762"/>
                        <a:ext cx="13525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2901950" y="3470440"/>
          <a:ext cx="1365250" cy="582612"/>
        </p:xfrm>
        <a:graphic>
          <a:graphicData uri="http://schemas.openxmlformats.org/presentationml/2006/ole">
            <mc:AlternateContent xmlns:mc="http://schemas.openxmlformats.org/markup-compatibility/2006">
              <mc:Choice xmlns:v="urn:schemas-microsoft-com:vml" Requires="v">
                <p:oleObj spid="_x0000_s11373" name="Equation" r:id="rId18" imgW="863600" imgH="368300" progId="Equation.3">
                  <p:embed/>
                </p:oleObj>
              </mc:Choice>
              <mc:Fallback>
                <p:oleObj name="Equation" r:id="rId18" imgW="863600" imgH="3683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01950" y="3470440"/>
                        <a:ext cx="1365250" cy="582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nvGraphicFramePr>
        <p:xfrm>
          <a:off x="3860800" y="4427537"/>
          <a:ext cx="1473200" cy="581025"/>
        </p:xfrm>
        <a:graphic>
          <a:graphicData uri="http://schemas.openxmlformats.org/presentationml/2006/ole">
            <mc:AlternateContent xmlns:mc="http://schemas.openxmlformats.org/markup-compatibility/2006">
              <mc:Choice xmlns:v="urn:schemas-microsoft-com:vml" Requires="v">
                <p:oleObj spid="_x0000_s11374" name="Equation" r:id="rId20" imgW="1028700" imgH="406400" progId="Equation.3">
                  <p:embed/>
                </p:oleObj>
              </mc:Choice>
              <mc:Fallback>
                <p:oleObj name="Equation" r:id="rId20" imgW="1028700" imgH="4064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60800" y="4427537"/>
                        <a:ext cx="1473200"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4876800" y="3654425"/>
          <a:ext cx="1565275" cy="307975"/>
        </p:xfrm>
        <a:graphic>
          <a:graphicData uri="http://schemas.openxmlformats.org/presentationml/2006/ole">
            <mc:AlternateContent xmlns:mc="http://schemas.openxmlformats.org/markup-compatibility/2006">
              <mc:Choice xmlns:v="urn:schemas-microsoft-com:vml" Requires="v">
                <p:oleObj spid="_x0000_s11375" name="Equation" r:id="rId22" imgW="838200" imgH="165100" progId="Equation.3">
                  <p:embed/>
                </p:oleObj>
              </mc:Choice>
              <mc:Fallback>
                <p:oleObj name="Equation" r:id="rId22" imgW="838200" imgH="1651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76800" y="3654425"/>
                        <a:ext cx="1565275"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1"/>
          <p:cNvSpPr txBox="1"/>
          <p:nvPr/>
        </p:nvSpPr>
        <p:spPr>
          <a:xfrm>
            <a:off x="135341" y="5652814"/>
            <a:ext cx="6553200" cy="400110"/>
          </a:xfrm>
          <a:prstGeom prst="rect">
            <a:avLst/>
          </a:prstGeom>
          <a:solidFill>
            <a:srgbClr val="FFFF00"/>
          </a:solidFill>
        </p:spPr>
        <p:txBody>
          <a:bodyPr wrap="square" rtlCol="0">
            <a:spAutoFit/>
          </a:bodyPr>
          <a:lstStyle/>
          <a:p>
            <a:r>
              <a:rPr lang="en-US" sz="2000" b="1" dirty="0" smtClean="0">
                <a:latin typeface="Trebuchet MS"/>
                <a:cs typeface="Trebuchet MS"/>
              </a:rPr>
              <a:t>Extract simultaneously </a:t>
            </a:r>
            <a:r>
              <a:rPr lang="en-US" sz="2000" b="1" dirty="0" smtClean="0">
                <a:solidFill>
                  <a:srgbClr val="FF0000"/>
                </a:solidFill>
                <a:latin typeface="Trebuchet MS"/>
                <a:cs typeface="Trebuchet MS"/>
              </a:rPr>
              <a:t>D(z)</a:t>
            </a:r>
            <a:r>
              <a:rPr lang="en-US" sz="2000" b="1" dirty="0" smtClean="0">
                <a:latin typeface="Trebuchet MS"/>
                <a:cs typeface="Trebuchet MS"/>
              </a:rPr>
              <a:t> and </a:t>
            </a:r>
            <a:r>
              <a:rPr lang="en-US" sz="2000" b="1" dirty="0" smtClean="0">
                <a:solidFill>
                  <a:srgbClr val="008000"/>
                </a:solidFill>
                <a:latin typeface="Trebuchet MS"/>
                <a:cs typeface="Trebuchet MS"/>
              </a:rPr>
              <a:t>C(x) in each Q</a:t>
            </a:r>
            <a:r>
              <a:rPr lang="en-US" sz="2000" b="1" baseline="30000" dirty="0" smtClean="0">
                <a:solidFill>
                  <a:srgbClr val="008000"/>
                </a:solidFill>
                <a:latin typeface="Trebuchet MS"/>
                <a:cs typeface="Trebuchet MS"/>
              </a:rPr>
              <a:t>2</a:t>
            </a:r>
            <a:r>
              <a:rPr lang="en-US" sz="2000" b="1" dirty="0">
                <a:solidFill>
                  <a:srgbClr val="008000"/>
                </a:solidFill>
                <a:latin typeface="Trebuchet MS"/>
                <a:cs typeface="Trebuchet MS"/>
              </a:rPr>
              <a:t> </a:t>
            </a:r>
            <a:r>
              <a:rPr lang="en-US" sz="2000" b="1" dirty="0" smtClean="0">
                <a:solidFill>
                  <a:srgbClr val="008000"/>
                </a:solidFill>
                <a:latin typeface="Trebuchet MS"/>
                <a:cs typeface="Trebuchet MS"/>
              </a:rPr>
              <a:t>bin!</a:t>
            </a:r>
            <a:endParaRPr lang="en-US" sz="2000" b="1" dirty="0">
              <a:solidFill>
                <a:srgbClr val="008000"/>
              </a:solidFill>
              <a:latin typeface="Trebuchet MS"/>
              <a:cs typeface="Trebuchet MS"/>
            </a:endParaRPr>
          </a:p>
        </p:txBody>
      </p:sp>
      <p:cxnSp>
        <p:nvCxnSpPr>
          <p:cNvPr id="38" name="Straight Arrow Connector 37"/>
          <p:cNvCxnSpPr/>
          <p:nvPr/>
        </p:nvCxnSpPr>
        <p:spPr bwMode="auto">
          <a:xfrm rot="5400000">
            <a:off x="3302384" y="3240636"/>
            <a:ext cx="405632" cy="1588"/>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cxnSp>
        <p:nvCxnSpPr>
          <p:cNvPr id="40" name="Straight Arrow Connector 39"/>
          <p:cNvCxnSpPr/>
          <p:nvPr/>
        </p:nvCxnSpPr>
        <p:spPr bwMode="auto">
          <a:xfrm rot="5400000">
            <a:off x="3953739" y="3733075"/>
            <a:ext cx="1388923" cy="1588"/>
          </a:xfrm>
          <a:prstGeom prst="straightConnector1">
            <a:avLst/>
          </a:prstGeom>
          <a:solidFill>
            <a:schemeClr val="accent1"/>
          </a:solidFill>
          <a:ln w="28575" cap="flat" cmpd="sng" algn="ctr">
            <a:solidFill>
              <a:schemeClr val="tx1">
                <a:lumMod val="90000"/>
                <a:lumOff val="10000"/>
              </a:schemeClr>
            </a:solidFill>
            <a:prstDash val="solid"/>
            <a:round/>
            <a:headEnd type="none" w="med" len="med"/>
            <a:tailEnd type="arrow" w="med" len="med"/>
          </a:ln>
          <a:effectLst/>
        </p:spPr>
      </p:cxnSp>
      <p:cxnSp>
        <p:nvCxnSpPr>
          <p:cNvPr id="42" name="Straight Arrow Connector 41"/>
          <p:cNvCxnSpPr/>
          <p:nvPr/>
        </p:nvCxnSpPr>
        <p:spPr bwMode="auto">
          <a:xfrm rot="5400000">
            <a:off x="5229528" y="3310403"/>
            <a:ext cx="541993" cy="1588"/>
          </a:xfrm>
          <a:prstGeom prst="straightConnector1">
            <a:avLst/>
          </a:prstGeom>
          <a:solidFill>
            <a:schemeClr val="accent1"/>
          </a:solidFill>
          <a:ln w="28575" cap="flat" cmpd="sng" algn="ctr">
            <a:solidFill>
              <a:srgbClr val="008000"/>
            </a:solidFill>
            <a:prstDash val="solid"/>
            <a:round/>
            <a:headEnd type="none" w="med" len="med"/>
            <a:tailEnd type="arrow" w="med" len="med"/>
          </a:ln>
          <a:effectLst/>
        </p:spPr>
      </p:cxnSp>
      <p:cxnSp>
        <p:nvCxnSpPr>
          <p:cNvPr id="44" name="Straight Arrow Connector 43"/>
          <p:cNvCxnSpPr/>
          <p:nvPr/>
        </p:nvCxnSpPr>
        <p:spPr bwMode="auto">
          <a:xfrm rot="5400000">
            <a:off x="6454029" y="3598159"/>
            <a:ext cx="1115918" cy="1588"/>
          </a:xfrm>
          <a:prstGeom prst="straightConnector1">
            <a:avLst/>
          </a:prstGeom>
          <a:solidFill>
            <a:schemeClr val="accent1"/>
          </a:solidFill>
          <a:ln w="28575" cap="flat" cmpd="sng" algn="ctr">
            <a:solidFill>
              <a:srgbClr val="FF20FD"/>
            </a:solidFill>
            <a:prstDash val="solid"/>
            <a:round/>
            <a:headEnd type="none" w="med" len="med"/>
            <a:tailEnd type="arrow" w="med" len="med"/>
          </a:ln>
          <a:effectLst/>
        </p:spPr>
      </p:cxnSp>
      <p:cxnSp>
        <p:nvCxnSpPr>
          <p:cNvPr id="48" name="Straight Arrow Connector 47"/>
          <p:cNvCxnSpPr/>
          <p:nvPr/>
        </p:nvCxnSpPr>
        <p:spPr bwMode="auto">
          <a:xfrm rot="5400000">
            <a:off x="2132895" y="3240636"/>
            <a:ext cx="405632" cy="1588"/>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3" grpId="0" animBg="1"/>
      <p:bldP spid="31" grpId="0" animBg="1"/>
      <p:bldP spid="28" grpId="0" animBg="1"/>
      <p:bldP spid="27" grpId="0" animBg="1"/>
      <p:bldP spid="25" grpId="0" animBg="1"/>
      <p:bldP spid="24" grpId="0" animBg="1"/>
      <p:bldP spid="11" grpId="0" animBg="1"/>
      <p:bldP spid="13" grpId="0" animBg="1"/>
      <p:bldP spid="14"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8000"/>
                </a:solidFill>
              </a:rPr>
              <a:t>E12-09-002: Uncertainties and Projections</a:t>
            </a:r>
            <a:endParaRPr lang="en-US" sz="2800" dirty="0"/>
          </a:p>
        </p:txBody>
      </p:sp>
      <p:graphicFrame>
        <p:nvGraphicFramePr>
          <p:cNvPr id="6" name="Table 5"/>
          <p:cNvGraphicFramePr>
            <a:graphicFrameLocks noGrp="1"/>
          </p:cNvGraphicFramePr>
          <p:nvPr/>
        </p:nvGraphicFramePr>
        <p:xfrm>
          <a:off x="228600" y="990600"/>
          <a:ext cx="4419600" cy="3729619"/>
        </p:xfrm>
        <a:graphic>
          <a:graphicData uri="http://schemas.openxmlformats.org/drawingml/2006/table">
            <a:tbl>
              <a:tblPr firstRow="1" bandRow="1">
                <a:tableStyleId>{5C22544A-7EE6-4342-B048-85BDC9FD1C3A}</a:tableStyleId>
              </a:tblPr>
              <a:tblGrid>
                <a:gridCol w="1588294"/>
                <a:gridCol w="1312069"/>
                <a:gridCol w="1519237"/>
              </a:tblGrid>
              <a:tr h="468259">
                <a:tc>
                  <a:txBody>
                    <a:bodyPr/>
                    <a:lstStyle/>
                    <a:p>
                      <a:pPr>
                        <a:spcAft>
                          <a:spcPts val="0"/>
                        </a:spcAft>
                      </a:pPr>
                      <a:r>
                        <a:rPr lang="en-US" sz="1400" dirty="0" smtClean="0"/>
                        <a:t>Source</a:t>
                      </a:r>
                      <a:endParaRPr lang="en-US" sz="1400" dirty="0"/>
                    </a:p>
                  </a:txBody>
                  <a:tcPr/>
                </a:tc>
                <a:tc>
                  <a:txBody>
                    <a:bodyPr/>
                    <a:lstStyle/>
                    <a:p>
                      <a:pPr>
                        <a:spcAft>
                          <a:spcPts val="0"/>
                        </a:spcAft>
                      </a:pPr>
                      <a:r>
                        <a:rPr lang="en-US" sz="1400" dirty="0" smtClean="0"/>
                        <a:t>Pion</a:t>
                      </a:r>
                      <a:r>
                        <a:rPr lang="en-US" sz="1400" baseline="0" dirty="0" smtClean="0"/>
                        <a:t> </a:t>
                      </a:r>
                      <a:r>
                        <a:rPr lang="en-US" sz="1400" dirty="0" smtClean="0"/>
                        <a:t>Yield (%)</a:t>
                      </a:r>
                      <a:endParaRPr lang="en-US" sz="1400" dirty="0"/>
                    </a:p>
                  </a:txBody>
                  <a:tcPr/>
                </a:tc>
                <a:tc>
                  <a:txBody>
                    <a:bodyPr/>
                    <a:lstStyle/>
                    <a:p>
                      <a:pPr>
                        <a:spcAft>
                          <a:spcPts val="0"/>
                        </a:spcAft>
                      </a:pPr>
                      <a:r>
                        <a:rPr lang="en-US" sz="1400" dirty="0" smtClean="0"/>
                        <a:t>Δ(R</a:t>
                      </a:r>
                      <a:r>
                        <a:rPr lang="en-US" sz="1400" baseline="-25000" dirty="0" smtClean="0"/>
                        <a:t>Y</a:t>
                      </a:r>
                      <a:r>
                        <a:rPr lang="en-US" sz="1400" dirty="0" smtClean="0"/>
                        <a:t>)/R</a:t>
                      </a:r>
                      <a:r>
                        <a:rPr lang="en-US" sz="1400" baseline="-25000" dirty="0" smtClean="0"/>
                        <a:t>Y  </a:t>
                      </a:r>
                      <a:r>
                        <a:rPr lang="en-US" sz="1400" baseline="0" dirty="0" smtClean="0"/>
                        <a:t>(%)</a:t>
                      </a:r>
                    </a:p>
                    <a:p>
                      <a:pPr>
                        <a:spcAft>
                          <a:spcPts val="0"/>
                        </a:spcAft>
                      </a:pPr>
                      <a:r>
                        <a:rPr lang="en-US" sz="1400" baseline="0" dirty="0" smtClean="0"/>
                        <a:t>per z bin</a:t>
                      </a:r>
                      <a:endParaRPr lang="en-US" sz="1400" baseline="-25000" dirty="0"/>
                    </a:p>
                  </a:txBody>
                  <a:tcPr/>
                </a:tc>
              </a:tr>
              <a:tr h="302342">
                <a:tc>
                  <a:txBody>
                    <a:bodyPr/>
                    <a:lstStyle/>
                    <a:p>
                      <a:pPr algn="ctr">
                        <a:spcAft>
                          <a:spcPts val="0"/>
                        </a:spcAft>
                      </a:pPr>
                      <a:r>
                        <a:rPr lang="en-US" sz="1400" dirty="0" smtClean="0"/>
                        <a:t>Statistics</a:t>
                      </a:r>
                      <a:endParaRPr lang="en-US" sz="1400" dirty="0"/>
                    </a:p>
                  </a:txBody>
                  <a:tcPr>
                    <a:solidFill>
                      <a:srgbClr val="FFFF00"/>
                    </a:solidFill>
                  </a:tcPr>
                </a:tc>
                <a:tc>
                  <a:txBody>
                    <a:bodyPr/>
                    <a:lstStyle/>
                    <a:p>
                      <a:pPr algn="ctr">
                        <a:spcAft>
                          <a:spcPts val="0"/>
                        </a:spcAft>
                      </a:pPr>
                      <a:r>
                        <a:rPr lang="en-US" sz="1400" dirty="0" smtClean="0"/>
                        <a:t>0.7</a:t>
                      </a:r>
                      <a:endParaRPr lang="en-US" sz="1400" dirty="0"/>
                    </a:p>
                  </a:txBody>
                  <a:tcPr>
                    <a:solidFill>
                      <a:srgbClr val="FFFF00"/>
                    </a:solidFill>
                  </a:tcPr>
                </a:tc>
                <a:tc>
                  <a:txBody>
                    <a:bodyPr/>
                    <a:lstStyle/>
                    <a:p>
                      <a:pPr algn="ctr">
                        <a:spcAft>
                          <a:spcPts val="0"/>
                        </a:spcAft>
                      </a:pPr>
                      <a:r>
                        <a:rPr lang="en-US" sz="1400" dirty="0" smtClean="0">
                          <a:solidFill>
                            <a:srgbClr val="0000FF"/>
                          </a:solidFill>
                        </a:rPr>
                        <a:t>1</a:t>
                      </a:r>
                      <a:endParaRPr lang="en-US" sz="1400" dirty="0">
                        <a:solidFill>
                          <a:srgbClr val="0000FF"/>
                        </a:solidFill>
                      </a:endParaRPr>
                    </a:p>
                  </a:txBody>
                  <a:tcPr>
                    <a:solidFill>
                      <a:srgbClr val="FFFF00"/>
                    </a:solidFill>
                  </a:tcPr>
                </a:tc>
              </a:tr>
              <a:tr h="302342">
                <a:tc>
                  <a:txBody>
                    <a:bodyPr/>
                    <a:lstStyle/>
                    <a:p>
                      <a:pPr algn="ctr">
                        <a:spcAft>
                          <a:spcPts val="0"/>
                        </a:spcAft>
                      </a:pPr>
                      <a:r>
                        <a:rPr lang="en-US" sz="1400" dirty="0" smtClean="0"/>
                        <a:t>Luminosity</a:t>
                      </a:r>
                      <a:endParaRPr lang="en-US" sz="1400" dirty="0"/>
                    </a:p>
                  </a:txBody>
                  <a:tcPr/>
                </a:tc>
                <a:tc>
                  <a:txBody>
                    <a:bodyPr/>
                    <a:lstStyle/>
                    <a:p>
                      <a:pPr algn="ctr">
                        <a:spcAft>
                          <a:spcPts val="0"/>
                        </a:spcAft>
                      </a:pPr>
                      <a:r>
                        <a:rPr lang="en-US" sz="1400" dirty="0" smtClean="0"/>
                        <a:t>0.4-0.8</a:t>
                      </a:r>
                      <a:endParaRPr lang="en-US" sz="1400" dirty="0"/>
                    </a:p>
                  </a:txBody>
                  <a:tcPr/>
                </a:tc>
                <a:tc>
                  <a:txBody>
                    <a:bodyPr/>
                    <a:lstStyle/>
                    <a:p>
                      <a:pPr algn="ctr">
                        <a:spcAft>
                          <a:spcPts val="0"/>
                        </a:spcAft>
                      </a:pPr>
                      <a:r>
                        <a:rPr lang="en-US" sz="1400" dirty="0" smtClean="0">
                          <a:solidFill>
                            <a:srgbClr val="FF0000"/>
                          </a:solidFill>
                        </a:rPr>
                        <a:t>0.3</a:t>
                      </a:r>
                      <a:endParaRPr lang="en-US" sz="1400" dirty="0">
                        <a:solidFill>
                          <a:srgbClr val="FF0000"/>
                        </a:solidFill>
                      </a:endParaRPr>
                    </a:p>
                  </a:txBody>
                  <a:tcPr/>
                </a:tc>
              </a:tr>
              <a:tr h="468259">
                <a:tc>
                  <a:txBody>
                    <a:bodyPr/>
                    <a:lstStyle/>
                    <a:p>
                      <a:pPr algn="ctr">
                        <a:spcAft>
                          <a:spcPts val="0"/>
                        </a:spcAft>
                      </a:pPr>
                      <a:r>
                        <a:rPr lang="en-US" sz="1400" dirty="0" smtClean="0"/>
                        <a:t>Tracking efficiency</a:t>
                      </a:r>
                      <a:endParaRPr lang="en-US" sz="1400" dirty="0"/>
                    </a:p>
                  </a:txBody>
                  <a:tcPr/>
                </a:tc>
                <a:tc>
                  <a:txBody>
                    <a:bodyPr/>
                    <a:lstStyle/>
                    <a:p>
                      <a:pPr algn="ctr">
                        <a:spcAft>
                          <a:spcPts val="0"/>
                        </a:spcAft>
                      </a:pPr>
                      <a:r>
                        <a:rPr lang="en-US" sz="1400" dirty="0" smtClean="0"/>
                        <a:t>0.1 - 1</a:t>
                      </a:r>
                      <a:endParaRPr lang="en-US" sz="1400" dirty="0"/>
                    </a:p>
                  </a:txBody>
                  <a:tcPr/>
                </a:tc>
                <a:tc>
                  <a:txBody>
                    <a:bodyPr/>
                    <a:lstStyle/>
                    <a:p>
                      <a:pPr algn="ctr">
                        <a:spcAft>
                          <a:spcPts val="0"/>
                        </a:spcAft>
                      </a:pPr>
                      <a:r>
                        <a:rPr lang="en-US" sz="1400" dirty="0" smtClean="0">
                          <a:solidFill>
                            <a:srgbClr val="FF0000"/>
                          </a:solidFill>
                        </a:rPr>
                        <a:t>0.2</a:t>
                      </a:r>
                      <a:endParaRPr lang="en-US" sz="1400" dirty="0">
                        <a:solidFill>
                          <a:srgbClr val="FF0000"/>
                        </a:solidFill>
                      </a:endParaRPr>
                    </a:p>
                  </a:txBody>
                  <a:tcPr/>
                </a:tc>
              </a:tr>
              <a:tr h="302342">
                <a:tc>
                  <a:txBody>
                    <a:bodyPr/>
                    <a:lstStyle/>
                    <a:p>
                      <a:pPr algn="ctr">
                        <a:spcAft>
                          <a:spcPts val="0"/>
                        </a:spcAft>
                      </a:pPr>
                      <a:r>
                        <a:rPr lang="en-US" sz="1400" dirty="0" smtClean="0"/>
                        <a:t>Dead time</a:t>
                      </a:r>
                      <a:endParaRPr lang="en-US" sz="1400" dirty="0"/>
                    </a:p>
                  </a:txBody>
                  <a:tcPr/>
                </a:tc>
                <a:tc>
                  <a:txBody>
                    <a:bodyPr/>
                    <a:lstStyle/>
                    <a:p>
                      <a:pPr algn="ctr">
                        <a:spcAft>
                          <a:spcPts val="0"/>
                        </a:spcAft>
                      </a:pPr>
                      <a:r>
                        <a:rPr lang="en-US" sz="1400" dirty="0" smtClean="0"/>
                        <a:t>&lt; 0.1</a:t>
                      </a:r>
                      <a:endParaRPr lang="en-US" sz="1400" dirty="0"/>
                    </a:p>
                  </a:txBody>
                  <a:tcPr/>
                </a:tc>
                <a:tc>
                  <a:txBody>
                    <a:bodyPr/>
                    <a:lstStyle/>
                    <a:p>
                      <a:pPr algn="ctr">
                        <a:spcAft>
                          <a:spcPts val="0"/>
                        </a:spcAft>
                      </a:pPr>
                      <a:r>
                        <a:rPr lang="en-US" sz="1400" dirty="0" smtClean="0">
                          <a:solidFill>
                            <a:srgbClr val="FF0000"/>
                          </a:solidFill>
                        </a:rPr>
                        <a:t>&lt; 0.1</a:t>
                      </a:r>
                      <a:endParaRPr lang="en-US" sz="1400" dirty="0">
                        <a:solidFill>
                          <a:srgbClr val="FF0000"/>
                        </a:solidFill>
                      </a:endParaRPr>
                    </a:p>
                  </a:txBody>
                  <a:tcPr/>
                </a:tc>
              </a:tr>
              <a:tr h="302342">
                <a:tc>
                  <a:txBody>
                    <a:bodyPr/>
                    <a:lstStyle/>
                    <a:p>
                      <a:pPr algn="ctr">
                        <a:spcAft>
                          <a:spcPts val="0"/>
                        </a:spcAft>
                      </a:pPr>
                      <a:r>
                        <a:rPr lang="en-US" sz="1400" dirty="0" smtClean="0"/>
                        <a:t>Acceptance</a:t>
                      </a:r>
                      <a:endParaRPr lang="en-US" sz="1400" dirty="0"/>
                    </a:p>
                  </a:txBody>
                  <a:tcPr/>
                </a:tc>
                <a:tc>
                  <a:txBody>
                    <a:bodyPr/>
                    <a:lstStyle/>
                    <a:p>
                      <a:pPr algn="ctr">
                        <a:spcAft>
                          <a:spcPts val="0"/>
                        </a:spcAft>
                      </a:pPr>
                      <a:r>
                        <a:rPr lang="en-US" sz="1400" dirty="0" smtClean="0"/>
                        <a:t>1 – 2</a:t>
                      </a:r>
                      <a:endParaRPr lang="en-US" sz="1400" dirty="0"/>
                    </a:p>
                  </a:txBody>
                  <a:tcPr/>
                </a:tc>
                <a:tc>
                  <a:txBody>
                    <a:bodyPr/>
                    <a:lstStyle/>
                    <a:p>
                      <a:pPr algn="ctr">
                        <a:spcAft>
                          <a:spcPts val="0"/>
                        </a:spcAft>
                      </a:pPr>
                      <a:r>
                        <a:rPr lang="en-US" sz="1400" dirty="0" smtClean="0">
                          <a:solidFill>
                            <a:srgbClr val="FF0000"/>
                          </a:solidFill>
                        </a:rPr>
                        <a:t>0.1</a:t>
                      </a:r>
                      <a:endParaRPr lang="en-US" sz="1400" dirty="0">
                        <a:solidFill>
                          <a:srgbClr val="FF0000"/>
                        </a:solidFill>
                      </a:endParaRPr>
                    </a:p>
                  </a:txBody>
                  <a:tcPr/>
                </a:tc>
              </a:tr>
              <a:tr h="302342">
                <a:tc>
                  <a:txBody>
                    <a:bodyPr/>
                    <a:lstStyle/>
                    <a:p>
                      <a:pPr algn="ctr">
                        <a:spcAft>
                          <a:spcPts val="0"/>
                        </a:spcAft>
                      </a:pPr>
                      <a:r>
                        <a:rPr lang="en-US" sz="1400" dirty="0" smtClean="0"/>
                        <a:t>PID efficiency</a:t>
                      </a:r>
                      <a:endParaRPr lang="en-US" sz="1400" dirty="0"/>
                    </a:p>
                  </a:txBody>
                  <a:tcPr/>
                </a:tc>
                <a:tc>
                  <a:txBody>
                    <a:bodyPr/>
                    <a:lstStyle/>
                    <a:p>
                      <a:pPr algn="ctr">
                        <a:spcAft>
                          <a:spcPts val="0"/>
                        </a:spcAft>
                      </a:pPr>
                      <a:r>
                        <a:rPr lang="en-US" sz="1400" dirty="0" smtClean="0"/>
                        <a:t>&lt; 0.5</a:t>
                      </a:r>
                      <a:endParaRPr lang="en-US" sz="1400" dirty="0"/>
                    </a:p>
                  </a:txBody>
                  <a:tcPr/>
                </a:tc>
                <a:tc>
                  <a:txBody>
                    <a:bodyPr/>
                    <a:lstStyle/>
                    <a:p>
                      <a:pPr algn="ctr">
                        <a:spcAft>
                          <a:spcPts val="0"/>
                        </a:spcAft>
                      </a:pPr>
                      <a:r>
                        <a:rPr lang="en-US" sz="1400" dirty="0" smtClean="0">
                          <a:solidFill>
                            <a:srgbClr val="FF0000"/>
                          </a:solidFill>
                        </a:rPr>
                        <a:t>0.2</a:t>
                      </a:r>
                      <a:endParaRPr lang="en-US" sz="1400" dirty="0">
                        <a:solidFill>
                          <a:srgbClr val="FF0000"/>
                        </a:solidFill>
                      </a:endParaRPr>
                    </a:p>
                  </a:txBody>
                  <a:tcPr/>
                </a:tc>
              </a:tr>
              <a:tr h="302342">
                <a:tc>
                  <a:txBody>
                    <a:bodyPr/>
                    <a:lstStyle/>
                    <a:p>
                      <a:pPr algn="ctr">
                        <a:spcAft>
                          <a:spcPts val="0"/>
                        </a:spcAft>
                      </a:pPr>
                      <a:r>
                        <a:rPr lang="en-US" sz="1400" dirty="0" smtClean="0"/>
                        <a:t>ρ background </a:t>
                      </a:r>
                      <a:endParaRPr lang="en-US" sz="1400" dirty="0"/>
                    </a:p>
                  </a:txBody>
                  <a:tcPr/>
                </a:tc>
                <a:tc>
                  <a:txBody>
                    <a:bodyPr/>
                    <a:lstStyle/>
                    <a:p>
                      <a:pPr algn="ctr">
                        <a:spcAft>
                          <a:spcPts val="0"/>
                        </a:spcAft>
                      </a:pPr>
                      <a:r>
                        <a:rPr lang="en-US" sz="1400" dirty="0" smtClean="0"/>
                        <a:t>0.5 – 3</a:t>
                      </a:r>
                      <a:endParaRPr lang="en-US" sz="1400" dirty="0"/>
                    </a:p>
                  </a:txBody>
                  <a:tcPr/>
                </a:tc>
                <a:tc>
                  <a:txBody>
                    <a:bodyPr/>
                    <a:lstStyle/>
                    <a:p>
                      <a:pPr algn="ctr">
                        <a:spcAft>
                          <a:spcPts val="0"/>
                        </a:spcAft>
                      </a:pPr>
                      <a:r>
                        <a:rPr lang="en-US" sz="1400" dirty="0" smtClean="0">
                          <a:solidFill>
                            <a:srgbClr val="0000FF"/>
                          </a:solidFill>
                        </a:rPr>
                        <a:t>0.2 – 0.7 (1.2)</a:t>
                      </a:r>
                      <a:endParaRPr lang="en-US" sz="1400" dirty="0">
                        <a:solidFill>
                          <a:srgbClr val="0000FF"/>
                        </a:solidFill>
                      </a:endParaRPr>
                    </a:p>
                  </a:txBody>
                  <a:tcPr/>
                </a:tc>
              </a:tr>
              <a:tr h="302342">
                <a:tc>
                  <a:txBody>
                    <a:bodyPr/>
                    <a:lstStyle/>
                    <a:p>
                      <a:pPr algn="ctr">
                        <a:spcAft>
                          <a:spcPts val="0"/>
                        </a:spcAft>
                      </a:pPr>
                      <a:r>
                        <a:rPr lang="en-US" sz="1400" dirty="0" smtClean="0"/>
                        <a:t>Excl. Rad. tail</a:t>
                      </a:r>
                      <a:endParaRPr lang="en-US" sz="1400" dirty="0"/>
                    </a:p>
                  </a:txBody>
                  <a:tcPr/>
                </a:tc>
                <a:tc>
                  <a:txBody>
                    <a:bodyPr/>
                    <a:lstStyle/>
                    <a:p>
                      <a:pPr algn="ctr">
                        <a:spcAft>
                          <a:spcPts val="0"/>
                        </a:spcAft>
                      </a:pPr>
                      <a:r>
                        <a:rPr lang="en-US" sz="1400" dirty="0" smtClean="0"/>
                        <a:t>0.2 – 1.3</a:t>
                      </a:r>
                      <a:endParaRPr lang="en-US" sz="1400" dirty="0"/>
                    </a:p>
                  </a:txBody>
                  <a:tcPr/>
                </a:tc>
                <a:tc>
                  <a:txBody>
                    <a:bodyPr/>
                    <a:lstStyle/>
                    <a:p>
                      <a:pPr algn="ctr">
                        <a:spcAft>
                          <a:spcPts val="0"/>
                        </a:spcAft>
                      </a:pPr>
                      <a:r>
                        <a:rPr lang="en-US" sz="1400" dirty="0" smtClean="0">
                          <a:solidFill>
                            <a:srgbClr val="0000FF"/>
                          </a:solidFill>
                        </a:rPr>
                        <a:t>0.1 – 0.6 (1.3)</a:t>
                      </a:r>
                      <a:endParaRPr lang="en-US" sz="1400" dirty="0">
                        <a:solidFill>
                          <a:srgbClr val="0000FF"/>
                        </a:solidFill>
                      </a:endParaRPr>
                    </a:p>
                  </a:txBody>
                  <a:tcPr/>
                </a:tc>
              </a:tr>
              <a:tr h="302342">
                <a:tc>
                  <a:txBody>
                    <a:bodyPr/>
                    <a:lstStyle/>
                    <a:p>
                      <a:pPr algn="ctr">
                        <a:spcAft>
                          <a:spcPts val="0"/>
                        </a:spcAft>
                      </a:pPr>
                      <a:r>
                        <a:rPr lang="en-US" sz="1400" dirty="0" smtClean="0"/>
                        <a:t>Total systematics</a:t>
                      </a:r>
                      <a:endParaRPr lang="en-US" sz="1400" dirty="0"/>
                    </a:p>
                  </a:txBody>
                  <a:tcPr>
                    <a:solidFill>
                      <a:srgbClr val="FFFF00"/>
                    </a:solidFill>
                  </a:tcPr>
                </a:tc>
                <a:tc>
                  <a:txBody>
                    <a:bodyPr/>
                    <a:lstStyle/>
                    <a:p>
                      <a:pPr>
                        <a:spcAft>
                          <a:spcPts val="0"/>
                        </a:spcAft>
                      </a:pPr>
                      <a:r>
                        <a:rPr lang="en-US" sz="1400" dirty="0" smtClean="0"/>
                        <a:t>1.3 – 3.0 (4.1)</a:t>
                      </a:r>
                      <a:endParaRPr lang="en-US" sz="1400" dirty="0"/>
                    </a:p>
                  </a:txBody>
                  <a:tcPr>
                    <a:solidFill>
                      <a:srgbClr val="FFFF00"/>
                    </a:solidFill>
                  </a:tcPr>
                </a:tc>
                <a:tc>
                  <a:txBody>
                    <a:bodyPr/>
                    <a:lstStyle/>
                    <a:p>
                      <a:pPr algn="ctr">
                        <a:spcAft>
                          <a:spcPts val="0"/>
                        </a:spcAft>
                      </a:pPr>
                      <a:r>
                        <a:rPr lang="en-US" sz="1400" dirty="0" smtClean="0"/>
                        <a:t>0.5 – 1.0 (1.8)</a:t>
                      </a:r>
                      <a:endParaRPr lang="en-US" sz="1400" dirty="0"/>
                    </a:p>
                  </a:txBody>
                  <a:tcPr>
                    <a:solidFill>
                      <a:srgbClr val="FFFF00"/>
                    </a:solidFill>
                  </a:tcPr>
                </a:tc>
              </a:tr>
              <a:tr h="302342">
                <a:tc>
                  <a:txBody>
                    <a:bodyPr/>
                    <a:lstStyle/>
                    <a:p>
                      <a:pPr algn="ctr">
                        <a:spcAft>
                          <a:spcPts val="0"/>
                        </a:spcAft>
                      </a:pPr>
                      <a:r>
                        <a:rPr lang="en-US" sz="1400" dirty="0" smtClean="0">
                          <a:solidFill>
                            <a:srgbClr val="FFFF00"/>
                          </a:solidFill>
                        </a:rPr>
                        <a:t>Total uncertainty</a:t>
                      </a:r>
                      <a:endParaRPr lang="en-US" sz="1400" dirty="0">
                        <a:solidFill>
                          <a:srgbClr val="FFFF00"/>
                        </a:solidFill>
                      </a:endParaRPr>
                    </a:p>
                  </a:txBody>
                  <a:tcPr>
                    <a:solidFill>
                      <a:srgbClr val="0000FF"/>
                    </a:solidFill>
                  </a:tcPr>
                </a:tc>
                <a:tc>
                  <a:txBody>
                    <a:bodyPr/>
                    <a:lstStyle/>
                    <a:p>
                      <a:pPr>
                        <a:spcAft>
                          <a:spcPts val="0"/>
                        </a:spcAft>
                      </a:pPr>
                      <a:r>
                        <a:rPr lang="en-US" sz="1400" dirty="0" smtClean="0"/>
                        <a:t>1.5 – 3.1 (4.2)</a:t>
                      </a:r>
                      <a:endParaRPr lang="en-US" sz="1400" dirty="0"/>
                    </a:p>
                  </a:txBody>
                  <a:tcPr>
                    <a:solidFill>
                      <a:srgbClr val="0000FF"/>
                    </a:solidFill>
                  </a:tcPr>
                </a:tc>
                <a:tc>
                  <a:txBody>
                    <a:bodyPr/>
                    <a:lstStyle/>
                    <a:p>
                      <a:pPr>
                        <a:spcAft>
                          <a:spcPts val="0"/>
                        </a:spcAft>
                      </a:pPr>
                      <a:r>
                        <a:rPr lang="en-US" sz="1400" dirty="0" smtClean="0"/>
                        <a:t>  1.1 – 1.4</a:t>
                      </a:r>
                      <a:r>
                        <a:rPr lang="en-US" sz="1400" baseline="0" dirty="0" smtClean="0"/>
                        <a:t> (2.1)</a:t>
                      </a:r>
                      <a:r>
                        <a:rPr lang="en-US" sz="1400" dirty="0" smtClean="0"/>
                        <a:t> </a:t>
                      </a:r>
                      <a:endParaRPr lang="en-US" sz="1400" dirty="0"/>
                    </a:p>
                  </a:txBody>
                  <a:tcPr>
                    <a:solidFill>
                      <a:srgbClr val="0000FF"/>
                    </a:solidFill>
                  </a:tcPr>
                </a:tc>
              </a:tr>
            </a:tbl>
          </a:graphicData>
        </a:graphic>
      </p:graphicFrame>
      <p:pic>
        <p:nvPicPr>
          <p:cNvPr id="7" name="Picture 6" descr="csv_proj_final.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t="7835" r="7448" b="3533"/>
              <a:stretch>
                <a:fillRect/>
              </a:stretch>
            </p:blipFill>
          </mc:Choice>
          <mc:Fallback>
            <p:blipFill>
              <a:blip r:embed="rId4"/>
              <a:srcRect t="7835" r="7448" b="3533"/>
              <a:stretch>
                <a:fillRect/>
              </a:stretch>
            </p:blipFill>
          </mc:Fallback>
        </mc:AlternateContent>
        <p:spPr>
          <a:xfrm>
            <a:off x="4800600" y="914401"/>
            <a:ext cx="4134966" cy="3959792"/>
          </a:xfrm>
          <a:prstGeom prst="rect">
            <a:avLst/>
          </a:prstGeom>
          <a:noFill/>
          <a:ln>
            <a:solidFill>
              <a:schemeClr val="tx1"/>
            </a:solidFill>
          </a:ln>
          <a:effectLst/>
        </p:spPr>
      </p:pic>
      <p:sp>
        <p:nvSpPr>
          <p:cNvPr id="8" name="TextBox 7"/>
          <p:cNvSpPr txBox="1"/>
          <p:nvPr/>
        </p:nvSpPr>
        <p:spPr>
          <a:xfrm>
            <a:off x="4876800" y="4648200"/>
            <a:ext cx="1645107" cy="307777"/>
          </a:xfrm>
          <a:prstGeom prst="rect">
            <a:avLst/>
          </a:prstGeom>
          <a:solidFill>
            <a:schemeClr val="accent1"/>
          </a:solidFill>
          <a:ln>
            <a:solidFill>
              <a:schemeClr val="tx1"/>
            </a:solidFill>
          </a:ln>
        </p:spPr>
        <p:txBody>
          <a:bodyPr wrap="none" rtlCol="0">
            <a:spAutoFit/>
          </a:bodyPr>
          <a:lstStyle/>
          <a:p>
            <a:r>
              <a:rPr lang="en-US" sz="1400" i="1" dirty="0" smtClean="0"/>
              <a:t>Unc. due to PDFs</a:t>
            </a:r>
            <a:endParaRPr lang="en-US" sz="1400" i="1" dirty="0"/>
          </a:p>
        </p:txBody>
      </p:sp>
      <p:cxnSp>
        <p:nvCxnSpPr>
          <p:cNvPr id="10" name="Straight Arrow Connector 9"/>
          <p:cNvCxnSpPr/>
          <p:nvPr/>
        </p:nvCxnSpPr>
        <p:spPr bwMode="auto">
          <a:xfrm rot="5400000" flipH="1" flipV="1">
            <a:off x="5715000" y="4114800"/>
            <a:ext cx="533400" cy="5334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2" name="TextBox 11"/>
          <p:cNvSpPr txBox="1"/>
          <p:nvPr/>
        </p:nvSpPr>
        <p:spPr>
          <a:xfrm>
            <a:off x="76200" y="5029200"/>
            <a:ext cx="4820766" cy="1200329"/>
          </a:xfrm>
          <a:prstGeom prst="rect">
            <a:avLst/>
          </a:prstGeom>
          <a:noFill/>
          <a:ln>
            <a:solidFill>
              <a:schemeClr val="tx1"/>
            </a:solidFill>
          </a:ln>
        </p:spPr>
        <p:txBody>
          <a:bodyPr wrap="square" rtlCol="0">
            <a:spAutoFit/>
          </a:bodyPr>
          <a:lstStyle/>
          <a:p>
            <a:r>
              <a:rPr lang="en-US" dirty="0" smtClean="0"/>
              <a:t>Kinematics:   </a:t>
            </a:r>
            <a:r>
              <a:rPr lang="en-US" b="1" i="1" dirty="0" smtClean="0">
                <a:solidFill>
                  <a:schemeClr val="accent6"/>
                </a:solidFill>
              </a:rPr>
              <a:t>P</a:t>
            </a:r>
            <a:r>
              <a:rPr lang="en-US" b="1" i="1" baseline="-25000" dirty="0" smtClean="0">
                <a:solidFill>
                  <a:schemeClr val="accent6"/>
                </a:solidFill>
              </a:rPr>
              <a:t>T</a:t>
            </a:r>
            <a:r>
              <a:rPr lang="en-US" b="1" i="1" dirty="0" smtClean="0">
                <a:solidFill>
                  <a:schemeClr val="accent6"/>
                </a:solidFill>
              </a:rPr>
              <a:t> ~ 0 </a:t>
            </a:r>
            <a:r>
              <a:rPr lang="en-US" b="1" i="1" dirty="0" smtClean="0">
                <a:solidFill>
                  <a:srgbClr val="FF0000"/>
                </a:solidFill>
              </a:rPr>
              <a:t>z=0.4, 0.5, 0.6, and 0.7</a:t>
            </a:r>
            <a:endParaRPr lang="en-US" dirty="0" smtClean="0"/>
          </a:p>
          <a:p>
            <a:r>
              <a:rPr lang="en-US" i="1" dirty="0" smtClean="0"/>
              <a:t>Q</a:t>
            </a:r>
            <a:r>
              <a:rPr lang="en-US" i="1" baseline="30000" dirty="0" smtClean="0"/>
              <a:t>2</a:t>
            </a:r>
            <a:r>
              <a:rPr lang="en-US" i="1" dirty="0" smtClean="0"/>
              <a:t> = 4.0 </a:t>
            </a:r>
            <a:r>
              <a:rPr lang="en-US" dirty="0" smtClean="0"/>
              <a:t>GeV</a:t>
            </a:r>
            <a:r>
              <a:rPr lang="en-US" baseline="30000" dirty="0" smtClean="0"/>
              <a:t>2  </a:t>
            </a:r>
            <a:r>
              <a:rPr lang="en-US" dirty="0" smtClean="0"/>
              <a:t>  </a:t>
            </a:r>
            <a:r>
              <a:rPr lang="en-US" i="1" dirty="0" smtClean="0"/>
              <a:t>x=0.35, 0.40, 0.45, 0.50</a:t>
            </a:r>
          </a:p>
          <a:p>
            <a:r>
              <a:rPr lang="en-US" i="1" dirty="0" smtClean="0"/>
              <a:t>Q</a:t>
            </a:r>
            <a:r>
              <a:rPr lang="en-US" i="1" baseline="30000" dirty="0" smtClean="0"/>
              <a:t>2</a:t>
            </a:r>
            <a:r>
              <a:rPr lang="en-US" i="1" dirty="0" smtClean="0"/>
              <a:t> = 5.0</a:t>
            </a:r>
            <a:r>
              <a:rPr lang="en-US" dirty="0" smtClean="0"/>
              <a:t> GeV</a:t>
            </a:r>
            <a:r>
              <a:rPr lang="en-US" baseline="30000" dirty="0" smtClean="0"/>
              <a:t>2  </a:t>
            </a:r>
            <a:r>
              <a:rPr lang="en-US" dirty="0" smtClean="0"/>
              <a:t>  </a:t>
            </a:r>
            <a:r>
              <a:rPr lang="en-US" i="1" dirty="0" smtClean="0"/>
              <a:t>x=0.45, 0.50, 0.55, 0.60</a:t>
            </a:r>
          </a:p>
          <a:p>
            <a:r>
              <a:rPr lang="en-US" i="1" dirty="0" smtClean="0"/>
              <a:t>Q</a:t>
            </a:r>
            <a:r>
              <a:rPr lang="en-US" i="1" baseline="30000" dirty="0" smtClean="0"/>
              <a:t>2</a:t>
            </a:r>
            <a:r>
              <a:rPr lang="en-US" i="1" dirty="0" smtClean="0"/>
              <a:t> = 6.1 </a:t>
            </a:r>
            <a:r>
              <a:rPr lang="en-US" dirty="0" smtClean="0"/>
              <a:t>GeV</a:t>
            </a:r>
            <a:r>
              <a:rPr lang="en-US" baseline="30000" dirty="0" smtClean="0"/>
              <a:t>2  </a:t>
            </a:r>
            <a:r>
              <a:rPr lang="en-US" dirty="0" smtClean="0"/>
              <a:t>  </a:t>
            </a:r>
            <a:r>
              <a:rPr lang="en-US" i="1" dirty="0" smtClean="0"/>
              <a:t>x=0.50, 0.55, 0.60, 0.65</a:t>
            </a:r>
            <a:endParaRPr lang="en-US" i="1" baseline="30000" dirty="0" smtClean="0"/>
          </a:p>
        </p:txBody>
      </p:sp>
      <p:sp>
        <p:nvSpPr>
          <p:cNvPr id="13" name="TextBox 12"/>
          <p:cNvSpPr txBox="1"/>
          <p:nvPr/>
        </p:nvSpPr>
        <p:spPr>
          <a:xfrm>
            <a:off x="5548321" y="5562600"/>
            <a:ext cx="3129094" cy="646331"/>
          </a:xfrm>
          <a:prstGeom prst="rect">
            <a:avLst/>
          </a:prstGeom>
          <a:solidFill>
            <a:srgbClr val="CCFFCC"/>
          </a:solidFill>
        </p:spPr>
        <p:txBody>
          <a:bodyPr wrap="none" rtlCol="0">
            <a:spAutoFit/>
          </a:bodyPr>
          <a:lstStyle/>
          <a:p>
            <a:r>
              <a:rPr lang="en-US" dirty="0" smtClean="0"/>
              <a:t>Target = LD2 for all</a:t>
            </a:r>
          </a:p>
          <a:p>
            <a:r>
              <a:rPr lang="en-US" dirty="0" smtClean="0">
                <a:sym typeface="Wingdings"/>
              </a:rPr>
              <a:t> LH2 data at </a:t>
            </a:r>
            <a:r>
              <a:rPr lang="en-US" i="1" dirty="0" smtClean="0">
                <a:sym typeface="Wingdings"/>
              </a:rPr>
              <a:t>Q</a:t>
            </a:r>
            <a:r>
              <a:rPr lang="en-US" i="1" baseline="30000" dirty="0" smtClean="0">
                <a:sym typeface="Wingdings"/>
              </a:rPr>
              <a:t>2</a:t>
            </a:r>
            <a:r>
              <a:rPr lang="en-US" i="1" dirty="0" smtClean="0">
                <a:sym typeface="Wingdings"/>
              </a:rPr>
              <a:t>=4, 5 </a:t>
            </a:r>
            <a:r>
              <a:rPr lang="en-US" dirty="0" smtClean="0">
                <a:sym typeface="Wingdings"/>
              </a:rPr>
              <a:t>GeV</a:t>
            </a:r>
            <a:r>
              <a:rPr lang="en-US" baseline="30000" dirty="0" smtClean="0">
                <a:sym typeface="Wingdings"/>
              </a:rPr>
              <a:t>2</a:t>
            </a:r>
            <a:endParaRPr lang="en-US" baseline="30000" dirty="0"/>
          </a:p>
        </p:txBody>
      </p:sp>
      <p:cxnSp>
        <p:nvCxnSpPr>
          <p:cNvPr id="16" name="Straight Arrow Connector 15"/>
          <p:cNvCxnSpPr/>
          <p:nvPr/>
        </p:nvCxnSpPr>
        <p:spPr bwMode="auto">
          <a:xfrm>
            <a:off x="4896966" y="5867400"/>
            <a:ext cx="651355"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7" name="TextBox 16"/>
          <p:cNvSpPr txBox="1"/>
          <p:nvPr/>
        </p:nvSpPr>
        <p:spPr>
          <a:xfrm>
            <a:off x="5181600" y="5029200"/>
            <a:ext cx="3845638"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smtClean="0"/>
              <a:t>Also</a:t>
            </a:r>
            <a:r>
              <a:rPr lang="en-US" i="1" dirty="0" smtClean="0"/>
              <a:t> </a:t>
            </a:r>
            <a:r>
              <a:rPr lang="en-US" dirty="0" smtClean="0"/>
              <a:t>extract</a:t>
            </a:r>
            <a:r>
              <a:rPr lang="en-US" i="1" dirty="0" smtClean="0"/>
              <a:t>  D</a:t>
            </a:r>
            <a:r>
              <a:rPr lang="en-US" i="1" baseline="30000" dirty="0" smtClean="0"/>
              <a:t>-</a:t>
            </a:r>
            <a:r>
              <a:rPr lang="en-US" i="1" dirty="0" smtClean="0"/>
              <a:t>(z)/D</a:t>
            </a:r>
            <a:r>
              <a:rPr lang="en-US" i="1" baseline="30000" dirty="0" smtClean="0"/>
              <a:t>+</a:t>
            </a:r>
            <a:r>
              <a:rPr lang="en-US" i="1" dirty="0" smtClean="0"/>
              <a:t>(z)</a:t>
            </a:r>
            <a:r>
              <a:rPr lang="en-US" dirty="0" smtClean="0"/>
              <a:t>  at each </a:t>
            </a:r>
            <a:r>
              <a:rPr lang="en-US" i="1" dirty="0" smtClean="0"/>
              <a:t>Q</a:t>
            </a:r>
            <a:r>
              <a:rPr lang="en-US" i="1" baseline="30000" dirty="0" smtClean="0"/>
              <a:t>2</a:t>
            </a:r>
            <a:endParaRPr lang="en-US" i="1" baseline="30000" dirty="0"/>
          </a:p>
        </p:txBody>
      </p:sp>
      <p:sp>
        <p:nvSpPr>
          <p:cNvPr id="18" name="Rectangle 17"/>
          <p:cNvSpPr/>
          <p:nvPr/>
        </p:nvSpPr>
        <p:spPr>
          <a:xfrm>
            <a:off x="7467600" y="1764268"/>
            <a:ext cx="777777" cy="369332"/>
          </a:xfrm>
          <a:prstGeom prst="rect">
            <a:avLst/>
          </a:prstGeom>
          <a:solidFill>
            <a:schemeClr val="accent1">
              <a:lumMod val="20000"/>
              <a:lumOff val="80000"/>
            </a:schemeClr>
          </a:solidFill>
          <a:ln>
            <a:solidFill>
              <a:schemeClr val="tx1"/>
            </a:solidFill>
          </a:ln>
        </p:spPr>
        <p:txBody>
          <a:bodyPr wrap="none">
            <a:spAutoFit/>
          </a:bodyPr>
          <a:lstStyle/>
          <a:p>
            <a:r>
              <a:rPr lang="en-US" i="1" dirty="0" smtClean="0">
                <a:latin typeface="Symbol" charset="2"/>
                <a:cs typeface="Symbol" charset="2"/>
              </a:rPr>
              <a:t>d</a:t>
            </a:r>
            <a:r>
              <a:rPr lang="en-US" i="1" dirty="0" smtClean="0"/>
              <a:t>d-</a:t>
            </a:r>
            <a:r>
              <a:rPr lang="en-US" i="1" dirty="0" smtClean="0">
                <a:latin typeface="Symbol" charset="2"/>
                <a:cs typeface="Symbol" charset="2"/>
              </a:rPr>
              <a:t>d</a:t>
            </a:r>
            <a:r>
              <a:rPr lang="en-US" i="1" dirty="0" smtClean="0"/>
              <a:t>u</a:t>
            </a:r>
            <a:endParaRPr lang="en-US" dirty="0"/>
          </a:p>
        </p:txBody>
      </p:sp>
      <p:cxnSp>
        <p:nvCxnSpPr>
          <p:cNvPr id="20" name="Straight Arrow Connector 19"/>
          <p:cNvCxnSpPr/>
          <p:nvPr/>
        </p:nvCxnSpPr>
        <p:spPr bwMode="auto">
          <a:xfrm rot="5400000">
            <a:off x="7239000" y="2133600"/>
            <a:ext cx="533400" cy="5334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a:picLocks noChangeAspect="1" noChangeArrowheads="1"/>
          </p:cNvPicPr>
          <p:nvPr/>
        </p:nvPicPr>
        <p:blipFill>
          <a:blip r:embed="rId4" cstate="print"/>
          <a:srcRect/>
          <a:stretch>
            <a:fillRect/>
          </a:stretch>
        </p:blipFill>
        <p:spPr bwMode="auto">
          <a:xfrm>
            <a:off x="152400" y="1371600"/>
            <a:ext cx="5575110" cy="5163854"/>
          </a:xfrm>
          <a:prstGeom prst="rect">
            <a:avLst/>
          </a:prstGeom>
          <a:solidFill>
            <a:schemeClr val="bg1"/>
          </a:solidFill>
          <a:ln w="9525">
            <a:noFill/>
            <a:miter lim="800000"/>
            <a:headEnd/>
            <a:tailEnd/>
          </a:ln>
        </p:spPr>
      </p:pic>
      <p:sp>
        <p:nvSpPr>
          <p:cNvPr id="5" name="Content Placeholder 2"/>
          <p:cNvSpPr txBox="1">
            <a:spLocks/>
          </p:cNvSpPr>
          <p:nvPr/>
        </p:nvSpPr>
        <p:spPr>
          <a:xfrm>
            <a:off x="381000" y="1066800"/>
            <a:ext cx="8305800" cy="5105400"/>
          </a:xfrm>
          <a:prstGeom prst="rect">
            <a:avLst/>
          </a:prstGeom>
          <a:ln>
            <a:solidFill>
              <a:schemeClr val="bg1"/>
            </a:solidFill>
          </a:ln>
        </p:spPr>
        <p:txBody>
          <a:bodyPr/>
          <a:lstStyle/>
          <a:p>
            <a:pPr marL="330200" indent="-330200">
              <a:spcBef>
                <a:spcPts val="800"/>
              </a:spcBef>
              <a:buFont typeface="Arial" charset="0"/>
              <a:buChar char="•"/>
              <a:defRPr/>
            </a:pPr>
            <a:endParaRPr lang="en-US" sz="2000" kern="0" dirty="0">
              <a:solidFill>
                <a:srgbClr val="000000"/>
              </a:solidFill>
              <a:latin typeface="+mn-lt"/>
              <a:ea typeface="+mn-ea"/>
              <a:cs typeface="+mn-cs"/>
            </a:endParaRPr>
          </a:p>
          <a:p>
            <a:pPr marL="330200" indent="-330200">
              <a:spcBef>
                <a:spcPts val="800"/>
              </a:spcBef>
              <a:buFont typeface="Arial" charset="0"/>
              <a:buChar char="•"/>
              <a:defRPr/>
            </a:pPr>
            <a:endParaRPr lang="en-US" sz="2400" kern="0" dirty="0">
              <a:solidFill>
                <a:srgbClr val="000000"/>
              </a:solidFill>
              <a:latin typeface="+mn-lt"/>
              <a:ea typeface="+mn-ea"/>
              <a:cs typeface="+mn-cs"/>
            </a:endParaRPr>
          </a:p>
          <a:p>
            <a:pPr marL="330200" indent="-330200">
              <a:spcBef>
                <a:spcPts val="800"/>
              </a:spcBef>
              <a:buFont typeface="Arial" charset="0"/>
              <a:buChar char="•"/>
              <a:defRPr/>
            </a:pPr>
            <a:endParaRPr lang="en-US" sz="2400" kern="0" dirty="0">
              <a:solidFill>
                <a:srgbClr val="000000"/>
              </a:solidFill>
              <a:latin typeface="+mn-lt"/>
              <a:ea typeface="+mn-ea"/>
              <a:cs typeface="+mn-cs"/>
            </a:endParaRPr>
          </a:p>
          <a:p>
            <a:pPr marL="330200" indent="-330200">
              <a:spcBef>
                <a:spcPts val="800"/>
              </a:spcBef>
              <a:buFont typeface="Arial" charset="0"/>
              <a:buChar char="•"/>
              <a:defRPr/>
            </a:pPr>
            <a:endParaRPr lang="en-US" sz="2400" kern="0" dirty="0">
              <a:solidFill>
                <a:srgbClr val="000000"/>
              </a:solidFill>
              <a:latin typeface="+mn-lt"/>
              <a:ea typeface="+mn-ea"/>
              <a:cs typeface="+mn-cs"/>
            </a:endParaRPr>
          </a:p>
          <a:p>
            <a:pPr marL="330200" indent="-330200">
              <a:spcBef>
                <a:spcPts val="800"/>
              </a:spcBef>
              <a:buFont typeface="Arial" charset="0"/>
              <a:buNone/>
              <a:defRPr/>
            </a:pPr>
            <a:r>
              <a:rPr lang="en-US" sz="3200" kern="0" dirty="0">
                <a:solidFill>
                  <a:srgbClr val="000000"/>
                </a:solidFill>
                <a:latin typeface="+mn-lt"/>
                <a:ea typeface="+mn-ea"/>
                <a:cs typeface="+mn-cs"/>
              </a:rPr>
              <a:t> </a:t>
            </a:r>
          </a:p>
          <a:p>
            <a:pPr marL="330200" indent="-330200">
              <a:spcBef>
                <a:spcPts val="800"/>
              </a:spcBef>
              <a:buFont typeface="Arial" charset="0"/>
              <a:buNone/>
              <a:defRPr/>
            </a:pPr>
            <a:endParaRPr lang="en-US" sz="2000" kern="0" dirty="0">
              <a:solidFill>
                <a:srgbClr val="000000"/>
              </a:solidFill>
              <a:latin typeface="+mn-lt"/>
              <a:ea typeface="+mn-ea"/>
              <a:cs typeface="+mn-cs"/>
            </a:endParaRPr>
          </a:p>
          <a:p>
            <a:pPr marL="330200" indent="-330200">
              <a:spcBef>
                <a:spcPts val="800"/>
              </a:spcBef>
              <a:buFont typeface="Arial" charset="0"/>
              <a:buNone/>
              <a:defRPr/>
            </a:pPr>
            <a:endParaRPr lang="en-US" sz="2000" kern="0" dirty="0">
              <a:solidFill>
                <a:srgbClr val="000000"/>
              </a:solidFill>
              <a:latin typeface="+mn-lt"/>
              <a:ea typeface="+mn-ea"/>
              <a:cs typeface="+mn-cs"/>
            </a:endParaRPr>
          </a:p>
          <a:p>
            <a:pPr marL="330200" indent="-330200">
              <a:spcBef>
                <a:spcPts val="800"/>
              </a:spcBef>
              <a:buFont typeface="Arial" charset="0"/>
              <a:buNone/>
              <a:defRPr/>
            </a:pPr>
            <a:endParaRPr lang="en-US" sz="2000" b="1" kern="0" dirty="0">
              <a:solidFill>
                <a:srgbClr val="990000"/>
              </a:solidFill>
              <a:ea typeface="+mn-ea"/>
              <a:cs typeface="Times New Roman" pitchFamily="18" charset="0"/>
            </a:endParaRPr>
          </a:p>
          <a:p>
            <a:pPr marL="330200" indent="-330200">
              <a:spcBef>
                <a:spcPts val="800"/>
              </a:spcBef>
              <a:buFont typeface="Arial" charset="0"/>
              <a:buNone/>
              <a:defRPr/>
            </a:pPr>
            <a:endParaRPr lang="en-US" b="1" kern="0" dirty="0">
              <a:solidFill>
                <a:srgbClr val="990000"/>
              </a:solidFill>
              <a:ea typeface="+mn-ea"/>
              <a:cs typeface="Times New Roman" pitchFamily="18" charset="0"/>
            </a:endParaRPr>
          </a:p>
          <a:p>
            <a:pPr marL="330200" indent="-330200">
              <a:spcBef>
                <a:spcPts val="800"/>
              </a:spcBef>
              <a:buFont typeface="Arial" charset="0"/>
              <a:buNone/>
              <a:defRPr/>
            </a:pPr>
            <a:endParaRPr lang="en-US" b="1" kern="0" dirty="0">
              <a:solidFill>
                <a:srgbClr val="990000"/>
              </a:solidFill>
              <a:ea typeface="+mn-ea"/>
              <a:cs typeface="Times New Roman" pitchFamily="18" charset="0"/>
            </a:endParaRPr>
          </a:p>
          <a:p>
            <a:pPr marL="330200" indent="-330200">
              <a:spcBef>
                <a:spcPts val="800"/>
              </a:spcBef>
              <a:buFont typeface="Arial" charset="0"/>
              <a:buNone/>
              <a:defRPr/>
            </a:pPr>
            <a:r>
              <a:rPr lang="en-GB" b="1" kern="0" baseline="-25000" dirty="0">
                <a:solidFill>
                  <a:srgbClr val="990000"/>
                </a:solidFill>
                <a:ea typeface="+mn-ea"/>
                <a:cs typeface="Times New Roman" pitchFamily="18" charset="0"/>
              </a:rPr>
              <a:t> </a:t>
            </a:r>
            <a:endParaRPr lang="en-US" kern="0" dirty="0">
              <a:solidFill>
                <a:srgbClr val="990000"/>
              </a:solidFill>
              <a:ea typeface="+mn-ea"/>
              <a:cs typeface="Times New Roman" pitchFamily="18" charset="0"/>
            </a:endParaRPr>
          </a:p>
        </p:txBody>
      </p:sp>
      <p:sp>
        <p:nvSpPr>
          <p:cNvPr id="9" name="Rectangle 3"/>
          <p:cNvSpPr txBox="1">
            <a:spLocks noChangeArrowheads="1"/>
          </p:cNvSpPr>
          <p:nvPr/>
        </p:nvSpPr>
        <p:spPr bwMode="auto">
          <a:xfrm>
            <a:off x="5257800" y="2057400"/>
            <a:ext cx="3505200" cy="2362200"/>
          </a:xfrm>
          <a:prstGeom prst="rect">
            <a:avLst/>
          </a:prstGeom>
          <a:solidFill>
            <a:schemeClr val="accent3"/>
          </a:solidFill>
          <a:ln w="9360">
            <a:solidFill>
              <a:schemeClr val="accent3"/>
            </a:solidFill>
            <a:miter lim="800000"/>
            <a:headEnd/>
            <a:tailEnd/>
          </a:ln>
        </p:spPr>
        <p:txBody>
          <a:bodyPr lIns="90000" tIns="46800" rIns="90000" bIns="46800"/>
          <a:lstStyle/>
          <a:p>
            <a:pPr marL="342900" indent="-342900">
              <a:lnSpc>
                <a:spcPct val="90000"/>
              </a:lnSpc>
              <a:spcBef>
                <a:spcPts val="600"/>
              </a:spcBef>
              <a:buClr>
                <a:srgbClr val="FF0066"/>
              </a:buClr>
              <a:buFont typeface="Times New Roman" pitchFamily="1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600" b="1" dirty="0">
                <a:solidFill>
                  <a:srgbClr val="FF0000"/>
                </a:solidFill>
                <a:latin typeface="Comic Sans MS" pitchFamily="66" charset="0"/>
              </a:rPr>
              <a:t>Good agreement between </a:t>
            </a:r>
            <a:r>
              <a:rPr lang="en-GB" sz="1600" b="1" dirty="0" smtClean="0">
                <a:solidFill>
                  <a:srgbClr val="FF0000"/>
                </a:solidFill>
                <a:latin typeface="Comic Sans MS" pitchFamily="66" charset="0"/>
              </a:rPr>
              <a:t> </a:t>
            </a:r>
            <a:r>
              <a:rPr lang="en-GB" sz="1600" b="1" dirty="0">
                <a:solidFill>
                  <a:srgbClr val="FF0000"/>
                </a:solidFill>
                <a:latin typeface="Comic Sans MS" pitchFamily="66" charset="0"/>
              </a:rPr>
              <a:t>data and simple quark-</a:t>
            </a:r>
            <a:r>
              <a:rPr lang="en-GB" sz="1600" b="1" dirty="0" err="1">
                <a:solidFill>
                  <a:srgbClr val="FF0000"/>
                </a:solidFill>
                <a:latin typeface="Comic Sans MS" pitchFamily="66" charset="0"/>
              </a:rPr>
              <a:t>parton</a:t>
            </a:r>
            <a:r>
              <a:rPr lang="en-GB" sz="1600" b="1" dirty="0">
                <a:solidFill>
                  <a:srgbClr val="FF0000"/>
                </a:solidFill>
                <a:latin typeface="Comic Sans MS" pitchFamily="66" charset="0"/>
              </a:rPr>
              <a:t> model for z&lt; 0.65   (assuming </a:t>
            </a:r>
            <a:r>
              <a:rPr lang="en-GB" sz="1600" b="1" dirty="0" smtClean="0">
                <a:solidFill>
                  <a:srgbClr val="FF0000"/>
                </a:solidFill>
                <a:latin typeface="Comic Sans MS" pitchFamily="66" charset="0"/>
              </a:rPr>
              <a:t>factorization, CTEQ5M </a:t>
            </a:r>
            <a:r>
              <a:rPr lang="en-GB" sz="1600" b="1" dirty="0" err="1" smtClean="0">
                <a:solidFill>
                  <a:srgbClr val="FF0000"/>
                </a:solidFill>
                <a:latin typeface="Comic Sans MS" pitchFamily="66" charset="0"/>
              </a:rPr>
              <a:t>pdfs</a:t>
            </a:r>
            <a:r>
              <a:rPr lang="en-GB" sz="1600" b="1" dirty="0" smtClean="0">
                <a:solidFill>
                  <a:srgbClr val="FF0000"/>
                </a:solidFill>
                <a:latin typeface="Comic Sans MS" pitchFamily="66" charset="0"/>
              </a:rPr>
              <a:t>, </a:t>
            </a:r>
            <a:r>
              <a:rPr lang="en-GB" sz="1600" b="1" dirty="0" err="1" smtClean="0">
                <a:solidFill>
                  <a:srgbClr val="FF0000"/>
                </a:solidFill>
                <a:latin typeface="Comic Sans MS" pitchFamily="66" charset="0"/>
              </a:rPr>
              <a:t>Binnweiss</a:t>
            </a:r>
            <a:r>
              <a:rPr lang="en-GB" sz="1600" b="1" dirty="0" smtClean="0">
                <a:solidFill>
                  <a:srgbClr val="FF0000"/>
                </a:solidFill>
                <a:latin typeface="Comic Sans MS" pitchFamily="66" charset="0"/>
              </a:rPr>
              <a:t> fragmentation) </a:t>
            </a:r>
            <a:r>
              <a:rPr lang="en-US" sz="1600" dirty="0" smtClean="0">
                <a:solidFill>
                  <a:srgbClr val="9900FF"/>
                </a:solidFill>
                <a:latin typeface="Comic Sans MS" pitchFamily="66" charset="0"/>
              </a:rPr>
              <a:t>  </a:t>
            </a:r>
            <a:endParaRPr lang="en-GB" sz="1600" dirty="0">
              <a:solidFill>
                <a:srgbClr val="000000"/>
              </a:solidFill>
              <a:latin typeface="Comic Sans MS" pitchFamily="66"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600" dirty="0">
                <a:solidFill>
                  <a:srgbClr val="000000"/>
                </a:solidFill>
                <a:latin typeface="Comic Sans MS" pitchFamily="66" charset="0"/>
              </a:rPr>
              <a:t>•   </a:t>
            </a:r>
            <a:r>
              <a:rPr lang="en-GB" sz="1600" b="1" dirty="0" smtClean="0">
                <a:solidFill>
                  <a:schemeClr val="accent2"/>
                </a:solidFill>
                <a:latin typeface="Comic Sans MS" pitchFamily="66" charset="0"/>
              </a:rPr>
              <a:t>Excess </a:t>
            </a:r>
            <a:r>
              <a:rPr lang="en-GB" sz="1600" b="1" dirty="0">
                <a:solidFill>
                  <a:schemeClr val="accent2"/>
                </a:solidFill>
                <a:latin typeface="Comic Sans MS" pitchFamily="66" charset="0"/>
              </a:rPr>
              <a:t>in the data at </a:t>
            </a:r>
            <a:r>
              <a:rPr lang="en-GB" sz="1600" b="1" dirty="0" smtClean="0">
                <a:solidFill>
                  <a:schemeClr val="accent2"/>
                </a:solidFill>
                <a:latin typeface="Comic Sans MS" pitchFamily="66" charset="0"/>
              </a:rPr>
              <a:t>z </a:t>
            </a:r>
            <a:r>
              <a:rPr lang="en-GB" sz="1600" b="1" dirty="0">
                <a:solidFill>
                  <a:schemeClr val="accent2"/>
                </a:solidFill>
                <a:latin typeface="Comic Sans MS" pitchFamily="66" charset="0"/>
              </a:rPr>
              <a:t>&gt; </a:t>
            </a:r>
            <a:r>
              <a:rPr lang="en-GB" sz="1600" b="1" dirty="0" smtClean="0">
                <a:solidFill>
                  <a:schemeClr val="accent2"/>
                </a:solidFill>
                <a:latin typeface="Comic Sans MS" pitchFamily="66" charset="0"/>
              </a:rPr>
              <a:t>0.7 reflects </a:t>
            </a:r>
            <a:r>
              <a:rPr lang="en-GB" sz="1600" b="1" dirty="0">
                <a:solidFill>
                  <a:schemeClr val="accent2"/>
                </a:solidFill>
                <a:latin typeface="Comic Sans MS" pitchFamily="66" charset="0"/>
              </a:rPr>
              <a:t>the </a:t>
            </a:r>
            <a:r>
              <a:rPr lang="en-GB" sz="1600" b="1" dirty="0" smtClean="0">
                <a:solidFill>
                  <a:schemeClr val="accent2"/>
                </a:solidFill>
                <a:latin typeface="Comic Sans MS" pitchFamily="66" charset="0"/>
                <a:cs typeface="Arial" charset="0"/>
              </a:rPr>
              <a:t>Δ resonance in unobserved fragments</a:t>
            </a:r>
            <a:endParaRPr lang="en-GB" sz="1600" b="1" dirty="0">
              <a:solidFill>
                <a:schemeClr val="accent2"/>
              </a:solidFill>
              <a:latin typeface="Comic Sans MS" pitchFamily="66" charset="0"/>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dirty="0">
                <a:solidFill>
                  <a:schemeClr val="accent2"/>
                </a:solidFill>
                <a:latin typeface="Arial" charset="0"/>
                <a:ea typeface="+mn-ea"/>
                <a:cs typeface="Arial" charset="0"/>
              </a:rPr>
              <a:t> </a:t>
            </a:r>
          </a:p>
        </p:txBody>
      </p:sp>
      <p:sp>
        <p:nvSpPr>
          <p:cNvPr id="2055" name="Rectangle 6"/>
          <p:cNvSpPr>
            <a:spLocks noChangeArrowheads="1"/>
          </p:cNvSpPr>
          <p:nvPr/>
        </p:nvSpPr>
        <p:spPr bwMode="auto">
          <a:xfrm>
            <a:off x="3276600" y="5943600"/>
            <a:ext cx="1981200" cy="349250"/>
          </a:xfrm>
          <a:prstGeom prst="rect">
            <a:avLst/>
          </a:prstGeom>
          <a:noFill/>
          <a:ln w="9525">
            <a:solidFill>
              <a:schemeClr val="tx1"/>
            </a:solidFill>
            <a:miter lim="800000"/>
            <a:headEnd/>
            <a:tailEnd/>
          </a:ln>
        </p:spPr>
        <p:txBody>
          <a:bodyPr>
            <a:spAutoFit/>
          </a:bodyPr>
          <a:lstStyle/>
          <a:p>
            <a:r>
              <a:rPr lang="en-US" b="1" dirty="0">
                <a:solidFill>
                  <a:schemeClr val="tx1"/>
                </a:solidFill>
                <a:cs typeface="Arial" pitchFamily="34" charset="0"/>
              </a:rPr>
              <a:t>(m</a:t>
            </a:r>
            <a:r>
              <a:rPr lang="en-US" b="1" baseline="-25000" dirty="0">
                <a:solidFill>
                  <a:schemeClr val="tx1"/>
                </a:solidFill>
                <a:cs typeface="Arial" pitchFamily="34" charset="0"/>
              </a:rPr>
              <a:t>∆</a:t>
            </a:r>
            <a:r>
              <a:rPr lang="en-US" b="1" baseline="30000" dirty="0">
                <a:solidFill>
                  <a:schemeClr val="tx1"/>
                </a:solidFill>
                <a:cs typeface="Arial" pitchFamily="34" charset="0"/>
              </a:rPr>
              <a:t>2</a:t>
            </a:r>
            <a:r>
              <a:rPr lang="en-US" b="1" dirty="0">
                <a:solidFill>
                  <a:schemeClr val="tx1"/>
                </a:solidFill>
                <a:cs typeface="Arial" pitchFamily="34" charset="0"/>
              </a:rPr>
              <a:t>≈1.5 GeV</a:t>
            </a:r>
            <a:r>
              <a:rPr lang="en-US" b="1" baseline="30000" dirty="0">
                <a:solidFill>
                  <a:schemeClr val="tx1"/>
                </a:solidFill>
                <a:cs typeface="Arial" pitchFamily="34" charset="0"/>
              </a:rPr>
              <a:t>2</a:t>
            </a:r>
            <a:r>
              <a:rPr lang="en-US" b="1" dirty="0">
                <a:solidFill>
                  <a:schemeClr val="tx1"/>
                </a:solidFill>
                <a:cs typeface="Arial" pitchFamily="34" charset="0"/>
              </a:rPr>
              <a:t>)</a:t>
            </a:r>
            <a:endParaRPr lang="en-US" b="1" dirty="0">
              <a:solidFill>
                <a:schemeClr val="tx1"/>
              </a:solidFill>
            </a:endParaRPr>
          </a:p>
        </p:txBody>
      </p:sp>
      <p:sp>
        <p:nvSpPr>
          <p:cNvPr id="17" name="Rectangle 3"/>
          <p:cNvSpPr txBox="1">
            <a:spLocks noChangeArrowheads="1"/>
          </p:cNvSpPr>
          <p:nvPr/>
        </p:nvSpPr>
        <p:spPr bwMode="auto">
          <a:xfrm>
            <a:off x="5257800" y="4495800"/>
            <a:ext cx="3276600" cy="914400"/>
          </a:xfrm>
          <a:prstGeom prst="rect">
            <a:avLst/>
          </a:prstGeom>
          <a:solidFill>
            <a:schemeClr val="accent3"/>
          </a:solidFill>
          <a:ln w="9360">
            <a:solidFill>
              <a:schemeClr val="accent3"/>
            </a:solidFill>
            <a:miter lim="800000"/>
            <a:headEnd/>
            <a:tailEnd/>
          </a:ln>
        </p:spPr>
        <p:txBody>
          <a:bodyPr lIns="90000" tIns="46800" rIns="90000" bIns="46800"/>
          <a:lstStyle/>
          <a:p>
            <a:pPr marL="342900" indent="-342900">
              <a:lnSpc>
                <a:spcPct val="90000"/>
              </a:lnSpc>
              <a:spcBef>
                <a:spcPts val="600"/>
              </a:spcBef>
              <a:buClr>
                <a:srgbClr val="FF0066"/>
              </a:buClr>
              <a:buFont typeface="Times New Roman" pitchFamily="1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b="1" kern="0" dirty="0" smtClean="0">
              <a:solidFill>
                <a:srgbClr val="990000"/>
              </a:solidFill>
              <a:cs typeface="Times New Roman" pitchFamily="18" charset="0"/>
            </a:endParaRPr>
          </a:p>
          <a:p>
            <a:pPr marL="342900" indent="-342900">
              <a:lnSpc>
                <a:spcPct val="90000"/>
              </a:lnSpc>
              <a:spcBef>
                <a:spcPts val="600"/>
              </a:spcBef>
              <a:buClr>
                <a:srgbClr val="FF0066"/>
              </a:buClr>
              <a:buFont typeface="Times New Roman" pitchFamily="1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b="1" kern="0" dirty="0" smtClean="0">
                <a:solidFill>
                  <a:srgbClr val="990000"/>
                </a:solidFill>
                <a:cs typeface="Times New Roman" pitchFamily="18" charset="0"/>
              </a:rPr>
              <a:t>M</a:t>
            </a:r>
            <a:r>
              <a:rPr lang="en-GB" b="1" kern="0" baseline="-25000" dirty="0" smtClean="0">
                <a:solidFill>
                  <a:srgbClr val="990000"/>
                </a:solidFill>
                <a:cs typeface="Times New Roman" pitchFamily="18" charset="0"/>
              </a:rPr>
              <a:t>x</a:t>
            </a:r>
            <a:r>
              <a:rPr lang="en-GB" b="1" kern="0" baseline="30000" dirty="0" smtClean="0">
                <a:solidFill>
                  <a:srgbClr val="990000"/>
                </a:solidFill>
                <a:cs typeface="Times New Roman" pitchFamily="18" charset="0"/>
              </a:rPr>
              <a:t>2</a:t>
            </a:r>
            <a:r>
              <a:rPr lang="en-GB" b="1" kern="0" dirty="0" smtClean="0">
                <a:solidFill>
                  <a:srgbClr val="990000"/>
                </a:solidFill>
                <a:cs typeface="Times New Roman" pitchFamily="18" charset="0"/>
              </a:rPr>
              <a:t> </a:t>
            </a:r>
            <a:r>
              <a:rPr lang="en-GB" b="1" kern="0" dirty="0">
                <a:solidFill>
                  <a:srgbClr val="990000"/>
                </a:solidFill>
                <a:cs typeface="Times New Roman" pitchFamily="18" charset="0"/>
              </a:rPr>
              <a:t>directly related to z:</a:t>
            </a:r>
            <a:r>
              <a:rPr lang="en-GB" b="1" kern="0" baseline="-25000" dirty="0">
                <a:solidFill>
                  <a:srgbClr val="990000"/>
                </a:solidFill>
                <a:cs typeface="Times New Roman" pitchFamily="18" charset="0"/>
              </a:rPr>
              <a:t> </a:t>
            </a:r>
            <a:r>
              <a:rPr lang="en-US" dirty="0">
                <a:solidFill>
                  <a:srgbClr val="9900FF"/>
                </a:solidFill>
                <a:latin typeface="Arial" charset="0"/>
                <a:ea typeface="+mn-ea"/>
                <a:cs typeface="+mn-cs"/>
              </a:rPr>
              <a:t>  </a:t>
            </a:r>
            <a:endParaRPr lang="en-GB" dirty="0">
              <a:solidFill>
                <a:srgbClr val="000000"/>
              </a:solidFill>
              <a:latin typeface="Arial" charset="0"/>
              <a:ea typeface="+mn-ea"/>
              <a:cs typeface="+mn-cs"/>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dirty="0">
                <a:solidFill>
                  <a:schemeClr val="accent2"/>
                </a:solidFill>
                <a:latin typeface="Arial" charset="0"/>
                <a:ea typeface="+mn-ea"/>
                <a:cs typeface="Arial" charset="0"/>
              </a:rPr>
              <a:t> </a:t>
            </a:r>
          </a:p>
        </p:txBody>
      </p:sp>
      <p:sp>
        <p:nvSpPr>
          <p:cNvPr id="2058" name="Text Box 2"/>
          <p:cNvSpPr txBox="1">
            <a:spLocks noChangeArrowheads="1"/>
          </p:cNvSpPr>
          <p:nvPr/>
        </p:nvSpPr>
        <p:spPr bwMode="auto">
          <a:xfrm>
            <a:off x="304800" y="0"/>
            <a:ext cx="8382000" cy="523220"/>
          </a:xfrm>
          <a:prstGeom prst="rect">
            <a:avLst/>
          </a:prstGeom>
          <a:noFill/>
          <a:ln w="9525">
            <a:noFill/>
            <a:miter lim="800000"/>
            <a:headEnd/>
            <a:tailEnd/>
          </a:ln>
        </p:spPr>
        <p:txBody>
          <a:bodyPr wrap="square">
            <a:spAutoFit/>
          </a:bodyPr>
          <a:lstStyle/>
          <a:p>
            <a:pPr algn="ctr"/>
            <a:r>
              <a:rPr lang="en-US" sz="2800" dirty="0" smtClean="0">
                <a:solidFill>
                  <a:srgbClr val="FF0000"/>
                </a:solidFill>
                <a:latin typeface="Comic Sans MS" pitchFamily="66" charset="0"/>
                <a:sym typeface="Wingdings" pitchFamily="2" charset="2"/>
              </a:rPr>
              <a:t>E00-108: Verifying factorization, p/d(</a:t>
            </a:r>
            <a:r>
              <a:rPr lang="en-US" sz="2800" dirty="0" err="1" smtClean="0">
                <a:solidFill>
                  <a:srgbClr val="FF0000"/>
                </a:solidFill>
                <a:latin typeface="Comic Sans MS" pitchFamily="66" charset="0"/>
                <a:sym typeface="Wingdings" pitchFamily="2" charset="2"/>
              </a:rPr>
              <a:t>e,e</a:t>
            </a:r>
            <a:r>
              <a:rPr lang="en-US" sz="2800" dirty="0" smtClean="0">
                <a:solidFill>
                  <a:srgbClr val="FF0000"/>
                </a:solidFill>
                <a:latin typeface="Comic Sans MS" pitchFamily="66" charset="0"/>
                <a:sym typeface="Symbol"/>
              </a:rPr>
              <a:t></a:t>
            </a:r>
            <a:r>
              <a:rPr lang="en-US" sz="2800" baseline="30000" dirty="0" smtClean="0">
                <a:solidFill>
                  <a:srgbClr val="FF0000"/>
                </a:solidFill>
                <a:latin typeface="Comic Sans MS" pitchFamily="66" charset="0"/>
                <a:sym typeface="Symbol"/>
              </a:rPr>
              <a:t></a:t>
            </a:r>
            <a:r>
              <a:rPr lang="en-US" sz="2800" dirty="0" smtClean="0">
                <a:solidFill>
                  <a:srgbClr val="FF0000"/>
                </a:solidFill>
                <a:latin typeface="Comic Sans MS" pitchFamily="66" charset="0"/>
                <a:sym typeface="Symbol"/>
              </a:rPr>
              <a:t>)</a:t>
            </a:r>
            <a:endParaRPr lang="en-US" sz="2800" dirty="0">
              <a:solidFill>
                <a:srgbClr val="FF0000"/>
              </a:solidFill>
              <a:latin typeface="Comic Sans MS" pitchFamily="66" charset="0"/>
            </a:endParaRPr>
          </a:p>
        </p:txBody>
      </p:sp>
      <p:sp>
        <p:nvSpPr>
          <p:cNvPr id="2059" name="Text Box 46"/>
          <p:cNvSpPr txBox="1">
            <a:spLocks noChangeArrowheads="1"/>
          </p:cNvSpPr>
          <p:nvPr/>
        </p:nvSpPr>
        <p:spPr bwMode="auto">
          <a:xfrm>
            <a:off x="5715000" y="990600"/>
            <a:ext cx="2830513" cy="436563"/>
          </a:xfrm>
          <a:prstGeom prst="rect">
            <a:avLst/>
          </a:prstGeom>
          <a:noFill/>
          <a:ln w="9525">
            <a:noFill/>
            <a:miter lim="800000"/>
            <a:headEnd/>
            <a:tailEnd/>
          </a:ln>
        </p:spPr>
        <p:txBody>
          <a:bodyPr>
            <a:spAutoFit/>
          </a:bodyPr>
          <a:lstStyle/>
          <a:p>
            <a:r>
              <a:rPr lang="el-GR" sz="2400" b="1" dirty="0">
                <a:solidFill>
                  <a:srgbClr val="7030A0"/>
                </a:solidFill>
                <a:latin typeface="Times New Roman" pitchFamily="18" charset="0"/>
                <a:cs typeface="Times New Roman" pitchFamily="18" charset="0"/>
              </a:rPr>
              <a:t>σ</a:t>
            </a:r>
            <a:r>
              <a:rPr lang="en-US" sz="2400" b="1" dirty="0">
                <a:solidFill>
                  <a:srgbClr val="7030A0"/>
                </a:solidFill>
                <a:latin typeface="Times New Roman" pitchFamily="18" charset="0"/>
                <a:cs typeface="Times New Roman" pitchFamily="18" charset="0"/>
              </a:rPr>
              <a:t>~</a:t>
            </a:r>
            <a:r>
              <a:rPr lang="en-US" sz="2400" b="1" dirty="0">
                <a:solidFill>
                  <a:srgbClr val="7030A0"/>
                </a:solidFill>
                <a:latin typeface="Symbol" pitchFamily="18" charset="2"/>
              </a:rPr>
              <a:t>S</a:t>
            </a:r>
            <a:r>
              <a:rPr lang="en-US" sz="2400" b="1" dirty="0">
                <a:solidFill>
                  <a:srgbClr val="7030A0"/>
                </a:solidFill>
              </a:rPr>
              <a:t>e</a:t>
            </a:r>
            <a:r>
              <a:rPr lang="en-US" sz="2400" b="1" baseline="-25000" dirty="0">
                <a:solidFill>
                  <a:srgbClr val="7030A0"/>
                </a:solidFill>
              </a:rPr>
              <a:t>q</a:t>
            </a:r>
            <a:r>
              <a:rPr lang="en-US" sz="2400" b="1" baseline="30000" dirty="0">
                <a:solidFill>
                  <a:srgbClr val="7030A0"/>
                </a:solidFill>
              </a:rPr>
              <a:t>2</a:t>
            </a:r>
            <a:r>
              <a:rPr lang="en-US" sz="2400" b="1" dirty="0">
                <a:solidFill>
                  <a:srgbClr val="7030A0"/>
                </a:solidFill>
              </a:rPr>
              <a:t>q(x) </a:t>
            </a:r>
            <a:r>
              <a:rPr lang="en-US" sz="2400" b="1" dirty="0" err="1">
                <a:solidFill>
                  <a:srgbClr val="7030A0"/>
                </a:solidFill>
              </a:rPr>
              <a:t>D</a:t>
            </a:r>
            <a:r>
              <a:rPr lang="en-US" sz="2400" b="1" baseline="-25000" dirty="0" err="1">
                <a:solidFill>
                  <a:srgbClr val="7030A0"/>
                </a:solidFill>
              </a:rPr>
              <a:t>q</a:t>
            </a:r>
            <a:r>
              <a:rPr lang="en-US" sz="2400" b="1" baseline="30000" dirty="0" err="1">
                <a:solidFill>
                  <a:srgbClr val="7030A0"/>
                </a:solidFill>
                <a:latin typeface="Symbol" pitchFamily="18" charset="2"/>
              </a:rPr>
              <a:t>p</a:t>
            </a:r>
            <a:r>
              <a:rPr lang="en-US" sz="2400" b="1" dirty="0">
                <a:solidFill>
                  <a:srgbClr val="7030A0"/>
                </a:solidFill>
              </a:rPr>
              <a:t>(z)</a:t>
            </a:r>
          </a:p>
        </p:txBody>
      </p:sp>
      <p:sp>
        <p:nvSpPr>
          <p:cNvPr id="2060" name="Text Box 35"/>
          <p:cNvSpPr txBox="1">
            <a:spLocks noChangeArrowheads="1"/>
          </p:cNvSpPr>
          <p:nvPr/>
        </p:nvSpPr>
        <p:spPr bwMode="auto">
          <a:xfrm>
            <a:off x="7010400" y="1676400"/>
            <a:ext cx="1158875" cy="292100"/>
          </a:xfrm>
          <a:prstGeom prst="rect">
            <a:avLst/>
          </a:prstGeom>
          <a:solidFill>
            <a:schemeClr val="bg1"/>
          </a:solidFill>
          <a:ln w="9525">
            <a:solidFill>
              <a:schemeClr val="tx1"/>
            </a:solidFill>
            <a:miter lim="800000"/>
            <a:headEnd/>
            <a:tailEnd/>
          </a:ln>
        </p:spPr>
        <p:txBody>
          <a:bodyPr>
            <a:spAutoFit/>
          </a:bodyPr>
          <a:lstStyle/>
          <a:p>
            <a:r>
              <a:rPr lang="en-US" sz="1400" b="1">
                <a:solidFill>
                  <a:schemeClr val="tx1"/>
                </a:solidFill>
                <a:latin typeface="Times New Roman" pitchFamily="18" charset="0"/>
                <a:cs typeface="Times New Roman" pitchFamily="18" charset="0"/>
              </a:rPr>
              <a:t>factorization</a:t>
            </a:r>
          </a:p>
        </p:txBody>
      </p:sp>
      <p:sp>
        <p:nvSpPr>
          <p:cNvPr id="2061" name="Line 31"/>
          <p:cNvSpPr>
            <a:spLocks noChangeShapeType="1"/>
          </p:cNvSpPr>
          <p:nvPr/>
        </p:nvSpPr>
        <p:spPr bwMode="auto">
          <a:xfrm flipV="1">
            <a:off x="7086600" y="1371600"/>
            <a:ext cx="0" cy="304800"/>
          </a:xfrm>
          <a:prstGeom prst="line">
            <a:avLst/>
          </a:prstGeom>
          <a:noFill/>
          <a:ln w="9525">
            <a:solidFill>
              <a:schemeClr val="tx1"/>
            </a:solidFill>
            <a:round/>
            <a:headEnd/>
            <a:tailEnd type="triangle" w="med" len="med"/>
          </a:ln>
        </p:spPr>
        <p:txBody>
          <a:bodyPr/>
          <a:lstStyle/>
          <a:p>
            <a:endParaRPr lang="en-US"/>
          </a:p>
        </p:txBody>
      </p:sp>
      <p:sp>
        <p:nvSpPr>
          <p:cNvPr id="2062" name="Line 31"/>
          <p:cNvSpPr>
            <a:spLocks noChangeShapeType="1"/>
          </p:cNvSpPr>
          <p:nvPr/>
        </p:nvSpPr>
        <p:spPr bwMode="auto">
          <a:xfrm flipV="1">
            <a:off x="8001000" y="1371600"/>
            <a:ext cx="0" cy="304800"/>
          </a:xfrm>
          <a:prstGeom prst="line">
            <a:avLst/>
          </a:prstGeom>
          <a:noFill/>
          <a:ln w="9525">
            <a:solidFill>
              <a:schemeClr val="tx1"/>
            </a:solidFill>
            <a:round/>
            <a:headEnd/>
            <a:tailEnd type="triangle" w="med" len="med"/>
          </a:ln>
        </p:spPr>
        <p:txBody>
          <a:bodyPr/>
          <a:lstStyle/>
          <a:p>
            <a:endParaRPr lang="en-US"/>
          </a:p>
        </p:txBody>
      </p:sp>
      <p:sp>
        <p:nvSpPr>
          <p:cNvPr id="2063" name="Text Box 11"/>
          <p:cNvSpPr txBox="1">
            <a:spLocks noChangeArrowheads="1"/>
          </p:cNvSpPr>
          <p:nvPr/>
        </p:nvSpPr>
        <p:spPr bwMode="auto">
          <a:xfrm>
            <a:off x="3505200" y="1752600"/>
            <a:ext cx="993775" cy="320675"/>
          </a:xfrm>
          <a:prstGeom prst="rect">
            <a:avLst/>
          </a:prstGeom>
          <a:noFill/>
          <a:ln w="9525">
            <a:noFill/>
            <a:miter lim="800000"/>
            <a:headEnd/>
            <a:tailEnd/>
          </a:ln>
        </p:spPr>
        <p:txBody>
          <a:bodyPr wrap="none" lIns="91429" tIns="45714" rIns="91429" bIns="45714">
            <a:spAutoFit/>
          </a:bodyPr>
          <a:lstStyle/>
          <a:p>
            <a:r>
              <a:rPr lang="en-US" sz="1600" b="1" dirty="0">
                <a:solidFill>
                  <a:srgbClr val="FF0000"/>
                </a:solidFill>
                <a:latin typeface="Symbol" pitchFamily="18" charset="2"/>
              </a:rPr>
              <a:t>D</a:t>
            </a:r>
            <a:r>
              <a:rPr lang="en-US" sz="1600" b="1" dirty="0">
                <a:solidFill>
                  <a:srgbClr val="FF0000"/>
                </a:solidFill>
              </a:rPr>
              <a:t> region</a:t>
            </a:r>
          </a:p>
        </p:txBody>
      </p:sp>
      <p:sp>
        <p:nvSpPr>
          <p:cNvPr id="2064" name="Line 10"/>
          <p:cNvSpPr>
            <a:spLocks noChangeShapeType="1"/>
          </p:cNvSpPr>
          <p:nvPr/>
        </p:nvSpPr>
        <p:spPr bwMode="auto">
          <a:xfrm>
            <a:off x="4191000" y="2133600"/>
            <a:ext cx="228600" cy="457200"/>
          </a:xfrm>
          <a:prstGeom prst="line">
            <a:avLst/>
          </a:prstGeom>
          <a:noFill/>
          <a:ln w="9525">
            <a:solidFill>
              <a:schemeClr val="tx1"/>
            </a:solidFill>
            <a:round/>
            <a:headEnd/>
            <a:tailEnd type="triangle" w="med" len="med"/>
          </a:ln>
        </p:spPr>
        <p:txBody>
          <a:bodyPr/>
          <a:lstStyle/>
          <a:p>
            <a:endParaRPr lang="en-US"/>
          </a:p>
        </p:txBody>
      </p:sp>
      <p:sp>
        <p:nvSpPr>
          <p:cNvPr id="24" name="Title 1"/>
          <p:cNvSpPr txBox="1">
            <a:spLocks/>
          </p:cNvSpPr>
          <p:nvPr/>
        </p:nvSpPr>
        <p:spPr>
          <a:xfrm>
            <a:off x="1371600" y="838200"/>
            <a:ext cx="3505200" cy="381000"/>
          </a:xfrm>
          <a:prstGeom prst="rect">
            <a:avLst/>
          </a:prstGeom>
          <a:solidFill>
            <a:srgbClr val="FFFF99"/>
          </a:solidFill>
          <a:ln>
            <a:solidFill>
              <a:schemeClr val="bg1"/>
            </a:solidFill>
          </a:ln>
        </p:spPr>
        <p:txBody>
          <a:bodyPr/>
          <a:lstStyle/>
          <a:p>
            <a:pPr algn="ctr">
              <a:buFont typeface="Arial" charset="0"/>
              <a:buNone/>
              <a:defRPr/>
            </a:pPr>
            <a:r>
              <a:rPr lang="en-GB" sz="2000" b="1" kern="0" dirty="0">
                <a:solidFill>
                  <a:srgbClr val="002060"/>
                </a:solidFill>
                <a:latin typeface="Times New Roman" pitchFamily="18" charset="0"/>
                <a:ea typeface="+mj-ea"/>
                <a:cs typeface="Times New Roman" pitchFamily="18" charset="0"/>
              </a:rPr>
              <a:t>Z-Dependence of cross section</a:t>
            </a:r>
            <a:endParaRPr lang="en-US" sz="2000" b="1" kern="0" dirty="0">
              <a:solidFill>
                <a:srgbClr val="002060"/>
              </a:solidFill>
              <a:latin typeface="Times New Roman" pitchFamily="18" charset="0"/>
              <a:ea typeface="+mj-ea"/>
              <a:cs typeface="Times New Roman" pitchFamily="18" charset="0"/>
            </a:endParaRPr>
          </a:p>
        </p:txBody>
      </p:sp>
      <p:sp>
        <p:nvSpPr>
          <p:cNvPr id="2067" name="Line 10"/>
          <p:cNvSpPr>
            <a:spLocks noChangeShapeType="1"/>
          </p:cNvSpPr>
          <p:nvPr/>
        </p:nvSpPr>
        <p:spPr bwMode="auto">
          <a:xfrm flipV="1">
            <a:off x="4267200" y="5257800"/>
            <a:ext cx="304800" cy="685800"/>
          </a:xfrm>
          <a:prstGeom prst="line">
            <a:avLst/>
          </a:prstGeom>
          <a:noFill/>
          <a:ln w="9525">
            <a:solidFill>
              <a:schemeClr val="tx1"/>
            </a:solidFill>
            <a:round/>
            <a:headEnd/>
            <a:tailEnd type="triangle" w="med" len="med"/>
          </a:ln>
        </p:spPr>
        <p:txBody>
          <a:bodyPr/>
          <a:lstStyle/>
          <a:p>
            <a:endParaRPr lang="en-US"/>
          </a:p>
        </p:txBody>
      </p:sp>
      <p:graphicFrame>
        <p:nvGraphicFramePr>
          <p:cNvPr id="2050" name="Object 4"/>
          <p:cNvGraphicFramePr>
            <a:graphicFrameLocks noChangeAspect="1"/>
          </p:cNvGraphicFramePr>
          <p:nvPr/>
        </p:nvGraphicFramePr>
        <p:xfrm>
          <a:off x="5486400" y="5257800"/>
          <a:ext cx="3200400" cy="749300"/>
        </p:xfrm>
        <a:graphic>
          <a:graphicData uri="http://schemas.openxmlformats.org/presentationml/2006/ole">
            <mc:AlternateContent xmlns:mc="http://schemas.openxmlformats.org/markup-compatibility/2006">
              <mc:Choice xmlns:v="urn:schemas-microsoft-com:vml" Requires="v">
                <p:oleObj spid="_x0000_s8214" name="Equation" r:id="rId5" imgW="1981080" imgH="558720" progId="Equation.3">
                  <p:embed/>
                </p:oleObj>
              </mc:Choice>
              <mc:Fallback>
                <p:oleObj name="Equation" r:id="rId5" imgW="1981080" imgH="558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5257800"/>
                        <a:ext cx="3200400" cy="74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0" y="5867400"/>
            <a:ext cx="3101298" cy="397673"/>
          </a:xfrm>
          <a:prstGeom prst="rect">
            <a:avLst/>
          </a:prstGeom>
          <a:solidFill>
            <a:srgbClr val="FFFF00"/>
          </a:solidFill>
        </p:spPr>
        <p:txBody>
          <a:bodyPr wrap="none" rtlCol="0">
            <a:spAutoFit/>
          </a:bodyPr>
          <a:lstStyle/>
          <a:p>
            <a:r>
              <a:rPr lang="en-US" sz="1600" dirty="0" smtClean="0">
                <a:solidFill>
                  <a:schemeClr val="tx1"/>
                </a:solidFill>
              </a:rPr>
              <a:t>Phys. Rev. C 85, 015202 (2012)</a:t>
            </a:r>
            <a:endParaRPr lang="en-US" sz="1600" dirty="0">
              <a:solidFill>
                <a:schemeClr val="tx1"/>
              </a:solidFill>
            </a:endParaRPr>
          </a:p>
        </p:txBody>
      </p:sp>
      <p:sp>
        <p:nvSpPr>
          <p:cNvPr id="20" name="TextBox 19"/>
          <p:cNvSpPr txBox="1"/>
          <p:nvPr/>
        </p:nvSpPr>
        <p:spPr>
          <a:xfrm>
            <a:off x="990600" y="4724400"/>
            <a:ext cx="1643399" cy="402546"/>
          </a:xfrm>
          <a:prstGeom prst="rect">
            <a:avLst/>
          </a:prstGeom>
          <a:noFill/>
        </p:spPr>
        <p:txBody>
          <a:bodyPr wrap="none" rtlCol="0">
            <a:spAutoFit/>
          </a:bodyPr>
          <a:lstStyle/>
          <a:p>
            <a:r>
              <a:rPr lang="en-US" dirty="0" smtClean="0">
                <a:solidFill>
                  <a:srgbClr val="FF0000"/>
                </a:solidFill>
              </a:rPr>
              <a:t>Q</a:t>
            </a:r>
            <a:r>
              <a:rPr lang="en-US" baseline="30000" dirty="0" smtClean="0">
                <a:solidFill>
                  <a:srgbClr val="FF0000"/>
                </a:solidFill>
              </a:rPr>
              <a:t>2</a:t>
            </a:r>
            <a:r>
              <a:rPr lang="en-US" dirty="0" smtClean="0">
                <a:solidFill>
                  <a:srgbClr val="FF0000"/>
                </a:solidFill>
              </a:rPr>
              <a:t> = 2.3 GeV</a:t>
            </a:r>
            <a:r>
              <a:rPr lang="en-US" baseline="30000" dirty="0" smtClean="0">
                <a:solidFill>
                  <a:srgbClr val="FF0000"/>
                </a:solidFill>
              </a:rPr>
              <a:t>2</a:t>
            </a:r>
            <a:endParaRPr lang="en-US" baseline="30000" dirty="0">
              <a:solidFill>
                <a:srgbClr val="FF0000"/>
              </a:solidFill>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6949"/>
            <a:ext cx="8382000" cy="1143000"/>
          </a:xfrm>
        </p:spPr>
        <p:txBody>
          <a:bodyPr>
            <a:normAutofit/>
          </a:bodyPr>
          <a:lstStyle/>
          <a:p>
            <a:r>
              <a:rPr lang="en-US" sz="3200" dirty="0" smtClean="0">
                <a:solidFill>
                  <a:srgbClr val="FF0000"/>
                </a:solidFill>
                <a:latin typeface="Comic Sans MS" pitchFamily="66" charset="0"/>
              </a:rPr>
              <a:t>Proposing Experiments at </a:t>
            </a:r>
            <a:br>
              <a:rPr lang="en-US" sz="3200" dirty="0" smtClean="0">
                <a:solidFill>
                  <a:srgbClr val="FF0000"/>
                </a:solidFill>
                <a:latin typeface="Comic Sans MS" pitchFamily="66" charset="0"/>
              </a:rPr>
            </a:br>
            <a:r>
              <a:rPr lang="en-US" sz="3200" dirty="0" err="1" smtClean="0">
                <a:solidFill>
                  <a:srgbClr val="FF0000"/>
                </a:solidFill>
                <a:latin typeface="Comic Sans MS" pitchFamily="66" charset="0"/>
              </a:rPr>
              <a:t>Jlab</a:t>
            </a:r>
            <a:r>
              <a:rPr lang="en-US" sz="3200" dirty="0" smtClean="0">
                <a:solidFill>
                  <a:srgbClr val="FF0000"/>
                </a:solidFill>
                <a:latin typeface="Comic Sans MS" pitchFamily="66" charset="0"/>
              </a:rPr>
              <a:t> 12 </a:t>
            </a:r>
            <a:r>
              <a:rPr lang="en-US" sz="3200" dirty="0" err="1" smtClean="0">
                <a:solidFill>
                  <a:srgbClr val="FF0000"/>
                </a:solidFill>
                <a:latin typeface="Comic Sans MS" pitchFamily="66" charset="0"/>
              </a:rPr>
              <a:t>GeV</a:t>
            </a:r>
            <a:r>
              <a:rPr lang="en-US" sz="3200" dirty="0" smtClean="0">
                <a:solidFill>
                  <a:srgbClr val="FF0000"/>
                </a:solidFill>
                <a:latin typeface="Comic Sans MS" pitchFamily="66" charset="0"/>
              </a:rPr>
              <a:t>  </a:t>
            </a:r>
            <a:endParaRPr lang="en-US" sz="3200" dirty="0">
              <a:solidFill>
                <a:srgbClr val="FF0000"/>
              </a:solidFill>
              <a:latin typeface="Comic Sans MS" pitchFamily="66" charset="0"/>
            </a:endParaRPr>
          </a:p>
        </p:txBody>
      </p:sp>
      <p:sp>
        <p:nvSpPr>
          <p:cNvPr id="3" name="TextBox 2"/>
          <p:cNvSpPr txBox="1"/>
          <p:nvPr/>
        </p:nvSpPr>
        <p:spPr>
          <a:xfrm>
            <a:off x="816591" y="1447800"/>
            <a:ext cx="7315200" cy="4524315"/>
          </a:xfrm>
          <a:prstGeom prst="rect">
            <a:avLst/>
          </a:prstGeom>
          <a:noFill/>
        </p:spPr>
        <p:txBody>
          <a:bodyPr wrap="square" rtlCol="0">
            <a:spAutoFit/>
          </a:bodyPr>
          <a:lstStyle/>
          <a:p>
            <a:pPr algn="just"/>
            <a:r>
              <a:rPr lang="en-US" sz="1600" dirty="0" err="1" smtClean="0">
                <a:latin typeface="Comic Sans MS" pitchFamily="66" charset="0"/>
              </a:rPr>
              <a:t>Jlab</a:t>
            </a:r>
            <a:r>
              <a:rPr lang="en-US" sz="1600" dirty="0" smtClean="0">
                <a:latin typeface="Comic Sans MS" pitchFamily="66" charset="0"/>
              </a:rPr>
              <a:t> is an open laboratory. By this I mean that, if you have a great idea for one of our end-stations, you can propose it to our Program Advisory Committee (PAC) of mostly outside experts. Your proposal will be judged on the merit of the physics as well as the technical feasibility. </a:t>
            </a:r>
            <a:r>
              <a:rPr lang="en-US" sz="1600" dirty="0">
                <a:latin typeface="Comic Sans MS" pitchFamily="66" charset="0"/>
              </a:rPr>
              <a:t> </a:t>
            </a:r>
            <a:r>
              <a:rPr lang="en-US" sz="1600" dirty="0" smtClean="0">
                <a:latin typeface="Comic Sans MS" pitchFamily="66" charset="0"/>
              </a:rPr>
              <a:t>An internal co-spokesperson may be helpful but is </a:t>
            </a:r>
            <a:r>
              <a:rPr lang="en-US" sz="1600" i="1" dirty="0" smtClean="0">
                <a:latin typeface="Comic Sans MS" pitchFamily="66" charset="0"/>
              </a:rPr>
              <a:t>not</a:t>
            </a:r>
            <a:r>
              <a:rPr lang="en-US" sz="1600" dirty="0" smtClean="0">
                <a:latin typeface="Comic Sans MS" pitchFamily="66" charset="0"/>
              </a:rPr>
              <a:t> required. </a:t>
            </a:r>
          </a:p>
          <a:p>
            <a:pPr algn="just"/>
            <a:endParaRPr lang="en-US" sz="1600" dirty="0" smtClean="0">
              <a:latin typeface="Comic Sans MS" pitchFamily="66" charset="0"/>
            </a:endParaRPr>
          </a:p>
          <a:p>
            <a:pPr algn="just"/>
            <a:r>
              <a:rPr lang="en-US" sz="1600" dirty="0" smtClean="0">
                <a:latin typeface="Comic Sans MS" pitchFamily="66" charset="0"/>
              </a:rPr>
              <a:t>A tremendous amount of information can be gain from our website at </a:t>
            </a:r>
            <a:endParaRPr lang="en-US" sz="1600" dirty="0">
              <a:latin typeface="Comic Sans MS" pitchFamily="66" charset="0"/>
            </a:endParaRPr>
          </a:p>
          <a:p>
            <a:pPr algn="ctr"/>
            <a:r>
              <a:rPr lang="en-US" sz="1600" dirty="0" smtClean="0">
                <a:latin typeface="Comic Sans MS" pitchFamily="66" charset="0"/>
                <a:hlinkClick r:id="rId3"/>
              </a:rPr>
              <a:t>http://www.jlab.org/</a:t>
            </a:r>
            <a:endParaRPr lang="en-US" sz="1600" dirty="0" smtClean="0">
              <a:latin typeface="Comic Sans MS" pitchFamily="66" charset="0"/>
            </a:endParaRPr>
          </a:p>
          <a:p>
            <a:pPr algn="just"/>
            <a:r>
              <a:rPr lang="en-US" sz="1600" dirty="0" smtClean="0">
                <a:latin typeface="Comic Sans MS" pitchFamily="66" charset="0"/>
              </a:rPr>
              <a:t>and looking under topics such as “Nuclear </a:t>
            </a:r>
            <a:r>
              <a:rPr lang="en-US" sz="1600" dirty="0">
                <a:latin typeface="Comic Sans MS" pitchFamily="66" charset="0"/>
              </a:rPr>
              <a:t>P</a:t>
            </a:r>
            <a:r>
              <a:rPr lang="en-US" sz="1600" dirty="0" smtClean="0">
                <a:latin typeface="Comic Sans MS" pitchFamily="66" charset="0"/>
              </a:rPr>
              <a:t>hysics”, “Experiment </a:t>
            </a:r>
            <a:r>
              <a:rPr lang="en-US" sz="1600" dirty="0">
                <a:latin typeface="Comic Sans MS" pitchFamily="66" charset="0"/>
              </a:rPr>
              <a:t>R</a:t>
            </a:r>
            <a:r>
              <a:rPr lang="en-US" sz="1600" dirty="0" smtClean="0">
                <a:latin typeface="Comic Sans MS" pitchFamily="66" charset="0"/>
              </a:rPr>
              <a:t>esearch”, and “12 </a:t>
            </a:r>
            <a:r>
              <a:rPr lang="en-US" sz="1600" dirty="0" err="1" smtClean="0">
                <a:latin typeface="Comic Sans MS" pitchFamily="66" charset="0"/>
              </a:rPr>
              <a:t>GeV</a:t>
            </a:r>
            <a:r>
              <a:rPr lang="en-US" sz="1600" dirty="0" smtClean="0">
                <a:latin typeface="Comic Sans MS" pitchFamily="66" charset="0"/>
              </a:rPr>
              <a:t> Upgrade”. </a:t>
            </a:r>
          </a:p>
          <a:p>
            <a:pPr algn="just"/>
            <a:endParaRPr lang="en-US" sz="1600" dirty="0">
              <a:latin typeface="Comic Sans MS" pitchFamily="66" charset="0"/>
            </a:endParaRPr>
          </a:p>
          <a:p>
            <a:pPr algn="just"/>
            <a:r>
              <a:rPr lang="en-US" sz="1600" dirty="0" smtClean="0">
                <a:latin typeface="Comic Sans MS" pitchFamily="66" charset="0"/>
              </a:rPr>
              <a:t>Proposals now mostly fall into two categories:  standard 12 </a:t>
            </a:r>
            <a:r>
              <a:rPr lang="en-US" sz="1600" dirty="0" err="1" smtClean="0">
                <a:latin typeface="Comic Sans MS" pitchFamily="66" charset="0"/>
              </a:rPr>
              <a:t>GeV</a:t>
            </a:r>
            <a:r>
              <a:rPr lang="en-US" sz="1600" dirty="0" smtClean="0">
                <a:latin typeface="Comic Sans MS" pitchFamily="66" charset="0"/>
              </a:rPr>
              <a:t> equipment, or major new apparatus.  Proponents are expected to help build or commission standard 12 </a:t>
            </a:r>
            <a:r>
              <a:rPr lang="en-US" sz="1600" dirty="0" err="1" smtClean="0">
                <a:latin typeface="Comic Sans MS" pitchFamily="66" charset="0"/>
              </a:rPr>
              <a:t>GeV</a:t>
            </a:r>
            <a:r>
              <a:rPr lang="en-US" sz="1600" dirty="0" smtClean="0">
                <a:latin typeface="Comic Sans MS" pitchFamily="66" charset="0"/>
              </a:rPr>
              <a:t> equipment as well as new apparatus. </a:t>
            </a:r>
          </a:p>
          <a:p>
            <a:pPr algn="just"/>
            <a:endParaRPr lang="en-US" sz="1600" dirty="0">
              <a:latin typeface="Comic Sans MS" pitchFamily="66" charset="0"/>
            </a:endParaRPr>
          </a:p>
          <a:p>
            <a:pPr algn="just"/>
            <a:r>
              <a:rPr lang="en-US" sz="1600" dirty="0" smtClean="0">
                <a:latin typeface="Comic Sans MS" pitchFamily="66" charset="0"/>
              </a:rPr>
              <a:t>Of course, funding, manpower (both collaboration and </a:t>
            </a:r>
            <a:r>
              <a:rPr lang="en-US" sz="1600" dirty="0" err="1" smtClean="0">
                <a:latin typeface="Comic Sans MS" pitchFamily="66" charset="0"/>
              </a:rPr>
              <a:t>Jlab</a:t>
            </a:r>
            <a:r>
              <a:rPr lang="en-US" sz="1600" dirty="0" smtClean="0">
                <a:latin typeface="Comic Sans MS" pitchFamily="66" charset="0"/>
              </a:rPr>
              <a:t>),  and multi-</a:t>
            </a:r>
            <a:r>
              <a:rPr lang="en-US" sz="1600" dirty="0" err="1" smtClean="0">
                <a:latin typeface="Comic Sans MS" pitchFamily="66" charset="0"/>
              </a:rPr>
              <a:t>endstation</a:t>
            </a:r>
            <a:r>
              <a:rPr lang="en-US" sz="1600" dirty="0" smtClean="0">
                <a:latin typeface="Comic Sans MS" pitchFamily="66" charset="0"/>
              </a:rPr>
              <a:t> scheduling issues will eventually be looked at carefully.  </a:t>
            </a:r>
          </a:p>
          <a:p>
            <a:endParaRPr lang="en-US" sz="1600" dirty="0" smtClean="0"/>
          </a:p>
        </p:txBody>
      </p:sp>
      <p:sp>
        <p:nvSpPr>
          <p:cNvPr id="4" name="Slide Number Placeholder 3"/>
          <p:cNvSpPr>
            <a:spLocks noGrp="1"/>
          </p:cNvSpPr>
          <p:nvPr>
            <p:ph type="sldNum" sz="quarter" idx="12"/>
          </p:nvPr>
        </p:nvSpPr>
        <p:spPr/>
        <p:txBody>
          <a:bodyPr/>
          <a:lstStyle/>
          <a:p>
            <a:fld id="{95577265-A00E-43F9-9495-15815261B3B3}"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1204913" y="6437313"/>
            <a:ext cx="244475" cy="366712"/>
          </a:xfrm>
          <a:prstGeom prst="rect">
            <a:avLst/>
          </a:prstGeom>
          <a:noFill/>
          <a:ln w="12700">
            <a:noFill/>
            <a:miter lim="800000"/>
            <a:headEnd type="none" w="med" len="lg"/>
            <a:tailEnd type="none" w="med" len="lg"/>
          </a:ln>
        </p:spPr>
        <p:txBody>
          <a:bodyPr wrap="none" lIns="90000" tIns="46800" rIns="90000" bIns="46800">
            <a:spAutoFit/>
          </a:bodyPr>
          <a:lstStyle/>
          <a:p>
            <a:r>
              <a:rPr lang="en-US">
                <a:latin typeface="Calibri" pitchFamily="34" charset="0"/>
              </a:rPr>
              <a:t> </a:t>
            </a:r>
          </a:p>
        </p:txBody>
      </p:sp>
      <p:sp>
        <p:nvSpPr>
          <p:cNvPr id="43011" name="TextBox 6"/>
          <p:cNvSpPr txBox="1">
            <a:spLocks noChangeArrowheads="1"/>
          </p:cNvSpPr>
          <p:nvPr/>
        </p:nvSpPr>
        <p:spPr bwMode="auto">
          <a:xfrm>
            <a:off x="-90488" y="350838"/>
            <a:ext cx="184151"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40964" name="Slide Number Placeholder 8"/>
          <p:cNvSpPr>
            <a:spLocks noGrp="1"/>
          </p:cNvSpPr>
          <p:nvPr>
            <p:ph type="sldNum" sz="quarter" idx="12"/>
          </p:nvPr>
        </p:nvSpPr>
        <p:spPr/>
        <p:txBody>
          <a:bodyPr/>
          <a:lstStyle/>
          <a:p>
            <a:pPr>
              <a:defRPr/>
            </a:pPr>
            <a:fld id="{102C5CE9-0C82-4019-844D-9423E68271A2}" type="slidenum">
              <a:rPr lang="en-US"/>
              <a:pPr>
                <a:defRPr/>
              </a:pPr>
              <a:t>39</a:t>
            </a:fld>
            <a:endParaRPr lang="en-US" dirty="0"/>
          </a:p>
        </p:txBody>
      </p:sp>
      <p:sp>
        <p:nvSpPr>
          <p:cNvPr id="43013" name="Text Box 6"/>
          <p:cNvSpPr txBox="1">
            <a:spLocks noChangeArrowheads="1"/>
          </p:cNvSpPr>
          <p:nvPr/>
        </p:nvSpPr>
        <p:spPr bwMode="auto">
          <a:xfrm>
            <a:off x="1600200" y="76200"/>
            <a:ext cx="5546725" cy="523875"/>
          </a:xfrm>
          <a:prstGeom prst="rect">
            <a:avLst/>
          </a:prstGeom>
          <a:noFill/>
          <a:ln w="9525">
            <a:noFill/>
            <a:miter lim="800000"/>
            <a:headEnd/>
            <a:tailEnd/>
          </a:ln>
        </p:spPr>
        <p:txBody>
          <a:bodyPr>
            <a:spAutoFit/>
          </a:bodyPr>
          <a:lstStyle/>
          <a:p>
            <a:r>
              <a:rPr lang="en-US" sz="2800">
                <a:solidFill>
                  <a:schemeClr val="accent2"/>
                </a:solidFill>
                <a:latin typeface="Comic Sans MS" pitchFamily="66" charset="0"/>
              </a:rPr>
              <a:t>   </a:t>
            </a:r>
            <a:r>
              <a:rPr lang="el-GR" sz="2400">
                <a:solidFill>
                  <a:srgbClr val="FF0000"/>
                </a:solidFill>
                <a:latin typeface="Comic Sans MS" pitchFamily="66" charset="0"/>
              </a:rPr>
              <a:t>γ</a:t>
            </a:r>
            <a:r>
              <a:rPr lang="en-US" sz="2400">
                <a:solidFill>
                  <a:srgbClr val="FF0000"/>
                </a:solidFill>
                <a:latin typeface="Comic Sans MS" pitchFamily="66" charset="0"/>
              </a:rPr>
              <a:t>Z Box Corrections near 1.16 GeV</a:t>
            </a:r>
          </a:p>
        </p:txBody>
      </p:sp>
      <p:graphicFrame>
        <p:nvGraphicFramePr>
          <p:cNvPr id="13" name="Table 12"/>
          <p:cNvGraphicFramePr>
            <a:graphicFrameLocks noGrp="1"/>
          </p:cNvGraphicFramePr>
          <p:nvPr/>
        </p:nvGraphicFramePr>
        <p:xfrm>
          <a:off x="228600" y="2743200"/>
          <a:ext cx="4419600" cy="3324439"/>
        </p:xfrm>
        <a:graphic>
          <a:graphicData uri="http://schemas.openxmlformats.org/drawingml/2006/table">
            <a:tbl>
              <a:tblPr firstRow="1" bandRow="1">
                <a:tableStyleId>{5C22544A-7EE6-4342-B048-85BDC9FD1C3A}</a:tableStyleId>
              </a:tblPr>
              <a:tblGrid>
                <a:gridCol w="1647987"/>
                <a:gridCol w="1123627"/>
                <a:gridCol w="1647986"/>
              </a:tblGrid>
              <a:tr h="440710">
                <a:tc>
                  <a:txBody>
                    <a:bodyPr/>
                    <a:lstStyle/>
                    <a:p>
                      <a:pPr algn="ctr"/>
                      <a:r>
                        <a:rPr lang="en-US" sz="1200" dirty="0" smtClean="0">
                          <a:solidFill>
                            <a:schemeClr val="tx1"/>
                          </a:solidFill>
                          <a:latin typeface="Comic Sans MS" pitchFamily="66" charset="0"/>
                        </a:rPr>
                        <a:t>PV Amplitude</a:t>
                      </a:r>
                      <a:endParaRPr lang="en-US" sz="1200" dirty="0">
                        <a:solidFill>
                          <a:schemeClr val="tx1"/>
                        </a:solidFill>
                        <a:latin typeface="Comic Sans MS" pitchFamily="66" charset="0"/>
                      </a:endParaRPr>
                    </a:p>
                  </a:txBody>
                  <a:tcPr/>
                </a:tc>
                <a:tc>
                  <a:txBody>
                    <a:bodyPr/>
                    <a:lstStyle/>
                    <a:p>
                      <a:pPr algn="ctr"/>
                      <a:r>
                        <a:rPr lang="en-US" sz="1200" dirty="0" smtClean="0">
                          <a:solidFill>
                            <a:schemeClr val="tx1"/>
                          </a:solidFill>
                          <a:latin typeface="Comic Sans MS" pitchFamily="66" charset="0"/>
                        </a:rPr>
                        <a:t>Authors</a:t>
                      </a:r>
                      <a:endParaRPr lang="en-US" sz="1200" dirty="0">
                        <a:solidFill>
                          <a:schemeClr val="tx1"/>
                        </a:solidFill>
                        <a:latin typeface="Comic Sans MS" pitchFamily="66" charset="0"/>
                      </a:endParaRPr>
                    </a:p>
                  </a:txBody>
                  <a:tcPr/>
                </a:tc>
                <a:tc>
                  <a:txBody>
                    <a:bodyPr/>
                    <a:lstStyle/>
                    <a:p>
                      <a:pPr algn="ctr"/>
                      <a:r>
                        <a:rPr lang="en-US" sz="1200" dirty="0" smtClean="0">
                          <a:solidFill>
                            <a:schemeClr val="tx1"/>
                          </a:solidFill>
                          <a:latin typeface="Comic Sans MS" pitchFamily="66" charset="0"/>
                        </a:rPr>
                        <a:t>Correction* </a:t>
                      </a:r>
                    </a:p>
                    <a:p>
                      <a:pPr algn="ctr"/>
                      <a:r>
                        <a:rPr lang="en-US" sz="1200" dirty="0" smtClean="0">
                          <a:solidFill>
                            <a:schemeClr val="tx1"/>
                          </a:solidFill>
                          <a:latin typeface="Comic Sans MS" pitchFamily="66" charset="0"/>
                        </a:rPr>
                        <a:t>@ E=1.165</a:t>
                      </a:r>
                    </a:p>
                    <a:p>
                      <a:pPr algn="ctr"/>
                      <a:r>
                        <a:rPr lang="en-US" sz="1200" dirty="0" smtClean="0">
                          <a:solidFill>
                            <a:schemeClr val="tx1"/>
                          </a:solidFill>
                          <a:latin typeface="Comic Sans MS" pitchFamily="66" charset="0"/>
                        </a:rPr>
                        <a:t>(</a:t>
                      </a:r>
                      <a:r>
                        <a:rPr lang="en-US" sz="1200" dirty="0" err="1" smtClean="0">
                          <a:solidFill>
                            <a:schemeClr val="tx1"/>
                          </a:solidFill>
                          <a:latin typeface="Comic Sans MS" pitchFamily="66" charset="0"/>
                        </a:rPr>
                        <a:t>GeV</a:t>
                      </a:r>
                      <a:r>
                        <a:rPr lang="en-US" sz="1200" dirty="0" smtClean="0">
                          <a:solidFill>
                            <a:schemeClr val="tx1"/>
                          </a:solidFill>
                          <a:latin typeface="Comic Sans MS" pitchFamily="66" charset="0"/>
                        </a:rPr>
                        <a:t>) </a:t>
                      </a:r>
                      <a:endParaRPr lang="en-US" sz="1200" dirty="0">
                        <a:solidFill>
                          <a:schemeClr val="tx1"/>
                        </a:solidFill>
                        <a:latin typeface="Comic Sans MS" pitchFamily="66" charset="0"/>
                      </a:endParaRPr>
                    </a:p>
                  </a:txBody>
                  <a:tcPr/>
                </a:tc>
              </a:tr>
              <a:tr h="440710">
                <a:tc>
                  <a:txBody>
                    <a:bodyPr/>
                    <a:lstStyle/>
                    <a:p>
                      <a:pPr algn="ctr"/>
                      <a:r>
                        <a:rPr lang="en-US" sz="1200" dirty="0" err="1" smtClean="0">
                          <a:latin typeface="Comic Sans MS" pitchFamily="66" charset="0"/>
                        </a:rPr>
                        <a:t>A</a:t>
                      </a:r>
                      <a:r>
                        <a:rPr lang="en-US" sz="1200" baseline="30000" dirty="0" err="1" smtClean="0">
                          <a:latin typeface="Comic Sans MS" pitchFamily="66" charset="0"/>
                        </a:rPr>
                        <a:t>e</a:t>
                      </a:r>
                      <a:r>
                        <a:rPr lang="en-US" sz="1200" dirty="0" err="1" smtClean="0">
                          <a:latin typeface="Comic Sans MS" pitchFamily="66" charset="0"/>
                        </a:rPr>
                        <a:t>xV</a:t>
                      </a:r>
                      <a:r>
                        <a:rPr lang="en-US" sz="1200" baseline="30000" dirty="0" err="1" smtClean="0">
                          <a:latin typeface="Comic Sans MS" pitchFamily="66" charset="0"/>
                        </a:rPr>
                        <a:t>p</a:t>
                      </a:r>
                      <a:endParaRPr lang="en-US" sz="1200" baseline="30000" dirty="0" smtClean="0">
                        <a:latin typeface="Comic Sans MS" pitchFamily="66" charset="0"/>
                      </a:endParaRPr>
                    </a:p>
                    <a:p>
                      <a:pPr algn="ctr"/>
                      <a:r>
                        <a:rPr lang="en-US" sz="1200" baseline="0" dirty="0" smtClean="0">
                          <a:latin typeface="Comic Sans MS" pitchFamily="66" charset="0"/>
                        </a:rPr>
                        <a:t>(vanishes as E</a:t>
                      </a:r>
                      <a:r>
                        <a:rPr lang="en-US" sz="1200" baseline="0" dirty="0" smtClean="0">
                          <a:latin typeface="Comic Sans MS" pitchFamily="66" charset="0"/>
                          <a:sym typeface="Wingdings" pitchFamily="2" charset="2"/>
                        </a:rPr>
                        <a:t>0)</a:t>
                      </a:r>
                      <a:endParaRPr lang="en-US" sz="1200" baseline="0" dirty="0" smtClean="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MS</a:t>
                      </a:r>
                      <a:endParaRPr lang="en-US" sz="1200" dirty="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a:t>
                      </a:r>
                      <a:endParaRPr lang="en-US" sz="1200" dirty="0">
                        <a:latin typeface="Comic Sans MS" pitchFamily="66" charset="0"/>
                      </a:endParaRPr>
                    </a:p>
                  </a:txBody>
                  <a:tcPr>
                    <a:solidFill>
                      <a:srgbClr val="00B0F0"/>
                    </a:solidFill>
                  </a:tcPr>
                </a:tc>
              </a:tr>
              <a:tr h="271206">
                <a:tc>
                  <a:txBody>
                    <a:bodyPr/>
                    <a:lstStyle/>
                    <a:p>
                      <a:pPr algn="ctr"/>
                      <a:endParaRPr lang="en-US" sz="1200" dirty="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GH</a:t>
                      </a:r>
                      <a:endParaRPr lang="en-US" sz="1200" dirty="0">
                        <a:latin typeface="Comic Sans MS" pitchFamily="66" charset="0"/>
                      </a:endParaRPr>
                    </a:p>
                  </a:txBody>
                  <a:tcPr>
                    <a:solidFill>
                      <a:srgbClr val="00B0F0"/>
                    </a:solidFill>
                  </a:tcPr>
                </a:tc>
                <a:tc>
                  <a:txBody>
                    <a:bodyPr/>
                    <a:lstStyle/>
                    <a:p>
                      <a:pPr algn="l"/>
                      <a:r>
                        <a:rPr lang="en-US" sz="1200" dirty="0" smtClean="0">
                          <a:latin typeface="Comic Sans MS" pitchFamily="66" charset="0"/>
                        </a:rPr>
                        <a:t>  0.0026</a:t>
                      </a:r>
                      <a:endParaRPr lang="en-US" sz="1200" dirty="0">
                        <a:latin typeface="Comic Sans MS" pitchFamily="66" charset="0"/>
                      </a:endParaRPr>
                    </a:p>
                  </a:txBody>
                  <a:tcPr>
                    <a:solidFill>
                      <a:srgbClr val="00B0F0"/>
                    </a:solidFill>
                  </a:tcPr>
                </a:tc>
              </a:tr>
              <a:tr h="327945">
                <a:tc>
                  <a:txBody>
                    <a:bodyPr/>
                    <a:lstStyle/>
                    <a:p>
                      <a:pPr algn="ctr"/>
                      <a:endParaRPr lang="en-US" sz="1200" dirty="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 SBMT</a:t>
                      </a:r>
                      <a:endParaRPr lang="en-US" sz="1200" dirty="0">
                        <a:latin typeface="Comic Sans MS" pitchFamily="66" charset="0"/>
                      </a:endParaRPr>
                    </a:p>
                  </a:txBody>
                  <a:tcPr>
                    <a:solidFill>
                      <a:srgbClr val="00B0F0"/>
                    </a:solidFill>
                  </a:tcPr>
                </a:tc>
                <a:tc>
                  <a:txBody>
                    <a:bodyPr/>
                    <a:lstStyle/>
                    <a:p>
                      <a:pPr algn="l"/>
                      <a:r>
                        <a:rPr lang="en-US" sz="1200" dirty="0" smtClean="0">
                          <a:latin typeface="Comic Sans MS" pitchFamily="66" charset="0"/>
                        </a:rPr>
                        <a:t>  0.0047 </a:t>
                      </a:r>
                      <a:r>
                        <a:rPr lang="en-US" sz="1200" baseline="30000" dirty="0" smtClean="0">
                          <a:latin typeface="Comic Sans MS" pitchFamily="66" charset="0"/>
                        </a:rPr>
                        <a:t>+0.0011</a:t>
                      </a:r>
                    </a:p>
                    <a:p>
                      <a:pPr algn="l"/>
                      <a:r>
                        <a:rPr lang="en-US" sz="1200" baseline="30000" dirty="0" smtClean="0">
                          <a:latin typeface="Comic Sans MS" pitchFamily="66" charset="0"/>
                        </a:rPr>
                        <a:t>                     -0.0004</a:t>
                      </a:r>
                      <a:endParaRPr lang="en-US" sz="1200" baseline="30000" dirty="0">
                        <a:latin typeface="Comic Sans MS" pitchFamily="66" charset="0"/>
                      </a:endParaRPr>
                    </a:p>
                  </a:txBody>
                  <a:tcPr>
                    <a:solidFill>
                      <a:srgbClr val="00B0F0"/>
                    </a:solidFill>
                  </a:tcPr>
                </a:tc>
              </a:tr>
              <a:tr h="327945">
                <a:tc>
                  <a:txBody>
                    <a:bodyPr/>
                    <a:lstStyle/>
                    <a:p>
                      <a:pPr algn="ctr"/>
                      <a:endParaRPr lang="en-US" sz="1200" dirty="0">
                        <a:latin typeface="Comic Sans MS" pitchFamily="66" charset="0"/>
                      </a:endParaRPr>
                    </a:p>
                  </a:txBody>
                  <a:tcPr>
                    <a:solidFill>
                      <a:srgbClr val="00B0F0"/>
                    </a:solidFill>
                  </a:tcPr>
                </a:tc>
                <a:tc>
                  <a:txBody>
                    <a:bodyPr/>
                    <a:lstStyle/>
                    <a:p>
                      <a:pPr algn="ctr"/>
                      <a:r>
                        <a:rPr lang="en-US" sz="1200" b="0" dirty="0" smtClean="0">
                          <a:latin typeface="Comic Sans MS" pitchFamily="66" charset="0"/>
                        </a:rPr>
                        <a:t>RC </a:t>
                      </a:r>
                      <a:endParaRPr lang="en-US" sz="1200" dirty="0">
                        <a:latin typeface="Comic Sans MS" pitchFamily="66" charset="0"/>
                      </a:endParaRPr>
                    </a:p>
                  </a:txBody>
                  <a:tcPr>
                    <a:solidFill>
                      <a:srgbClr val="00B0F0"/>
                    </a:solidFill>
                  </a:tcPr>
                </a:tc>
                <a:tc>
                  <a:txBody>
                    <a:bodyPr/>
                    <a:lstStyle/>
                    <a:p>
                      <a:pPr algn="l"/>
                      <a:r>
                        <a:rPr lang="en-US" sz="1200" dirty="0" smtClean="0">
                          <a:latin typeface="Comic Sans MS" pitchFamily="66" charset="0"/>
                        </a:rPr>
                        <a:t>  0.0057+-0.0009</a:t>
                      </a:r>
                      <a:endParaRPr lang="en-US" sz="1200" dirty="0">
                        <a:latin typeface="Comic Sans MS" pitchFamily="66" charset="0"/>
                      </a:endParaRPr>
                    </a:p>
                  </a:txBody>
                  <a:tcPr>
                    <a:solidFill>
                      <a:srgbClr val="00B0F0"/>
                    </a:solidFill>
                  </a:tcPr>
                </a:tc>
              </a:tr>
              <a:tr h="402231">
                <a:tc>
                  <a:txBody>
                    <a:bodyPr/>
                    <a:lstStyle/>
                    <a:p>
                      <a:pPr algn="ctr"/>
                      <a:endParaRPr lang="en-US" sz="1200" dirty="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GHR-M </a:t>
                      </a:r>
                      <a:endParaRPr lang="en-US" sz="1200" dirty="0">
                        <a:latin typeface="Comic Sans MS" pitchFamily="66" charset="0"/>
                      </a:endParaRPr>
                    </a:p>
                  </a:txBody>
                  <a:tcPr>
                    <a:solidFill>
                      <a:srgbClr val="00B0F0"/>
                    </a:solidFill>
                  </a:tcPr>
                </a:tc>
                <a:tc>
                  <a:txBody>
                    <a:bodyPr/>
                    <a:lstStyle/>
                    <a:p>
                      <a:pPr algn="l"/>
                      <a:r>
                        <a:rPr lang="en-US" sz="1200" dirty="0" smtClean="0">
                          <a:latin typeface="Comic Sans MS" pitchFamily="66" charset="0"/>
                        </a:rPr>
                        <a:t>  0.0054+-0.0020</a:t>
                      </a:r>
                    </a:p>
                  </a:txBody>
                  <a:tcPr>
                    <a:solidFill>
                      <a:srgbClr val="00B0F0"/>
                    </a:solidFill>
                  </a:tcPr>
                </a:tc>
              </a:tr>
              <a:tr h="440710">
                <a:tc>
                  <a:txBody>
                    <a:bodyPr/>
                    <a:lstStyle/>
                    <a:p>
                      <a:pPr algn="ctr"/>
                      <a:r>
                        <a:rPr lang="en-US" sz="1200" dirty="0" err="1" smtClean="0">
                          <a:latin typeface="Comic Sans MS" pitchFamily="66" charset="0"/>
                        </a:rPr>
                        <a:t>V</a:t>
                      </a:r>
                      <a:r>
                        <a:rPr lang="en-US" sz="1200" baseline="30000" dirty="0" err="1" smtClean="0">
                          <a:latin typeface="Comic Sans MS" pitchFamily="66" charset="0"/>
                        </a:rPr>
                        <a:t>e</a:t>
                      </a:r>
                      <a:r>
                        <a:rPr lang="en-US" sz="1200" dirty="0" err="1" smtClean="0">
                          <a:latin typeface="Comic Sans MS" pitchFamily="66" charset="0"/>
                        </a:rPr>
                        <a:t>xA</a:t>
                      </a:r>
                      <a:r>
                        <a:rPr lang="en-US" sz="1200" baseline="30000" dirty="0" err="1" smtClean="0">
                          <a:latin typeface="Comic Sans MS" pitchFamily="66" charset="0"/>
                        </a:rPr>
                        <a:t>p</a:t>
                      </a:r>
                      <a:endParaRPr lang="en-US" sz="1200" baseline="30000" dirty="0" smtClean="0">
                        <a:latin typeface="Comic Sans MS" pitchFamily="66" charset="0"/>
                      </a:endParaRPr>
                    </a:p>
                    <a:p>
                      <a:pPr algn="ctr"/>
                      <a:r>
                        <a:rPr lang="en-US" sz="1200" baseline="0" dirty="0" smtClean="0">
                          <a:latin typeface="Comic Sans MS" pitchFamily="66" charset="0"/>
                        </a:rPr>
                        <a:t>(finite as E</a:t>
                      </a:r>
                      <a:r>
                        <a:rPr lang="en-US" sz="1200" baseline="0" dirty="0" smtClean="0">
                          <a:latin typeface="Comic Sans MS" pitchFamily="66" charset="0"/>
                          <a:sym typeface="Wingdings" pitchFamily="2" charset="2"/>
                        </a:rPr>
                        <a:t></a:t>
                      </a:r>
                      <a:r>
                        <a:rPr lang="en-US" sz="1200" baseline="0" dirty="0" smtClean="0">
                          <a:latin typeface="Comic Sans MS" pitchFamily="66" charset="0"/>
                        </a:rPr>
                        <a:t>0)</a:t>
                      </a:r>
                      <a:endParaRPr lang="en-US" sz="1200" baseline="0" dirty="0">
                        <a:latin typeface="Comic Sans MS" pitchFamily="66" charset="0"/>
                      </a:endParaRPr>
                    </a:p>
                  </a:txBody>
                  <a:tcPr>
                    <a:solidFill>
                      <a:srgbClr val="FF7C80"/>
                    </a:solidFill>
                  </a:tcPr>
                </a:tc>
                <a:tc>
                  <a:txBody>
                    <a:bodyPr/>
                    <a:lstStyle/>
                    <a:p>
                      <a:pPr algn="ctr"/>
                      <a:r>
                        <a:rPr lang="en-US" sz="1200" dirty="0" smtClean="0">
                          <a:latin typeface="Comic Sans MS" pitchFamily="66" charset="0"/>
                        </a:rPr>
                        <a:t>EKR-M</a:t>
                      </a:r>
                      <a:endParaRPr lang="en-US" sz="1200" dirty="0">
                        <a:latin typeface="Comic Sans MS" pitchFamily="66" charset="0"/>
                      </a:endParaRPr>
                    </a:p>
                  </a:txBody>
                  <a:tcPr>
                    <a:solidFill>
                      <a:srgbClr val="FF7C80"/>
                    </a:solidFill>
                  </a:tcPr>
                </a:tc>
                <a:tc>
                  <a:txBody>
                    <a:bodyPr/>
                    <a:lstStyle/>
                    <a:p>
                      <a:pPr algn="l"/>
                      <a:r>
                        <a:rPr lang="en-US" sz="1200" dirty="0" smtClean="0">
                          <a:latin typeface="Comic Sans MS" pitchFamily="66" charset="0"/>
                        </a:rPr>
                        <a:t>  0.0052+-0.0005**</a:t>
                      </a:r>
                      <a:endParaRPr lang="en-US" sz="1200" dirty="0">
                        <a:latin typeface="Comic Sans MS" pitchFamily="66" charset="0"/>
                      </a:endParaRPr>
                    </a:p>
                  </a:txBody>
                  <a:tcPr>
                    <a:solidFill>
                      <a:srgbClr val="FF7C80"/>
                    </a:solidFill>
                  </a:tcPr>
                </a:tc>
              </a:tr>
              <a:tr h="369223">
                <a:tc>
                  <a:txBody>
                    <a:bodyPr/>
                    <a:lstStyle/>
                    <a:p>
                      <a:pPr algn="ctr"/>
                      <a:endParaRPr lang="en-US" sz="1200" dirty="0">
                        <a:latin typeface="Comic Sans MS" pitchFamily="66" charset="0"/>
                      </a:endParaRPr>
                    </a:p>
                  </a:txBody>
                  <a:tcPr>
                    <a:solidFill>
                      <a:srgbClr val="FF7C80"/>
                    </a:solidFill>
                  </a:tcPr>
                </a:tc>
                <a:tc>
                  <a:txBody>
                    <a:bodyPr/>
                    <a:lstStyle/>
                    <a:p>
                      <a:pPr algn="ctr"/>
                      <a:r>
                        <a:rPr lang="en-US" sz="1200" dirty="0" smtClean="0">
                          <a:latin typeface="Comic Sans MS" pitchFamily="66" charset="0"/>
                        </a:rPr>
                        <a:t>BMT </a:t>
                      </a:r>
                      <a:endParaRPr lang="en-US" sz="1200" dirty="0">
                        <a:latin typeface="Comic Sans MS" pitchFamily="66" charset="0"/>
                      </a:endParaRPr>
                    </a:p>
                  </a:txBody>
                  <a:tcPr>
                    <a:solidFill>
                      <a:srgbClr val="FF7C80"/>
                    </a:solidFill>
                  </a:tcPr>
                </a:tc>
                <a:tc>
                  <a:txBody>
                    <a:bodyPr/>
                    <a:lstStyle/>
                    <a:p>
                      <a:pPr algn="l"/>
                      <a:r>
                        <a:rPr lang="en-US" sz="1200" dirty="0" smtClean="0">
                          <a:latin typeface="Comic Sans MS" pitchFamily="66" charset="0"/>
                        </a:rPr>
                        <a:t>  0.0037+-0.0004</a:t>
                      </a:r>
                      <a:endParaRPr lang="en-US" sz="1200" dirty="0">
                        <a:latin typeface="Comic Sans MS" pitchFamily="66" charset="0"/>
                      </a:endParaRPr>
                    </a:p>
                  </a:txBody>
                  <a:tcPr>
                    <a:solidFill>
                      <a:srgbClr val="FF7C80"/>
                    </a:solidFill>
                  </a:tcPr>
                </a:tc>
              </a:tr>
            </a:tbl>
          </a:graphicData>
        </a:graphic>
      </p:graphicFrame>
      <p:pic>
        <p:nvPicPr>
          <p:cNvPr id="43052" name="Picture 3"/>
          <p:cNvPicPr>
            <a:picLocks noChangeAspect="1" noChangeArrowheads="1"/>
          </p:cNvPicPr>
          <p:nvPr/>
        </p:nvPicPr>
        <p:blipFill>
          <a:blip r:embed="rId3" cstate="print"/>
          <a:srcRect/>
          <a:stretch>
            <a:fillRect/>
          </a:stretch>
        </p:blipFill>
        <p:spPr bwMode="auto">
          <a:xfrm>
            <a:off x="5029200" y="3048000"/>
            <a:ext cx="3810000" cy="2819400"/>
          </a:xfrm>
          <a:prstGeom prst="rect">
            <a:avLst/>
          </a:prstGeom>
          <a:noFill/>
          <a:ln w="9525">
            <a:noFill/>
            <a:miter lim="800000"/>
            <a:headEnd/>
            <a:tailEnd/>
          </a:ln>
        </p:spPr>
      </p:pic>
      <p:pic>
        <p:nvPicPr>
          <p:cNvPr id="43053" name="Picture 4"/>
          <p:cNvPicPr>
            <a:picLocks noChangeAspect="1" noChangeArrowheads="1"/>
          </p:cNvPicPr>
          <p:nvPr/>
        </p:nvPicPr>
        <p:blipFill>
          <a:blip r:embed="rId4" cstate="print"/>
          <a:srcRect/>
          <a:stretch>
            <a:fillRect/>
          </a:stretch>
        </p:blipFill>
        <p:spPr bwMode="auto">
          <a:xfrm>
            <a:off x="685800" y="838200"/>
            <a:ext cx="2667000" cy="990600"/>
          </a:xfrm>
          <a:prstGeom prst="rect">
            <a:avLst/>
          </a:prstGeom>
          <a:noFill/>
          <a:ln w="9525">
            <a:noFill/>
            <a:miter lim="800000"/>
            <a:headEnd/>
            <a:tailEnd/>
          </a:ln>
        </p:spPr>
      </p:pic>
      <p:sp>
        <p:nvSpPr>
          <p:cNvPr id="43054" name="TextBox 18"/>
          <p:cNvSpPr txBox="1">
            <a:spLocks noChangeArrowheads="1"/>
          </p:cNvSpPr>
          <p:nvPr/>
        </p:nvSpPr>
        <p:spPr bwMode="auto">
          <a:xfrm>
            <a:off x="0" y="1219200"/>
            <a:ext cx="1295400" cy="215900"/>
          </a:xfrm>
          <a:prstGeom prst="rect">
            <a:avLst/>
          </a:prstGeom>
          <a:noFill/>
          <a:ln w="9525">
            <a:noFill/>
            <a:miter lim="800000"/>
            <a:headEnd/>
            <a:tailEnd/>
          </a:ln>
        </p:spPr>
        <p:txBody>
          <a:bodyPr>
            <a:spAutoFit/>
          </a:bodyPr>
          <a:lstStyle/>
          <a:p>
            <a:r>
              <a:rPr lang="en-US" sz="800">
                <a:solidFill>
                  <a:srgbClr val="FF0000"/>
                </a:solidFill>
                <a:latin typeface="Comic Sans MS" pitchFamily="66" charset="0"/>
              </a:rPr>
              <a:t>Rislow and Carlson</a:t>
            </a:r>
          </a:p>
        </p:txBody>
      </p:sp>
      <p:sp>
        <p:nvSpPr>
          <p:cNvPr id="43055" name="TextBox 20"/>
          <p:cNvSpPr txBox="1">
            <a:spLocks noChangeArrowheads="1"/>
          </p:cNvSpPr>
          <p:nvPr/>
        </p:nvSpPr>
        <p:spPr bwMode="auto">
          <a:xfrm>
            <a:off x="228600" y="6172200"/>
            <a:ext cx="4495800" cy="461963"/>
          </a:xfrm>
          <a:prstGeom prst="rect">
            <a:avLst/>
          </a:prstGeom>
          <a:noFill/>
          <a:ln w="9525">
            <a:noFill/>
            <a:miter lim="800000"/>
            <a:headEnd/>
            <a:tailEnd/>
          </a:ln>
        </p:spPr>
        <p:txBody>
          <a:bodyPr>
            <a:spAutoFit/>
          </a:bodyPr>
          <a:lstStyle/>
          <a:p>
            <a:r>
              <a:rPr lang="en-US" sz="1200">
                <a:latin typeface="Comic Sans MS" pitchFamily="66" charset="0"/>
              </a:rPr>
              <a:t>*This does not include a small contribution from the elastic.  </a:t>
            </a:r>
          </a:p>
          <a:p>
            <a:r>
              <a:rPr lang="en-US" sz="1200">
                <a:latin typeface="Comic Sans MS" pitchFamily="66" charset="0"/>
              </a:rPr>
              <a:t>**Included in Q</a:t>
            </a:r>
            <a:r>
              <a:rPr lang="en-US" sz="1200" baseline="-25000">
                <a:latin typeface="Comic Sans MS" pitchFamily="66" charset="0"/>
              </a:rPr>
              <a:t>w</a:t>
            </a:r>
            <a:r>
              <a:rPr lang="en-US" sz="1200" baseline="30000">
                <a:latin typeface="Comic Sans MS" pitchFamily="66" charset="0"/>
              </a:rPr>
              <a:t>p</a:t>
            </a:r>
            <a:r>
              <a:rPr lang="en-US" sz="1200">
                <a:latin typeface="Comic Sans MS" pitchFamily="66" charset="0"/>
              </a:rPr>
              <a:t>. For reference, </a:t>
            </a:r>
            <a:r>
              <a:rPr lang="en-US" sz="1200" i="1">
                <a:latin typeface="Comic Sans MS" pitchFamily="66" charset="0"/>
              </a:rPr>
              <a:t>Q</a:t>
            </a:r>
            <a:r>
              <a:rPr lang="en-US" sz="1200" i="1" baseline="-25000">
                <a:latin typeface="Comic Sans MS" pitchFamily="66" charset="0"/>
              </a:rPr>
              <a:t>w</a:t>
            </a:r>
            <a:r>
              <a:rPr lang="en-US" sz="1200" i="1" baseline="30000">
                <a:latin typeface="Comic Sans MS" pitchFamily="66" charset="0"/>
              </a:rPr>
              <a:t>p</a:t>
            </a:r>
            <a:r>
              <a:rPr lang="en-US" sz="1200">
                <a:latin typeface="Comic Sans MS" pitchFamily="66" charset="0"/>
              </a:rPr>
              <a:t> =0.0713(8).</a:t>
            </a:r>
          </a:p>
        </p:txBody>
      </p:sp>
      <p:sp>
        <p:nvSpPr>
          <p:cNvPr id="43056" name="TextBox 23"/>
          <p:cNvSpPr txBox="1">
            <a:spLocks noChangeArrowheads="1"/>
          </p:cNvSpPr>
          <p:nvPr/>
        </p:nvSpPr>
        <p:spPr bwMode="auto">
          <a:xfrm>
            <a:off x="5791200" y="2667000"/>
            <a:ext cx="2590800" cy="461963"/>
          </a:xfrm>
          <a:prstGeom prst="rect">
            <a:avLst/>
          </a:prstGeom>
          <a:noFill/>
          <a:ln w="9525">
            <a:noFill/>
            <a:miter lim="800000"/>
            <a:headEnd/>
            <a:tailEnd/>
          </a:ln>
        </p:spPr>
        <p:txBody>
          <a:bodyPr>
            <a:spAutoFit/>
          </a:bodyPr>
          <a:lstStyle/>
          <a:p>
            <a:pPr algn="ctr"/>
            <a:r>
              <a:rPr lang="en-US" sz="1200">
                <a:latin typeface="Comic Sans MS" pitchFamily="66" charset="0"/>
              </a:rPr>
              <a:t>BMT and references</a:t>
            </a:r>
          </a:p>
          <a:p>
            <a:pPr algn="ctr"/>
            <a:r>
              <a:rPr lang="en-US" sz="1200">
                <a:latin typeface="Comic Sans MS" pitchFamily="66" charset="0"/>
              </a:rPr>
              <a:t>(V and A are hadronic couplings)</a:t>
            </a:r>
          </a:p>
        </p:txBody>
      </p:sp>
      <p:sp>
        <p:nvSpPr>
          <p:cNvPr id="43057" name="TextBox 24"/>
          <p:cNvSpPr txBox="1">
            <a:spLocks noChangeArrowheads="1"/>
          </p:cNvSpPr>
          <p:nvPr/>
        </p:nvSpPr>
        <p:spPr bwMode="auto">
          <a:xfrm>
            <a:off x="7467600" y="4876800"/>
            <a:ext cx="1065213" cy="276225"/>
          </a:xfrm>
          <a:prstGeom prst="rect">
            <a:avLst/>
          </a:prstGeom>
          <a:noFill/>
          <a:ln w="9525">
            <a:noFill/>
            <a:miter lim="800000"/>
            <a:headEnd/>
            <a:tailEnd/>
          </a:ln>
        </p:spPr>
        <p:txBody>
          <a:bodyPr wrap="none">
            <a:spAutoFit/>
          </a:bodyPr>
          <a:lstStyle/>
          <a:p>
            <a:r>
              <a:rPr lang="en-US" sz="1200">
                <a:solidFill>
                  <a:srgbClr val="FF0000"/>
                </a:solidFill>
                <a:latin typeface="Calibri" pitchFamily="34" charset="0"/>
              </a:rPr>
              <a:t>New axial vs E</a:t>
            </a:r>
          </a:p>
        </p:txBody>
      </p:sp>
      <p:sp>
        <p:nvSpPr>
          <p:cNvPr id="43058" name="TextBox 25"/>
          <p:cNvSpPr txBox="1">
            <a:spLocks noChangeArrowheads="1"/>
          </p:cNvSpPr>
          <p:nvPr/>
        </p:nvSpPr>
        <p:spPr bwMode="auto">
          <a:xfrm>
            <a:off x="4800600" y="4114800"/>
            <a:ext cx="533400" cy="1016000"/>
          </a:xfrm>
          <a:prstGeom prst="rect">
            <a:avLst/>
          </a:prstGeom>
          <a:noFill/>
          <a:ln w="9525">
            <a:noFill/>
            <a:miter lim="800000"/>
            <a:headEnd/>
            <a:tailEnd/>
          </a:ln>
        </p:spPr>
        <p:txBody>
          <a:bodyPr>
            <a:spAutoFit/>
          </a:bodyPr>
          <a:lstStyle/>
          <a:p>
            <a:pPr algn="ctr"/>
            <a:r>
              <a:rPr lang="en-US" sz="1200">
                <a:solidFill>
                  <a:srgbClr val="00B050"/>
                </a:solidFill>
                <a:latin typeface="Comic Sans MS" pitchFamily="66" charset="0"/>
              </a:rPr>
              <a:t>Old axial</a:t>
            </a:r>
          </a:p>
          <a:p>
            <a:pPr algn="ctr"/>
            <a:r>
              <a:rPr lang="en-US" sz="1200">
                <a:solidFill>
                  <a:srgbClr val="00B050"/>
                </a:solidFill>
                <a:latin typeface="Comic Sans MS" pitchFamily="66" charset="0"/>
              </a:rPr>
              <a:t>at E=0</a:t>
            </a:r>
          </a:p>
          <a:p>
            <a:pPr algn="ctr"/>
            <a:r>
              <a:rPr lang="en-US" sz="1200">
                <a:solidFill>
                  <a:srgbClr val="00B050"/>
                </a:solidFill>
                <a:latin typeface="Comic Sans MS" pitchFamily="66" charset="0"/>
              </a:rPr>
              <a:t>only</a:t>
            </a:r>
          </a:p>
        </p:txBody>
      </p:sp>
      <p:cxnSp>
        <p:nvCxnSpPr>
          <p:cNvPr id="28" name="Straight Arrow Connector 27"/>
          <p:cNvCxnSpPr/>
          <p:nvPr/>
        </p:nvCxnSpPr>
        <p:spPr>
          <a:xfrm>
            <a:off x="5257800" y="4495800"/>
            <a:ext cx="457200" cy="2286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flipV="1">
            <a:off x="6858000" y="3505200"/>
            <a:ext cx="533400" cy="4572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3061" name="TextBox 36"/>
          <p:cNvSpPr txBox="1">
            <a:spLocks noChangeArrowheads="1"/>
          </p:cNvSpPr>
          <p:nvPr/>
        </p:nvSpPr>
        <p:spPr bwMode="auto">
          <a:xfrm>
            <a:off x="6781800" y="3276600"/>
            <a:ext cx="1463675" cy="276225"/>
          </a:xfrm>
          <a:prstGeom prst="rect">
            <a:avLst/>
          </a:prstGeom>
          <a:noFill/>
          <a:ln w="9525">
            <a:noFill/>
            <a:miter lim="800000"/>
            <a:headEnd/>
            <a:tailEnd/>
          </a:ln>
        </p:spPr>
        <p:txBody>
          <a:bodyPr wrap="none">
            <a:spAutoFit/>
          </a:bodyPr>
          <a:lstStyle/>
          <a:p>
            <a:r>
              <a:rPr lang="en-US" sz="1200">
                <a:solidFill>
                  <a:srgbClr val="0070C0"/>
                </a:solidFill>
                <a:latin typeface="Comic Sans MS" pitchFamily="66" charset="0"/>
              </a:rPr>
              <a:t>Qweak correction</a:t>
            </a:r>
          </a:p>
        </p:txBody>
      </p:sp>
      <p:sp>
        <p:nvSpPr>
          <p:cNvPr id="43062" name="TextBox 37"/>
          <p:cNvSpPr txBox="1">
            <a:spLocks noChangeArrowheads="1"/>
          </p:cNvSpPr>
          <p:nvPr/>
        </p:nvSpPr>
        <p:spPr bwMode="auto">
          <a:xfrm>
            <a:off x="3581400" y="685800"/>
            <a:ext cx="5334000" cy="2032000"/>
          </a:xfrm>
          <a:prstGeom prst="rect">
            <a:avLst/>
          </a:prstGeom>
          <a:noFill/>
          <a:ln w="9525">
            <a:noFill/>
            <a:miter lim="800000"/>
            <a:headEnd/>
            <a:tailEnd/>
          </a:ln>
        </p:spPr>
        <p:txBody>
          <a:bodyPr>
            <a:spAutoFit/>
          </a:bodyPr>
          <a:lstStyle/>
          <a:p>
            <a:r>
              <a:rPr lang="en-US" sz="1400">
                <a:latin typeface="Comic Sans MS" pitchFamily="66" charset="0"/>
              </a:rPr>
              <a:t>     In 2009, Gorchtein and Horowitz showed the vector hadronic contribution to be significant and energy dependent. </a:t>
            </a:r>
          </a:p>
          <a:p>
            <a:endParaRPr lang="en-US" sz="1400">
              <a:latin typeface="Comic Sans MS" pitchFamily="66" charset="0"/>
            </a:endParaRPr>
          </a:p>
          <a:p>
            <a:r>
              <a:rPr lang="en-US" sz="1400">
                <a:latin typeface="Comic Sans MS" pitchFamily="66" charset="0"/>
              </a:rPr>
              <a:t>    This soon led to more refined calculations with corrections of ~8% and error bars ranging from +-1.1% to +-2.8%. </a:t>
            </a:r>
          </a:p>
          <a:p>
            <a:endParaRPr lang="en-US" sz="1400">
              <a:latin typeface="Comic Sans MS" pitchFamily="66" charset="0"/>
            </a:endParaRPr>
          </a:p>
          <a:p>
            <a:r>
              <a:rPr lang="en-US" sz="1400">
                <a:latin typeface="Comic Sans MS" pitchFamily="66" charset="0"/>
              </a:rPr>
              <a:t>     It </a:t>
            </a:r>
            <a:r>
              <a:rPr lang="en-US" sz="1400">
                <a:latin typeface="Comic Sans MS" pitchFamily="66" charset="0"/>
                <a:sym typeface="Wingdings" pitchFamily="2" charset="2"/>
              </a:rPr>
              <a:t>will probably also spark a refit of the global PVES database used to constrain G</a:t>
            </a:r>
            <a:r>
              <a:rPr lang="en-US" sz="1400" baseline="-25000">
                <a:latin typeface="Comic Sans MS" pitchFamily="66" charset="0"/>
                <a:sym typeface="Wingdings" pitchFamily="2" charset="2"/>
              </a:rPr>
              <a:t>E</a:t>
            </a:r>
            <a:r>
              <a:rPr lang="en-US" sz="1400" baseline="30000">
                <a:latin typeface="Comic Sans MS" pitchFamily="66" charset="0"/>
                <a:sym typeface="Wingdings" pitchFamily="2" charset="2"/>
              </a:rPr>
              <a:t>s</a:t>
            </a:r>
            <a:r>
              <a:rPr lang="en-US" sz="1400">
                <a:latin typeface="Comic Sans MS" pitchFamily="66" charset="0"/>
                <a:sym typeface="Wingdings" pitchFamily="2" charset="2"/>
              </a:rPr>
              <a:t>, G</a:t>
            </a:r>
            <a:r>
              <a:rPr lang="en-US" sz="1400" baseline="-25000">
                <a:latin typeface="Comic Sans MS" pitchFamily="66" charset="0"/>
                <a:sym typeface="Wingdings" pitchFamily="2" charset="2"/>
              </a:rPr>
              <a:t>M</a:t>
            </a:r>
            <a:r>
              <a:rPr lang="en-US" sz="1400" baseline="30000">
                <a:latin typeface="Comic Sans MS" pitchFamily="66" charset="0"/>
                <a:sym typeface="Wingdings" pitchFamily="2" charset="2"/>
              </a:rPr>
              <a:t>s</a:t>
            </a:r>
            <a:r>
              <a:rPr lang="en-US" sz="1400">
                <a:latin typeface="Comic Sans MS" pitchFamily="66" charset="0"/>
                <a:sym typeface="Wingdings" pitchFamily="2" charset="2"/>
              </a:rPr>
              <a:t>, G</a:t>
            </a:r>
            <a:r>
              <a:rPr lang="en-US" sz="1400" baseline="-25000">
                <a:latin typeface="Comic Sans MS" pitchFamily="66" charset="0"/>
                <a:sym typeface="Wingdings" pitchFamily="2" charset="2"/>
              </a:rPr>
              <a:t>A</a:t>
            </a:r>
            <a:r>
              <a:rPr lang="en-US" sz="1400">
                <a:latin typeface="Comic Sans MS" pitchFamily="66" charset="0"/>
                <a:sym typeface="Wingdings" pitchFamily="2" charset="2"/>
              </a:rPr>
              <a:t>.  </a:t>
            </a:r>
          </a:p>
          <a:p>
            <a:r>
              <a:rPr lang="en-US" sz="1400">
                <a:latin typeface="Comic Sans MS" pitchFamily="66" charset="0"/>
                <a:sym typeface="Wingdings" pitchFamily="2" charset="2"/>
              </a:rPr>
              <a:t>	</a:t>
            </a:r>
            <a:endParaRPr lang="en-US" sz="1400">
              <a:latin typeface="Comic Sans MS" pitchFamily="66" charset="0"/>
            </a:endParaRPr>
          </a:p>
        </p:txBody>
      </p:sp>
      <p:sp>
        <p:nvSpPr>
          <p:cNvPr id="43063" name="TextBox 43"/>
          <p:cNvSpPr txBox="1">
            <a:spLocks noChangeArrowheads="1"/>
          </p:cNvSpPr>
          <p:nvPr/>
        </p:nvSpPr>
        <p:spPr bwMode="auto">
          <a:xfrm>
            <a:off x="4724400" y="5943600"/>
            <a:ext cx="3657600" cy="954107"/>
          </a:xfrm>
          <a:prstGeom prst="rect">
            <a:avLst/>
          </a:prstGeom>
          <a:solidFill>
            <a:srgbClr val="FFFF00"/>
          </a:solidFill>
          <a:ln w="9525">
            <a:noFill/>
            <a:miter lim="800000"/>
            <a:headEnd/>
            <a:tailEnd/>
          </a:ln>
        </p:spPr>
        <p:txBody>
          <a:bodyPr>
            <a:spAutoFit/>
          </a:bodyPr>
          <a:lstStyle/>
          <a:p>
            <a:pPr algn="ctr"/>
            <a:r>
              <a:rPr lang="en-US" sz="1400" dirty="0" smtClean="0">
                <a:latin typeface="Comic Sans MS" pitchFamily="66" charset="0"/>
                <a:sym typeface="Wingdings" pitchFamily="2" charset="2"/>
              </a:rPr>
              <a:t>After significant theoretical effort, the correction is under control. Now theorists have to agree about the uncertainty. </a:t>
            </a:r>
            <a:endParaRPr lang="en-US" sz="1400" dirty="0">
              <a:solidFill>
                <a:srgbClr val="FF00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p:cNvSpPr>
          <p:nvPr/>
        </p:nvSpPr>
        <p:spPr bwMode="auto">
          <a:xfrm>
            <a:off x="838200" y="304800"/>
            <a:ext cx="7429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822325"/>
            <a:r>
              <a:rPr lang="en-US" sz="2800">
                <a:solidFill>
                  <a:srgbClr val="FF0000"/>
                </a:solidFill>
                <a:latin typeface="Comic Sans MS" pitchFamily="66" charset="0"/>
                <a:sym typeface="Comic Sans MS" pitchFamily="66" charset="0"/>
              </a:rPr>
              <a:t>Q</a:t>
            </a:r>
            <a:r>
              <a:rPr lang="en-US" sz="2800" baseline="32000">
                <a:solidFill>
                  <a:srgbClr val="FF0000"/>
                </a:solidFill>
                <a:latin typeface="Comic Sans MS" pitchFamily="66" charset="0"/>
                <a:sym typeface="Comic Sans MS" pitchFamily="66" charset="0"/>
              </a:rPr>
              <a:t>p</a:t>
            </a:r>
            <a:r>
              <a:rPr lang="en-US" sz="2800" baseline="-6000">
                <a:solidFill>
                  <a:srgbClr val="FF0000"/>
                </a:solidFill>
                <a:latin typeface="Comic Sans MS" pitchFamily="66" charset="0"/>
                <a:sym typeface="Comic Sans MS" pitchFamily="66" charset="0"/>
              </a:rPr>
              <a:t>weak</a:t>
            </a:r>
            <a:r>
              <a:rPr lang="en-US" sz="2800">
                <a:solidFill>
                  <a:srgbClr val="FF0000"/>
                </a:solidFill>
                <a:latin typeface="Comic Sans MS" pitchFamily="66" charset="0"/>
                <a:sym typeface="Comic Sans MS" pitchFamily="66" charset="0"/>
              </a:rPr>
              <a:t> from PV Elastic Electron Scattering</a:t>
            </a:r>
          </a:p>
        </p:txBody>
      </p:sp>
      <p:sp>
        <p:nvSpPr>
          <p:cNvPr id="1028" name="Rectangle 6"/>
          <p:cNvSpPr>
            <a:spLocks/>
          </p:cNvSpPr>
          <p:nvPr/>
        </p:nvSpPr>
        <p:spPr bwMode="auto">
          <a:xfrm>
            <a:off x="381000" y="1066800"/>
            <a:ext cx="85010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2325"/>
            <a:r>
              <a:rPr lang="en-US" sz="1600">
                <a:latin typeface="Comic Sans MS" pitchFamily="66" charset="0"/>
                <a:sym typeface="Comic Sans MS" pitchFamily="66" charset="0"/>
              </a:rPr>
              <a:t>Parity violation in electron scattering arises from the interference of </a:t>
            </a:r>
            <a:r>
              <a:rPr lang="el-GR" sz="1600">
                <a:latin typeface="Comic Sans MS" pitchFamily="66" charset="0"/>
                <a:sym typeface="Comic Sans MS" pitchFamily="66" charset="0"/>
              </a:rPr>
              <a:t>γ</a:t>
            </a:r>
            <a:r>
              <a:rPr lang="en-US" sz="1600">
                <a:latin typeface="Comic Sans MS" pitchFamily="66" charset="0"/>
                <a:sym typeface="Comic Sans MS" pitchFamily="66" charset="0"/>
              </a:rPr>
              <a:t> and Z exchange. </a:t>
            </a:r>
          </a:p>
          <a:p>
            <a:pPr defTabSz="822325"/>
            <a:r>
              <a:rPr lang="en-US" sz="1600">
                <a:latin typeface="Comic Sans MS" pitchFamily="66" charset="0"/>
                <a:sym typeface="Comic Sans MS" pitchFamily="66" charset="0"/>
              </a:rPr>
              <a:t>At our low energies,  the ratio of Weak/EM propagators demands A ~ Q</a:t>
            </a:r>
            <a:r>
              <a:rPr lang="en-US" sz="1600" baseline="30000">
                <a:latin typeface="Comic Sans MS" pitchFamily="66" charset="0"/>
                <a:sym typeface="Comic Sans MS" pitchFamily="66" charset="0"/>
              </a:rPr>
              <a:t>2</a:t>
            </a:r>
            <a:r>
              <a:rPr lang="en-US" sz="1600">
                <a:latin typeface="Comic Sans MS" pitchFamily="66" charset="0"/>
                <a:sym typeface="Comic Sans MS" pitchFamily="66" charset="0"/>
              </a:rPr>
              <a:t>.</a:t>
            </a:r>
          </a:p>
          <a:p>
            <a:pPr defTabSz="822325"/>
            <a:endParaRPr lang="en-US" sz="1600">
              <a:latin typeface="Comic Sans MS" pitchFamily="66" charset="0"/>
              <a:sym typeface="Comic Sans MS" pitchFamily="66" charset="0"/>
            </a:endParaRPr>
          </a:p>
          <a:p>
            <a:pPr defTabSz="822325"/>
            <a:r>
              <a:rPr lang="en-US" sz="1600">
                <a:latin typeface="Comic Sans MS" pitchFamily="66" charset="0"/>
                <a:sym typeface="Comic Sans MS" pitchFamily="66" charset="0"/>
              </a:rPr>
              <a:t>The Q</a:t>
            </a:r>
            <a:r>
              <a:rPr lang="en-US" sz="1600" baseline="-6000">
                <a:latin typeface="Comic Sans MS" pitchFamily="66" charset="0"/>
                <a:sym typeface="Comic Sans MS" pitchFamily="66" charset="0"/>
              </a:rPr>
              <a:t>weak</a:t>
            </a:r>
            <a:r>
              <a:rPr lang="en-US" sz="1600">
                <a:latin typeface="Comic Sans MS" pitchFamily="66" charset="0"/>
                <a:sym typeface="Comic Sans MS" pitchFamily="66" charset="0"/>
              </a:rPr>
              <a:t> experiment will measure the experimental asymmetry:</a:t>
            </a:r>
          </a:p>
        </p:txBody>
      </p:sp>
      <p:grpSp>
        <p:nvGrpSpPr>
          <p:cNvPr id="1029" name="Group 8"/>
          <p:cNvGrpSpPr>
            <a:grpSpLocks/>
          </p:cNvGrpSpPr>
          <p:nvPr/>
        </p:nvGrpSpPr>
        <p:grpSpPr bwMode="auto">
          <a:xfrm>
            <a:off x="1752600" y="3886200"/>
            <a:ext cx="5700713" cy="1270000"/>
            <a:chOff x="0" y="0"/>
            <a:chExt cx="3990" cy="888"/>
          </a:xfrm>
        </p:grpSpPr>
        <p:grpSp>
          <p:nvGrpSpPr>
            <p:cNvPr id="1035" name="Group 9"/>
            <p:cNvGrpSpPr>
              <a:grpSpLocks/>
            </p:cNvGrpSpPr>
            <p:nvPr/>
          </p:nvGrpSpPr>
          <p:grpSpPr bwMode="auto">
            <a:xfrm>
              <a:off x="2168" y="312"/>
              <a:ext cx="1822" cy="576"/>
              <a:chOff x="0" y="0"/>
              <a:chExt cx="1822" cy="576"/>
            </a:xfrm>
          </p:grpSpPr>
          <p:sp>
            <p:nvSpPr>
              <p:cNvPr id="1039" name="Rectangle 10"/>
              <p:cNvSpPr>
                <a:spLocks/>
              </p:cNvSpPr>
              <p:nvPr/>
            </p:nvSpPr>
            <p:spPr bwMode="auto">
              <a:xfrm>
                <a:off x="0" y="232"/>
                <a:ext cx="1822"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2325"/>
                <a:r>
                  <a:rPr lang="en-US" sz="1600">
                    <a:latin typeface="Comic Sans MS" pitchFamily="66" charset="0"/>
                    <a:sym typeface="Comic Sans MS" pitchFamily="66" charset="0"/>
                  </a:rPr>
                  <a:t>contains G</a:t>
                </a:r>
                <a:r>
                  <a:rPr lang="en-US" sz="1600" baseline="32000">
                    <a:latin typeface="Comic Sans MS" pitchFamily="66" charset="0"/>
                    <a:sym typeface="Comic Sans MS" pitchFamily="66" charset="0"/>
                  </a:rPr>
                  <a:t>γ</a:t>
                </a:r>
                <a:r>
                  <a:rPr lang="en-US" sz="1600" baseline="-6000">
                    <a:latin typeface="Comic Sans MS" pitchFamily="66" charset="0"/>
                    <a:sym typeface="Comic Sans MS" pitchFamily="66" charset="0"/>
                  </a:rPr>
                  <a:t>E,M</a:t>
                </a:r>
                <a:r>
                  <a:rPr lang="en-US" sz="1600">
                    <a:latin typeface="Comic Sans MS" pitchFamily="66" charset="0"/>
                    <a:sym typeface="Comic Sans MS" pitchFamily="66" charset="0"/>
                  </a:rPr>
                  <a:t> and G</a:t>
                </a:r>
                <a:r>
                  <a:rPr lang="en-US" sz="1600" baseline="32000">
                    <a:latin typeface="Comic Sans MS" pitchFamily="66" charset="0"/>
                    <a:sym typeface="Comic Sans MS" pitchFamily="66" charset="0"/>
                  </a:rPr>
                  <a:t>Z</a:t>
                </a:r>
                <a:r>
                  <a:rPr lang="en-US" sz="1600" baseline="-6000">
                    <a:latin typeface="Comic Sans MS" pitchFamily="66" charset="0"/>
                    <a:sym typeface="Comic Sans MS" pitchFamily="66" charset="0"/>
                  </a:rPr>
                  <a:t>E,M</a:t>
                </a:r>
                <a:r>
                  <a:rPr lang="en-US" sz="1600">
                    <a:latin typeface="Comic Sans MS" pitchFamily="66" charset="0"/>
                    <a:sym typeface="Comic Sans MS" pitchFamily="66" charset="0"/>
                  </a:rPr>
                  <a:t>,</a:t>
                </a:r>
              </a:p>
              <a:p>
                <a:pPr defTabSz="822325"/>
                <a:r>
                  <a:rPr lang="en-US" sz="1600">
                    <a:latin typeface="Comic Sans MS" pitchFamily="66" charset="0"/>
                    <a:sym typeface="Comic Sans MS" pitchFamily="66" charset="0"/>
                  </a:rPr>
                  <a:t>constrained by other expts</a:t>
                </a:r>
              </a:p>
            </p:txBody>
          </p:sp>
          <p:sp>
            <p:nvSpPr>
              <p:cNvPr id="1040" name="Line 11"/>
              <p:cNvSpPr>
                <a:spLocks noChangeShapeType="1"/>
              </p:cNvSpPr>
              <p:nvPr/>
            </p:nvSpPr>
            <p:spPr bwMode="auto">
              <a:xfrm>
                <a:off x="464" y="0"/>
                <a:ext cx="40" cy="248"/>
              </a:xfrm>
              <a:prstGeom prst="line">
                <a:avLst/>
              </a:prstGeom>
              <a:noFill/>
              <a:ln w="381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grpSp>
          <p:nvGrpSpPr>
            <p:cNvPr id="1036" name="Group 12"/>
            <p:cNvGrpSpPr>
              <a:grpSpLocks/>
            </p:cNvGrpSpPr>
            <p:nvPr/>
          </p:nvGrpSpPr>
          <p:grpSpPr bwMode="auto">
            <a:xfrm>
              <a:off x="0" y="0"/>
              <a:ext cx="3128" cy="536"/>
              <a:chOff x="0" y="0"/>
              <a:chExt cx="3128" cy="536"/>
            </a:xfrm>
          </p:grpSpPr>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 y="288"/>
                <a:ext cx="32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2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0" name="Text Box 15"/>
          <p:cNvSpPr txBox="1">
            <a:spLocks noChangeArrowheads="1"/>
          </p:cNvSpPr>
          <p:nvPr/>
        </p:nvSpPr>
        <p:spPr bwMode="auto">
          <a:xfrm>
            <a:off x="5105400" y="213360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a:solidFill>
                  <a:srgbClr val="FF0000"/>
                </a:solidFill>
                <a:latin typeface="Comic Sans MS" pitchFamily="66" charset="0"/>
              </a:rPr>
              <a:t>(-200 ppb)</a:t>
            </a:r>
          </a:p>
        </p:txBody>
      </p:sp>
      <p:sp>
        <p:nvSpPr>
          <p:cNvPr id="1031" name="Text Box 16"/>
          <p:cNvSpPr txBox="1">
            <a:spLocks noChangeArrowheads="1"/>
          </p:cNvSpPr>
          <p:nvPr/>
        </p:nvSpPr>
        <p:spPr bwMode="auto">
          <a:xfrm>
            <a:off x="457200" y="2438400"/>
            <a:ext cx="838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endParaRPr lang="en-US" sz="1600">
              <a:latin typeface="Comic Sans MS" pitchFamily="66" charset="0"/>
            </a:endParaRPr>
          </a:p>
          <a:p>
            <a:pPr>
              <a:spcBef>
                <a:spcPct val="50000"/>
              </a:spcBef>
            </a:pPr>
            <a:r>
              <a:rPr lang="en-US" sz="1600">
                <a:latin typeface="Comic Sans MS" pitchFamily="66" charset="0"/>
              </a:rPr>
              <a:t>In the limit of low momentum transfer and forward kinematics, the leading order electric term contains the weak charge, the next higher order term contains proton structure contributions.    </a:t>
            </a:r>
            <a:endParaRPr lang="en-US">
              <a:latin typeface="Comic Sans MS" pitchFamily="66" charset="0"/>
            </a:endParaRPr>
          </a:p>
        </p:txBody>
      </p:sp>
      <p:sp>
        <p:nvSpPr>
          <p:cNvPr id="293906" name="Text Box 18"/>
          <p:cNvSpPr txBox="1">
            <a:spLocks noChangeArrowheads="1"/>
          </p:cNvSpPr>
          <p:nvPr/>
        </p:nvSpPr>
        <p:spPr bwMode="auto">
          <a:xfrm>
            <a:off x="304800" y="5486400"/>
            <a:ext cx="8305800" cy="615553"/>
          </a:xfrm>
          <a:prstGeom prst="rect">
            <a:avLst/>
          </a:prstGeom>
          <a:solidFill>
            <a:srgbClr val="FFFF00"/>
          </a:solidFill>
          <a:ln w="25400">
            <a:solidFill>
              <a:schemeClr val="tx1"/>
            </a:solidFill>
            <a:miter lim="800000"/>
            <a:headEnd/>
            <a:tailEnd/>
          </a:ln>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1600" dirty="0">
                <a:latin typeface="Comic Sans MS" pitchFamily="66" charset="0"/>
              </a:rPr>
              <a:t>Our beam energy and angle acceptance were carefully optimized. </a:t>
            </a:r>
          </a:p>
          <a:p>
            <a:pPr algn="ctr">
              <a:spcBef>
                <a:spcPct val="50000"/>
              </a:spcBef>
            </a:pPr>
            <a:r>
              <a:rPr lang="en-US" sz="1600" dirty="0" err="1">
                <a:latin typeface="Comic Sans MS" pitchFamily="66" charset="0"/>
              </a:rPr>
              <a:t>Q</a:t>
            </a:r>
            <a:r>
              <a:rPr lang="en-US" sz="1600" baseline="-25000" dirty="0" err="1">
                <a:latin typeface="Comic Sans MS" pitchFamily="66" charset="0"/>
              </a:rPr>
              <a:t>w</a:t>
            </a:r>
            <a:r>
              <a:rPr lang="en-US" sz="1600" baseline="30000" dirty="0" err="1">
                <a:latin typeface="Comic Sans MS" pitchFamily="66" charset="0"/>
              </a:rPr>
              <a:t>p</a:t>
            </a:r>
            <a:r>
              <a:rPr lang="en-US" sz="1600" dirty="0">
                <a:latin typeface="Comic Sans MS" pitchFamily="66" charset="0"/>
              </a:rPr>
              <a:t>  is responsible for the majority of the asymmetry (~</a:t>
            </a:r>
            <a:r>
              <a:rPr lang="en-US" sz="1600" dirty="0" smtClean="0">
                <a:latin typeface="Comic Sans MS" pitchFamily="66" charset="0"/>
              </a:rPr>
              <a:t>2/3).</a:t>
            </a:r>
            <a:endParaRPr lang="en-US" sz="1600" dirty="0">
              <a:latin typeface="Comic Sans MS" pitchFamily="66" charset="0"/>
            </a:endParaRPr>
          </a:p>
        </p:txBody>
      </p:sp>
      <p:sp>
        <p:nvSpPr>
          <p:cNvPr id="17" name="Slide Number Placeholder 16"/>
          <p:cNvSpPr>
            <a:spLocks noGrp="1"/>
          </p:cNvSpPr>
          <p:nvPr>
            <p:ph type="sldNum" sz="quarter" idx="12"/>
          </p:nvPr>
        </p:nvSpPr>
        <p:spPr/>
        <p:txBody>
          <a:bodyPr/>
          <a:lstStyle/>
          <a:p>
            <a:pPr>
              <a:defRPr/>
            </a:pPr>
            <a:fld id="{F3DFD86D-9844-44F8-B981-732C49F76BDC}" type="slidenum">
              <a:rPr lang="en-US"/>
              <a:pPr>
                <a:defRPr/>
              </a:pPr>
              <a:t>4</a:t>
            </a:fld>
            <a:endParaRPr lang="en-US"/>
          </a:p>
        </p:txBody>
      </p:sp>
      <p:graphicFrame>
        <p:nvGraphicFramePr>
          <p:cNvPr id="1026" name="Object 2"/>
          <p:cNvGraphicFramePr>
            <a:graphicFrameLocks noChangeAspect="1"/>
          </p:cNvGraphicFramePr>
          <p:nvPr/>
        </p:nvGraphicFramePr>
        <p:xfrm>
          <a:off x="2286000" y="1905000"/>
          <a:ext cx="2465388" cy="736600"/>
        </p:xfrm>
        <a:graphic>
          <a:graphicData uri="http://schemas.openxmlformats.org/presentationml/2006/ole">
            <mc:AlternateContent xmlns:mc="http://schemas.openxmlformats.org/markup-compatibility/2006">
              <mc:Choice xmlns:v="urn:schemas-microsoft-com:vml" Requires="v">
                <p:oleObj spid="_x0000_s2085" name="Equation" r:id="rId5" imgW="1739880" imgH="507960" progId="Equation.3">
                  <p:embed/>
                </p:oleObj>
              </mc:Choice>
              <mc:Fallback>
                <p:oleObj name="Equation" r:id="rId5" imgW="1739880" imgH="507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905000"/>
                        <a:ext cx="2465388"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3906"/>
                                        </p:tgtEl>
                                        <p:attrNameLst>
                                          <p:attrName>style.visibility</p:attrName>
                                        </p:attrNameLst>
                                      </p:cBhvr>
                                      <p:to>
                                        <p:strVal val="visible"/>
                                      </p:to>
                                    </p:set>
                                    <p:anim calcmode="lin" valueType="num">
                                      <p:cBhvr additive="base">
                                        <p:cTn id="7" dur="500" fill="hold"/>
                                        <p:tgtEl>
                                          <p:spTgt spid="293906"/>
                                        </p:tgtEl>
                                        <p:attrNameLst>
                                          <p:attrName>ppt_x</p:attrName>
                                        </p:attrNameLst>
                                      </p:cBhvr>
                                      <p:tavLst>
                                        <p:tav tm="0">
                                          <p:val>
                                            <p:strVal val="#ppt_x"/>
                                          </p:val>
                                        </p:tav>
                                        <p:tav tm="100000">
                                          <p:val>
                                            <p:strVal val="#ppt_x"/>
                                          </p:val>
                                        </p:tav>
                                      </p:tavLst>
                                    </p:anim>
                                    <p:anim calcmode="lin" valueType="num">
                                      <p:cBhvr additive="base">
                                        <p:cTn id="8" dur="500" fill="hold"/>
                                        <p:tgtEl>
                                          <p:spTgt spid="2939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0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28600"/>
            <a:ext cx="8229600" cy="609600"/>
          </a:xfrm>
        </p:spPr>
        <p:txBody>
          <a:bodyPr/>
          <a:lstStyle/>
          <a:p>
            <a:r>
              <a:rPr lang="en-US" sz="2800" b="1" dirty="0" smtClean="0">
                <a:solidFill>
                  <a:srgbClr val="FF3300"/>
                </a:solidFill>
                <a:latin typeface="Comic Sans MS" pitchFamily="66" charset="0"/>
              </a:rPr>
              <a:t>The Running of sin</a:t>
            </a:r>
            <a:r>
              <a:rPr lang="en-US" sz="2800" b="1" baseline="30000" dirty="0" smtClean="0">
                <a:solidFill>
                  <a:srgbClr val="FF3300"/>
                </a:solidFill>
                <a:latin typeface="Comic Sans MS" pitchFamily="66" charset="0"/>
              </a:rPr>
              <a:t>2</a:t>
            </a:r>
            <a:r>
              <a:rPr lang="el-GR" sz="2800" b="1" dirty="0" smtClean="0">
                <a:solidFill>
                  <a:srgbClr val="FF3300"/>
                </a:solidFill>
                <a:latin typeface="Comic Sans MS" pitchFamily="66" charset="0"/>
                <a:cs typeface="Arial" pitchFamily="34" charset="0"/>
              </a:rPr>
              <a:t>θ</a:t>
            </a:r>
            <a:r>
              <a:rPr lang="en-US" sz="2800" b="1" baseline="-25000" dirty="0" smtClean="0">
                <a:solidFill>
                  <a:srgbClr val="FF3300"/>
                </a:solidFill>
                <a:latin typeface="Comic Sans MS" pitchFamily="66" charset="0"/>
              </a:rPr>
              <a:t>W </a:t>
            </a:r>
          </a:p>
        </p:txBody>
      </p:sp>
      <p:sp>
        <p:nvSpPr>
          <p:cNvPr id="58371" name="Rectangle 3"/>
          <p:cNvSpPr>
            <a:spLocks noGrp="1" noChangeArrowheads="1"/>
          </p:cNvSpPr>
          <p:nvPr>
            <p:ph type="body" idx="1"/>
          </p:nvPr>
        </p:nvSpPr>
        <p:spPr>
          <a:xfrm>
            <a:off x="304800" y="838200"/>
            <a:ext cx="8610600" cy="4648200"/>
          </a:xfrm>
        </p:spPr>
        <p:txBody>
          <a:bodyPr>
            <a:normAutofit lnSpcReduction="10000"/>
          </a:bodyPr>
          <a:lstStyle/>
          <a:p>
            <a:pPr>
              <a:lnSpc>
                <a:spcPct val="80000"/>
              </a:lnSpc>
              <a:buFontTx/>
              <a:buNone/>
            </a:pPr>
            <a:r>
              <a:rPr lang="en-US" sz="2800" dirty="0" smtClean="0">
                <a:latin typeface="Comic Sans MS" pitchFamily="66" charset="0"/>
              </a:rPr>
              <a:t>   </a:t>
            </a:r>
            <a:r>
              <a:rPr lang="en-US" sz="1800" dirty="0" smtClean="0">
                <a:latin typeface="Comic Sans MS" pitchFamily="66" charset="0"/>
              </a:rPr>
              <a:t>Electroweak </a:t>
            </a:r>
            <a:r>
              <a:rPr lang="en-US" sz="1800" dirty="0" err="1" smtClean="0">
                <a:latin typeface="Comic Sans MS" pitchFamily="66" charset="0"/>
              </a:rPr>
              <a:t>radiative</a:t>
            </a:r>
            <a:r>
              <a:rPr lang="en-US" sz="1800" dirty="0" smtClean="0">
                <a:latin typeface="Comic Sans MS" pitchFamily="66" charset="0"/>
              </a:rPr>
              <a:t> corrections shift the effective </a:t>
            </a:r>
          </a:p>
          <a:p>
            <a:pPr>
              <a:lnSpc>
                <a:spcPct val="80000"/>
              </a:lnSpc>
              <a:buFontTx/>
              <a:buNone/>
            </a:pPr>
            <a:r>
              <a:rPr lang="en-US" sz="1800" dirty="0" smtClean="0">
                <a:latin typeface="Comic Sans MS" pitchFamily="66" charset="0"/>
              </a:rPr>
              <a:t>neutral weak couplings in an energy-  and reaction-</a:t>
            </a:r>
          </a:p>
          <a:p>
            <a:pPr>
              <a:lnSpc>
                <a:spcPct val="80000"/>
              </a:lnSpc>
              <a:buFontTx/>
              <a:buNone/>
            </a:pPr>
            <a:r>
              <a:rPr lang="en-US" sz="1800" dirty="0" smtClean="0">
                <a:latin typeface="Comic Sans MS" pitchFamily="66" charset="0"/>
              </a:rPr>
              <a:t>dependent manner. </a:t>
            </a:r>
          </a:p>
          <a:p>
            <a:pPr>
              <a:lnSpc>
                <a:spcPct val="80000"/>
              </a:lnSpc>
              <a:buFontTx/>
              <a:buNone/>
            </a:pPr>
            <a:endParaRPr lang="en-US" sz="1800" dirty="0" smtClean="0">
              <a:latin typeface="Comic Sans MS" pitchFamily="66" charset="0"/>
            </a:endParaRPr>
          </a:p>
          <a:p>
            <a:pPr>
              <a:lnSpc>
                <a:spcPct val="80000"/>
              </a:lnSpc>
              <a:buFontTx/>
              <a:buNone/>
            </a:pPr>
            <a:r>
              <a:rPr lang="en-US" sz="1800" dirty="0" smtClean="0">
                <a:latin typeface="Comic Sans MS" pitchFamily="66" charset="0"/>
              </a:rPr>
              <a:t>    After regressing out the EW box diagrams, like</a:t>
            </a:r>
          </a:p>
          <a:p>
            <a:pPr>
              <a:lnSpc>
                <a:spcPct val="80000"/>
              </a:lnSpc>
              <a:buFontTx/>
              <a:buNone/>
            </a:pPr>
            <a:endParaRPr lang="en-US" sz="1800" dirty="0" smtClean="0">
              <a:latin typeface="Comic Sans MS" pitchFamily="66" charset="0"/>
            </a:endParaRPr>
          </a:p>
          <a:p>
            <a:pPr>
              <a:lnSpc>
                <a:spcPct val="80000"/>
              </a:lnSpc>
              <a:buFontTx/>
              <a:buNone/>
            </a:pPr>
            <a:endParaRPr lang="en-US" sz="1800" dirty="0" smtClean="0">
              <a:latin typeface="Comic Sans MS" pitchFamily="66" charset="0"/>
            </a:endParaRPr>
          </a:p>
          <a:p>
            <a:pPr>
              <a:lnSpc>
                <a:spcPct val="80000"/>
              </a:lnSpc>
              <a:buFontTx/>
              <a:buNone/>
            </a:pPr>
            <a:endParaRPr lang="en-US" sz="1800" dirty="0" smtClean="0">
              <a:latin typeface="Comic Sans MS" pitchFamily="66" charset="0"/>
            </a:endParaRPr>
          </a:p>
          <a:p>
            <a:pPr>
              <a:lnSpc>
                <a:spcPct val="80000"/>
              </a:lnSpc>
              <a:buFontTx/>
              <a:buNone/>
            </a:pPr>
            <a:r>
              <a:rPr lang="en-US" sz="1800" dirty="0" smtClean="0">
                <a:latin typeface="Comic Sans MS" pitchFamily="66" charset="0"/>
              </a:rPr>
              <a:t>     the only remaining correction is </a:t>
            </a:r>
            <a:r>
              <a:rPr lang="el-GR" sz="1800" dirty="0" smtClean="0">
                <a:latin typeface="Comic Sans MS" pitchFamily="66" charset="0"/>
                <a:cs typeface="Arial" pitchFamily="34" charset="0"/>
              </a:rPr>
              <a:t>γ</a:t>
            </a:r>
            <a:r>
              <a:rPr lang="en-US" sz="1800" dirty="0" smtClean="0">
                <a:latin typeface="Comic Sans MS" pitchFamily="66" charset="0"/>
                <a:cs typeface="Arial" pitchFamily="34" charset="0"/>
              </a:rPr>
              <a:t>-Z mixing:</a:t>
            </a:r>
          </a:p>
          <a:p>
            <a:pPr>
              <a:lnSpc>
                <a:spcPct val="80000"/>
              </a:lnSpc>
              <a:buFontTx/>
              <a:buNone/>
            </a:pPr>
            <a:endParaRPr lang="en-US" sz="1800" dirty="0" smtClean="0">
              <a:latin typeface="Comic Sans MS" pitchFamily="66" charset="0"/>
              <a:cs typeface="Arial" pitchFamily="34" charset="0"/>
            </a:endParaRPr>
          </a:p>
          <a:p>
            <a:pPr>
              <a:lnSpc>
                <a:spcPct val="80000"/>
              </a:lnSpc>
              <a:buFontTx/>
              <a:buNone/>
            </a:pPr>
            <a:endParaRPr lang="en-US" sz="1800" dirty="0" smtClean="0">
              <a:latin typeface="Comic Sans MS" pitchFamily="66" charset="0"/>
              <a:cs typeface="Arial" pitchFamily="34" charset="0"/>
            </a:endParaRPr>
          </a:p>
          <a:p>
            <a:pPr>
              <a:lnSpc>
                <a:spcPct val="80000"/>
              </a:lnSpc>
              <a:buFontTx/>
              <a:buNone/>
            </a:pPr>
            <a:endParaRPr lang="en-US" sz="1800" dirty="0" smtClean="0">
              <a:latin typeface="Comic Sans MS" pitchFamily="66" charset="0"/>
              <a:cs typeface="Arial" pitchFamily="34" charset="0"/>
            </a:endParaRPr>
          </a:p>
          <a:p>
            <a:pPr>
              <a:lnSpc>
                <a:spcPct val="80000"/>
              </a:lnSpc>
              <a:buFontTx/>
              <a:buNone/>
            </a:pPr>
            <a:r>
              <a:rPr lang="en-US" sz="1800" dirty="0" smtClean="0">
                <a:latin typeface="Comic Sans MS" pitchFamily="66" charset="0"/>
                <a:cs typeface="Arial" pitchFamily="34" charset="0"/>
              </a:rPr>
              <a:t>    One could remove the </a:t>
            </a:r>
            <a:r>
              <a:rPr lang="el-GR" sz="1800" dirty="0" smtClean="0">
                <a:latin typeface="Comic Sans MS" pitchFamily="66" charset="0"/>
                <a:cs typeface="Arial" pitchFamily="34" charset="0"/>
              </a:rPr>
              <a:t>γ</a:t>
            </a:r>
            <a:r>
              <a:rPr lang="en-US" sz="1800" dirty="0" smtClean="0">
                <a:latin typeface="Comic Sans MS" pitchFamily="66" charset="0"/>
                <a:cs typeface="Arial" pitchFamily="34" charset="0"/>
              </a:rPr>
              <a:t>-Z mixing as well, but it is a useful convention to leave it. </a:t>
            </a:r>
          </a:p>
          <a:p>
            <a:pPr>
              <a:lnSpc>
                <a:spcPct val="80000"/>
              </a:lnSpc>
              <a:buFontTx/>
              <a:buNone/>
            </a:pPr>
            <a:endParaRPr lang="en-US" sz="1800" dirty="0" smtClean="0">
              <a:latin typeface="Comic Sans MS" pitchFamily="66" charset="0"/>
              <a:cs typeface="Arial" pitchFamily="34" charset="0"/>
            </a:endParaRPr>
          </a:p>
          <a:p>
            <a:pPr>
              <a:lnSpc>
                <a:spcPct val="80000"/>
              </a:lnSpc>
              <a:buFontTx/>
              <a:buNone/>
            </a:pPr>
            <a:r>
              <a:rPr lang="en-US" sz="1800" dirty="0" smtClean="0">
                <a:latin typeface="Comic Sans MS" pitchFamily="66" charset="0"/>
                <a:cs typeface="Arial" pitchFamily="34" charset="0"/>
              </a:rPr>
              <a:t>    The shift from </a:t>
            </a:r>
            <a:r>
              <a:rPr lang="el-GR" sz="1800" dirty="0" smtClean="0">
                <a:latin typeface="Comic Sans MS" pitchFamily="66" charset="0"/>
                <a:cs typeface="Arial" pitchFamily="34" charset="0"/>
              </a:rPr>
              <a:t>γ</a:t>
            </a:r>
            <a:r>
              <a:rPr lang="en-US" sz="1800" dirty="0" smtClean="0">
                <a:latin typeface="Comic Sans MS" pitchFamily="66" charset="0"/>
                <a:cs typeface="Arial" pitchFamily="34" charset="0"/>
              </a:rPr>
              <a:t>-Z mixing is energy-dependent but universal (a property of the vacuum) and so causes </a:t>
            </a:r>
            <a:r>
              <a:rPr lang="en-US" sz="1800" dirty="0" smtClean="0">
                <a:latin typeface="Comic Sans MS" pitchFamily="66" charset="0"/>
              </a:rPr>
              <a:t>sin</a:t>
            </a:r>
            <a:r>
              <a:rPr lang="en-US" sz="1800" baseline="30000" dirty="0" smtClean="0">
                <a:latin typeface="Comic Sans MS" pitchFamily="66" charset="0"/>
              </a:rPr>
              <a:t>2</a:t>
            </a:r>
            <a:r>
              <a:rPr lang="el-GR" sz="1800" dirty="0" smtClean="0">
                <a:latin typeface="Comic Sans MS" pitchFamily="66" charset="0"/>
                <a:cs typeface="Arial" pitchFamily="34" charset="0"/>
              </a:rPr>
              <a:t>θ</a:t>
            </a:r>
            <a:r>
              <a:rPr lang="en-US" sz="1800" baseline="-25000" dirty="0" smtClean="0">
                <a:latin typeface="Comic Sans MS" pitchFamily="66" charset="0"/>
              </a:rPr>
              <a:t>W </a:t>
            </a:r>
            <a:r>
              <a:rPr lang="en-US" sz="1800" dirty="0" smtClean="0">
                <a:latin typeface="Comic Sans MS" pitchFamily="66" charset="0"/>
              </a:rPr>
              <a:t>to “run”.</a:t>
            </a:r>
            <a:r>
              <a:rPr lang="en-US" sz="1800" baseline="-25000" dirty="0" smtClean="0">
                <a:latin typeface="Comic Sans MS" pitchFamily="66" charset="0"/>
              </a:rPr>
              <a:t> </a:t>
            </a:r>
            <a:endParaRPr lang="en-US" sz="1800" dirty="0" smtClean="0">
              <a:latin typeface="Comic Sans MS" pitchFamily="66" charset="0"/>
              <a:cs typeface="Arial" pitchFamily="34" charset="0"/>
            </a:endParaRPr>
          </a:p>
          <a:p>
            <a:pPr>
              <a:lnSpc>
                <a:spcPct val="80000"/>
              </a:lnSpc>
              <a:buFontTx/>
              <a:buNone/>
            </a:pPr>
            <a:endParaRPr lang="en-US" sz="1800" dirty="0" smtClean="0">
              <a:latin typeface="Comic Sans MS" pitchFamily="66" charset="0"/>
            </a:endParaRPr>
          </a:p>
        </p:txBody>
      </p:sp>
      <p:pic>
        <p:nvPicPr>
          <p:cNvPr id="58372" name="Picture 4" descr="gamma_Z_mixing"/>
          <p:cNvPicPr>
            <a:picLocks noChangeAspect="1" noChangeArrowheads="1"/>
          </p:cNvPicPr>
          <p:nvPr/>
        </p:nvPicPr>
        <p:blipFill>
          <a:blip r:embed="rId3" cstate="print"/>
          <a:srcRect/>
          <a:stretch>
            <a:fillRect/>
          </a:stretch>
        </p:blipFill>
        <p:spPr bwMode="auto">
          <a:xfrm>
            <a:off x="5715000" y="3124200"/>
            <a:ext cx="1023938" cy="1038225"/>
          </a:xfrm>
          <a:prstGeom prst="rect">
            <a:avLst/>
          </a:prstGeom>
          <a:noFill/>
          <a:ln w="9525">
            <a:noFill/>
            <a:miter lim="800000"/>
            <a:headEnd/>
            <a:tailEnd/>
          </a:ln>
        </p:spPr>
      </p:pic>
      <p:pic>
        <p:nvPicPr>
          <p:cNvPr id="58373" name="Picture 5" descr="0764550969"/>
          <p:cNvPicPr>
            <a:picLocks noChangeAspect="1" noChangeArrowheads="1"/>
          </p:cNvPicPr>
          <p:nvPr/>
        </p:nvPicPr>
        <p:blipFill>
          <a:blip r:embed="rId4" cstate="print"/>
          <a:srcRect/>
          <a:stretch>
            <a:fillRect/>
          </a:stretch>
        </p:blipFill>
        <p:spPr bwMode="auto">
          <a:xfrm>
            <a:off x="7315200" y="304800"/>
            <a:ext cx="1270000" cy="1587500"/>
          </a:xfrm>
          <a:prstGeom prst="rect">
            <a:avLst/>
          </a:prstGeom>
          <a:noFill/>
          <a:ln w="9525">
            <a:noFill/>
            <a:miter lim="800000"/>
            <a:headEnd/>
            <a:tailEnd/>
          </a:ln>
        </p:spPr>
      </p:pic>
      <p:sp>
        <p:nvSpPr>
          <p:cNvPr id="58374" name="Text Box 6"/>
          <p:cNvSpPr txBox="1">
            <a:spLocks noChangeArrowheads="1"/>
          </p:cNvSpPr>
          <p:nvPr/>
        </p:nvSpPr>
        <p:spPr bwMode="auto">
          <a:xfrm>
            <a:off x="152400" y="5715000"/>
            <a:ext cx="8991600" cy="641350"/>
          </a:xfrm>
          <a:prstGeom prst="rect">
            <a:avLst/>
          </a:prstGeom>
          <a:noFill/>
          <a:ln w="9525">
            <a:noFill/>
            <a:miter lim="800000"/>
            <a:headEnd/>
            <a:tailEnd/>
          </a:ln>
        </p:spPr>
        <p:txBody>
          <a:bodyPr>
            <a:spAutoFit/>
          </a:bodyPr>
          <a:lstStyle/>
          <a:p>
            <a:pPr algn="ctr"/>
            <a:r>
              <a:rPr lang="en-US" dirty="0">
                <a:solidFill>
                  <a:srgbClr val="FF3399"/>
                </a:solidFill>
                <a:latin typeface="Comic Sans MS" pitchFamily="66" charset="0"/>
              </a:rPr>
              <a:t>(The real story is a more complicated due to factors of sin</a:t>
            </a:r>
            <a:r>
              <a:rPr lang="en-US" baseline="30000" dirty="0">
                <a:solidFill>
                  <a:srgbClr val="FF3399"/>
                </a:solidFill>
                <a:latin typeface="Comic Sans MS" pitchFamily="66" charset="0"/>
              </a:rPr>
              <a:t>2</a:t>
            </a:r>
            <a:r>
              <a:rPr lang="el-GR" dirty="0">
                <a:solidFill>
                  <a:srgbClr val="FF3399"/>
                </a:solidFill>
                <a:latin typeface="Comic Sans MS" pitchFamily="66" charset="0"/>
              </a:rPr>
              <a:t>θ</a:t>
            </a:r>
            <a:r>
              <a:rPr lang="en-US" baseline="-25000" dirty="0">
                <a:solidFill>
                  <a:srgbClr val="FF3399"/>
                </a:solidFill>
                <a:latin typeface="Comic Sans MS" pitchFamily="66" charset="0"/>
              </a:rPr>
              <a:t>W</a:t>
            </a:r>
            <a:r>
              <a:rPr lang="en-US" dirty="0">
                <a:solidFill>
                  <a:srgbClr val="FF3399"/>
                </a:solidFill>
                <a:latin typeface="Comic Sans MS" pitchFamily="66" charset="0"/>
              </a:rPr>
              <a:t>(Q) in the EW </a:t>
            </a:r>
            <a:r>
              <a:rPr lang="en-US" dirty="0" err="1">
                <a:solidFill>
                  <a:srgbClr val="FF3399"/>
                </a:solidFill>
                <a:latin typeface="Comic Sans MS" pitchFamily="66" charset="0"/>
              </a:rPr>
              <a:t>radiative</a:t>
            </a:r>
            <a:r>
              <a:rPr lang="en-US" dirty="0">
                <a:solidFill>
                  <a:srgbClr val="FF3399"/>
                </a:solidFill>
                <a:latin typeface="Comic Sans MS" pitchFamily="66" charset="0"/>
              </a:rPr>
              <a:t> corrections.  Global fits incorporate these properly. )</a:t>
            </a:r>
          </a:p>
        </p:txBody>
      </p:sp>
      <p:pic>
        <p:nvPicPr>
          <p:cNvPr id="58375" name="Picture 7" descr="gamma_Z_box_cropped"/>
          <p:cNvPicPr>
            <a:picLocks noChangeAspect="1" noChangeArrowheads="1"/>
          </p:cNvPicPr>
          <p:nvPr/>
        </p:nvPicPr>
        <p:blipFill>
          <a:blip r:embed="rId5" cstate="print"/>
          <a:srcRect/>
          <a:stretch>
            <a:fillRect/>
          </a:stretch>
        </p:blipFill>
        <p:spPr bwMode="auto">
          <a:xfrm>
            <a:off x="5791200" y="1828800"/>
            <a:ext cx="822325" cy="116205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06401D3C-9E84-4D79-96A2-57E1759F6859}" type="slidenum">
              <a:rPr lang="en-US"/>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416" y="152400"/>
            <a:ext cx="5699760" cy="457200"/>
          </a:xfrm>
        </p:spPr>
        <p:txBody>
          <a:bodyPr/>
          <a:lstStyle/>
          <a:p>
            <a:r>
              <a:rPr lang="en-US" sz="2400" b="0" dirty="0" smtClean="0">
                <a:solidFill>
                  <a:schemeClr val="tx1"/>
                </a:solidFill>
                <a:latin typeface="+mn-lt"/>
              </a:rPr>
              <a:t>Backward nucleon detector – EMC effect</a:t>
            </a:r>
            <a:endParaRPr lang="en-US" sz="2400" b="0" dirty="0">
              <a:solidFill>
                <a:schemeClr val="tx1"/>
              </a:solidFill>
              <a:latin typeface="+mn-lt"/>
            </a:endParaRPr>
          </a:p>
        </p:txBody>
      </p:sp>
      <p:cxnSp>
        <p:nvCxnSpPr>
          <p:cNvPr id="13" name="Straight Arrow Connector 12"/>
          <p:cNvCxnSpPr/>
          <p:nvPr/>
        </p:nvCxnSpPr>
        <p:spPr bwMode="auto">
          <a:xfrm flipH="1" flipV="1">
            <a:off x="1981200" y="3995385"/>
            <a:ext cx="228600" cy="5334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4" name="Rectangle 13"/>
          <p:cNvSpPr/>
          <p:nvPr/>
        </p:nvSpPr>
        <p:spPr bwMode="auto">
          <a:xfrm>
            <a:off x="0" y="5824185"/>
            <a:ext cx="5181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2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pic>
        <p:nvPicPr>
          <p:cNvPr id="4" name="Picture 8"/>
          <p:cNvPicPr>
            <a:picLocks noChangeAspect="1" noChangeArrowheads="1"/>
          </p:cNvPicPr>
          <p:nvPr/>
        </p:nvPicPr>
        <p:blipFill>
          <a:blip r:embed="rId3" cstate="print"/>
          <a:srcRect/>
          <a:stretch>
            <a:fillRect/>
          </a:stretch>
        </p:blipFill>
        <p:spPr bwMode="auto">
          <a:xfrm>
            <a:off x="228600" y="2395185"/>
            <a:ext cx="4402794" cy="3200400"/>
          </a:xfrm>
          <a:prstGeom prst="rect">
            <a:avLst/>
          </a:prstGeom>
          <a:noFill/>
          <a:ln w="9525">
            <a:noFill/>
            <a:round/>
            <a:headEnd/>
            <a:tailEnd/>
          </a:ln>
          <a:effectLst/>
        </p:spPr>
      </p:pic>
      <p:sp>
        <p:nvSpPr>
          <p:cNvPr id="5" name="Content Placeholder 2"/>
          <p:cNvSpPr txBox="1">
            <a:spLocks/>
          </p:cNvSpPr>
          <p:nvPr/>
        </p:nvSpPr>
        <p:spPr bwMode="auto">
          <a:xfrm>
            <a:off x="112340" y="5747985"/>
            <a:ext cx="4271124" cy="5334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marL="342900" indent="-342900" defTabSz="914400" eaLnBrk="1" hangingPunct="1">
              <a:lnSpc>
                <a:spcPct val="100000"/>
              </a:lnSpc>
              <a:spcBef>
                <a:spcPct val="20000"/>
              </a:spcBef>
              <a:buClrTx/>
              <a:buSzTx/>
              <a:defRPr/>
            </a:pPr>
            <a:r>
              <a:rPr lang="en-US" kern="0" dirty="0" smtClean="0">
                <a:solidFill>
                  <a:srgbClr val="000000"/>
                </a:solidFill>
                <a:latin typeface="Arial"/>
              </a:rPr>
              <a:t>Recycled CLAS6 (Hall B) TOF detectors</a:t>
            </a:r>
          </a:p>
        </p:txBody>
      </p:sp>
      <p:sp>
        <p:nvSpPr>
          <p:cNvPr id="21" name="Title 1"/>
          <p:cNvSpPr txBox="1">
            <a:spLocks/>
          </p:cNvSpPr>
          <p:nvPr/>
        </p:nvSpPr>
        <p:spPr bwMode="auto">
          <a:xfrm>
            <a:off x="103631" y="152400"/>
            <a:ext cx="3448639" cy="457200"/>
          </a:xfrm>
          <a:prstGeom prst="rect">
            <a:avLst/>
          </a:prstGeom>
          <a:solidFill>
            <a:srgbClr val="FFFF0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0" fontAlgn="base" latinLnBrk="0" hangingPunct="0">
              <a:lnSpc>
                <a:spcPct val="108000"/>
              </a:lnSpc>
              <a:spcBef>
                <a:spcPct val="0"/>
              </a:spcBef>
              <a:spcAft>
                <a:spcPct val="0"/>
              </a:spcAft>
              <a:buClr>
                <a:srgbClr val="000000"/>
              </a:buClr>
              <a:buSzPct val="100000"/>
              <a:buFont typeface="Times New Roman" pitchFamily="18" charset="0"/>
              <a:buNone/>
              <a:tabLst/>
              <a:defRPr/>
            </a:pPr>
            <a:r>
              <a:rPr lang="en-US" sz="2800" kern="0" dirty="0" smtClean="0">
                <a:ea typeface="+mj-ea"/>
                <a:cs typeface="+mj-cs"/>
              </a:rPr>
              <a:t>Hall C/Tel Aviv/ODU</a:t>
            </a:r>
            <a:endParaRPr kumimoji="0" lang="en-US" sz="2800" b="0" i="0" u="none" strike="noStrike" kern="0" cap="none" spc="0" normalizeH="0" baseline="0" noProof="0" dirty="0">
              <a:ln>
                <a:noFill/>
              </a:ln>
              <a:solidFill>
                <a:schemeClr val="tx1"/>
              </a:solidFill>
              <a:effectLst/>
              <a:uLnTx/>
              <a:uFillTx/>
              <a:latin typeface="+mn-lt"/>
              <a:ea typeface="+mj-ea"/>
              <a:cs typeface="+mj-cs"/>
            </a:endParaRPr>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624" y="850763"/>
            <a:ext cx="1828800" cy="152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 name="TextBox 28"/>
          <p:cNvSpPr txBox="1"/>
          <p:nvPr/>
        </p:nvSpPr>
        <p:spPr>
          <a:xfrm>
            <a:off x="152399" y="955374"/>
            <a:ext cx="5029201" cy="923330"/>
          </a:xfrm>
          <a:prstGeom prst="rect">
            <a:avLst/>
          </a:prstGeom>
          <a:noFill/>
        </p:spPr>
        <p:txBody>
          <a:bodyPr wrap="square" rtlCol="0">
            <a:spAutoFit/>
          </a:bodyPr>
          <a:lstStyle/>
          <a:p>
            <a:r>
              <a:rPr lang="en-US" dirty="0" smtClean="0">
                <a:solidFill>
                  <a:schemeClr val="tx1"/>
                </a:solidFill>
                <a:latin typeface="Arial" pitchFamily="34" charset="0"/>
                <a:cs typeface="Arial" pitchFamily="34" charset="0"/>
              </a:rPr>
              <a:t>d(e, </a:t>
            </a:r>
            <a:r>
              <a:rPr lang="en-US" dirty="0" err="1" smtClean="0">
                <a:solidFill>
                  <a:schemeClr val="tx1"/>
                </a:solidFill>
                <a:latin typeface="Arial" pitchFamily="34" charset="0"/>
                <a:cs typeface="Arial" pitchFamily="34" charset="0"/>
              </a:rPr>
              <a:t>e</a:t>
            </a:r>
            <a:r>
              <a:rPr lang="en-US" dirty="0" err="1" smtClean="0">
                <a:solidFill>
                  <a:schemeClr val="tx1"/>
                </a:solidFill>
                <a:latin typeface="Arial" pitchFamily="34" charset="0"/>
                <a:cs typeface="Arial" pitchFamily="34" charset="0"/>
                <a:sym typeface="Symbol"/>
              </a:rPr>
              <a:t>N</a:t>
            </a:r>
            <a:r>
              <a:rPr lang="en-US" baseline="-25000" dirty="0" err="1" smtClean="0">
                <a:solidFill>
                  <a:schemeClr val="tx1"/>
                </a:solidFill>
                <a:latin typeface="Arial" pitchFamily="34" charset="0"/>
                <a:cs typeface="Arial" pitchFamily="34" charset="0"/>
              </a:rPr>
              <a:t>backward</a:t>
            </a:r>
            <a:r>
              <a:rPr lang="en-US" dirty="0" smtClean="0">
                <a:solidFill>
                  <a:schemeClr val="tx1"/>
                </a:solidFill>
                <a:latin typeface="Arial" pitchFamily="34" charset="0"/>
                <a:cs typeface="Arial" pitchFamily="34" charset="0"/>
              </a:rPr>
              <a:t>)</a:t>
            </a:r>
          </a:p>
          <a:p>
            <a:r>
              <a:rPr lang="en-US" dirty="0" smtClean="0">
                <a:solidFill>
                  <a:schemeClr val="tx1"/>
                </a:solidFill>
                <a:latin typeface="Arial" pitchFamily="34" charset="0"/>
                <a:cs typeface="Arial" pitchFamily="34" charset="0"/>
              </a:rPr>
              <a:t>Detect spectator proton or neutron to tag in-medium structure function on off-shell nucleon. </a:t>
            </a:r>
            <a:endParaRPr lang="en-US" dirty="0">
              <a:solidFill>
                <a:schemeClr val="tx1"/>
              </a:solidFill>
              <a:latin typeface="Arial" pitchFamily="34" charset="0"/>
              <a:cs typeface="Arial" pitchFamily="34" charset="0"/>
            </a:endParaRPr>
          </a:p>
        </p:txBody>
      </p:sp>
      <p:cxnSp>
        <p:nvCxnSpPr>
          <p:cNvPr id="30" name="Straight Arrow Connector 29"/>
          <p:cNvCxnSpPr/>
          <p:nvPr/>
        </p:nvCxnSpPr>
        <p:spPr bwMode="auto">
          <a:xfrm flipH="1" flipV="1">
            <a:off x="1219200" y="5062185"/>
            <a:ext cx="228600" cy="762000"/>
          </a:xfrm>
          <a:prstGeom prst="straightConnector1">
            <a:avLst/>
          </a:prstGeom>
          <a:solidFill>
            <a:srgbClr val="00B8FF"/>
          </a:solidFill>
          <a:ln w="9525" cap="flat" cmpd="sng" algn="ctr">
            <a:solidFill>
              <a:schemeClr val="tx1"/>
            </a:solidFill>
            <a:prstDash val="solid"/>
            <a:round/>
            <a:headEnd type="none" w="med" len="med"/>
            <a:tailEnd type="arrow"/>
          </a:ln>
          <a:effectLst/>
        </p:spPr>
      </p:cxnSp>
      <p:pic>
        <p:nvPicPr>
          <p:cNvPr id="24" name="Picture 23" descr="IMG_20121016_114613.jpg"/>
          <p:cNvPicPr>
            <a:picLocks noChangeAspect="1"/>
          </p:cNvPicPr>
          <p:nvPr/>
        </p:nvPicPr>
        <p:blipFill>
          <a:blip r:embed="rId5" cstate="print"/>
          <a:stretch>
            <a:fillRect/>
          </a:stretch>
        </p:blipFill>
        <p:spPr>
          <a:xfrm>
            <a:off x="4989140" y="2438052"/>
            <a:ext cx="4076700" cy="3057525"/>
          </a:xfrm>
          <a:prstGeom prst="rect">
            <a:avLst/>
          </a:prstGeom>
        </p:spPr>
      </p:pic>
      <p:sp>
        <p:nvSpPr>
          <p:cNvPr id="25" name="TextBox 24"/>
          <p:cNvSpPr txBox="1"/>
          <p:nvPr/>
        </p:nvSpPr>
        <p:spPr>
          <a:xfrm>
            <a:off x="4876800" y="5495577"/>
            <a:ext cx="4267200" cy="646331"/>
          </a:xfrm>
          <a:prstGeom prst="rect">
            <a:avLst/>
          </a:prstGeom>
          <a:noFill/>
        </p:spPr>
        <p:txBody>
          <a:bodyPr wrap="square" rtlCol="0">
            <a:spAutoFit/>
          </a:bodyPr>
          <a:lstStyle/>
          <a:p>
            <a:r>
              <a:rPr lang="en-US" b="1" dirty="0" smtClean="0">
                <a:solidFill>
                  <a:schemeClr val="accent2"/>
                </a:solidFill>
                <a:latin typeface="Arial" pitchFamily="34" charset="0"/>
                <a:cs typeface="Arial" pitchFamily="34" charset="0"/>
              </a:rPr>
              <a:t>User labor (&amp; some </a:t>
            </a:r>
            <a:r>
              <a:rPr lang="en-US" b="1" dirty="0" err="1" smtClean="0">
                <a:solidFill>
                  <a:schemeClr val="accent2"/>
                </a:solidFill>
                <a:latin typeface="Arial" pitchFamily="34" charset="0"/>
                <a:cs typeface="Arial" pitchFamily="34" charset="0"/>
              </a:rPr>
              <a:t>JLab</a:t>
            </a:r>
            <a:r>
              <a:rPr lang="en-US" b="1" dirty="0" smtClean="0">
                <a:solidFill>
                  <a:schemeClr val="accent2"/>
                </a:solidFill>
                <a:latin typeface="Arial" pitchFamily="34" charset="0"/>
                <a:cs typeface="Arial" pitchFamily="34" charset="0"/>
              </a:rPr>
              <a:t> resources) applied to preserve Hall B detectors.</a:t>
            </a:r>
          </a:p>
        </p:txBody>
      </p:sp>
      <p:cxnSp>
        <p:nvCxnSpPr>
          <p:cNvPr id="32" name="Straight Arrow Connector 31"/>
          <p:cNvCxnSpPr>
            <a:stCxn id="25" idx="0"/>
          </p:cNvCxnSpPr>
          <p:nvPr/>
        </p:nvCxnSpPr>
        <p:spPr bwMode="auto">
          <a:xfrm flipH="1" flipV="1">
            <a:off x="6985262" y="4473459"/>
            <a:ext cx="25138" cy="1022118"/>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6" name="Slide Number Placeholder 5"/>
          <p:cNvSpPr>
            <a:spLocks noGrp="1"/>
          </p:cNvSpPr>
          <p:nvPr>
            <p:ph type="sldNum" sz="quarter" idx="12"/>
          </p:nvPr>
        </p:nvSpPr>
        <p:spPr/>
        <p:txBody>
          <a:bodyPr/>
          <a:lstStyle/>
          <a:p>
            <a:fld id="{95577265-A00E-43F9-9495-15815261B3B3}"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639763"/>
          </a:xfrm>
        </p:spPr>
        <p:txBody>
          <a:bodyPr>
            <a:normAutofit fontScale="90000"/>
          </a:bodyPr>
          <a:lstStyle/>
          <a:p>
            <a:pPr eaLnBrk="1" hangingPunct="1"/>
            <a:r>
              <a:rPr lang="en-US" dirty="0" smtClean="0">
                <a:solidFill>
                  <a:srgbClr val="FF0000"/>
                </a:solidFill>
                <a:ea typeface="ＭＳ Ｐゴシック"/>
                <a:cs typeface="ＭＳ Ｐゴシック"/>
              </a:rPr>
              <a:t>SHMS Design Parameters </a:t>
            </a:r>
          </a:p>
        </p:txBody>
      </p:sp>
      <p:graphicFrame>
        <p:nvGraphicFramePr>
          <p:cNvPr id="5" name="Group 4"/>
          <p:cNvGraphicFramePr>
            <a:graphicFrameLocks/>
          </p:cNvGraphicFramePr>
          <p:nvPr/>
        </p:nvGraphicFramePr>
        <p:xfrm>
          <a:off x="838200" y="1676400"/>
          <a:ext cx="7391400" cy="3744045"/>
        </p:xfrm>
        <a:graphic>
          <a:graphicData uri="http://schemas.openxmlformats.org/drawingml/2006/table">
            <a:tbl>
              <a:tblPr>
                <a:tableStyleId>{3C2FFA5D-87B4-456A-9821-1D502468CF0F}</a:tableStyleId>
              </a:tblPr>
              <a:tblGrid>
                <a:gridCol w="3900405"/>
                <a:gridCol w="3490995"/>
              </a:tblGrid>
              <a:tr h="4765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Parameter</a:t>
                      </a:r>
                      <a:endParaRPr kumimoji="0" lang="en-US" sz="1800" b="1" i="0" u="none" strike="noStrike" cap="none" normalizeH="0" baseline="0" dirty="0" smtClean="0">
                        <a:ln>
                          <a:noFill/>
                        </a:ln>
                        <a:solidFill>
                          <a:srgbClr val="000000"/>
                        </a:solidFill>
                        <a:effectLst/>
                        <a:latin typeface="Arial" pitchFamily="34" charset="0"/>
                        <a:ea typeface="ＭＳ Ｐゴシック" pitchFamily="31" charset="-128"/>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SHMS Design</a:t>
                      </a:r>
                      <a:endParaRPr kumimoji="0" lang="en-US" sz="1800" b="1" i="0" u="none" strike="noStrike" cap="none" normalizeH="0" baseline="0" dirty="0" smtClean="0">
                        <a:ln>
                          <a:noFill/>
                        </a:ln>
                        <a:solidFill>
                          <a:srgbClr val="000000"/>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Range of Central Momentum</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 to 11 </a:t>
                      </a:r>
                      <a:r>
                        <a:rPr kumimoji="0" lang="en-US" sz="1600" u="none" strike="noStrike" cap="none" normalizeH="0" baseline="0" dirty="0" err="1" smtClean="0">
                          <a:ln>
                            <a:noFill/>
                          </a:ln>
                          <a:effectLst/>
                        </a:rPr>
                        <a:t>GeV</a:t>
                      </a:r>
                      <a:r>
                        <a:rPr kumimoji="0" lang="en-US" sz="1600" u="none" strike="noStrike" cap="none" normalizeH="0" baseline="0" dirty="0" smtClean="0">
                          <a:ln>
                            <a:noFill/>
                          </a:ln>
                          <a:effectLst/>
                        </a:rPr>
                        <a:t>/c for all angles</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Momentum Acceptance </a:t>
                      </a:r>
                      <a:r>
                        <a:rPr kumimoji="0" lang="en-US" sz="1600" u="none" strike="noStrike" cap="none" normalizeH="0" baseline="0" dirty="0" smtClean="0">
                          <a:ln>
                            <a:noFill/>
                          </a:ln>
                          <a:effectLst/>
                          <a:sym typeface="Symbol" pitchFamily="18" charset="2"/>
                        </a:rPr>
                        <a:t></a:t>
                      </a:r>
                      <a:endParaRPr kumimoji="0" lang="en-US" sz="1600" b="1" i="0" u="none" strike="noStrike" cap="none" normalizeH="0" baseline="0" dirty="0" smtClean="0">
                        <a:ln>
                          <a:noFill/>
                        </a:ln>
                        <a:solidFill>
                          <a:schemeClr val="tx1"/>
                        </a:solidFill>
                        <a:effectLst/>
                        <a:latin typeface="Symbol" pitchFamily="18" charset="2"/>
                        <a:ea typeface="ＭＳ Ｐゴシック" pitchFamily="31" charset="-128"/>
                        <a:sym typeface="Symbol" pitchFamily="18" charset="2"/>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-10% to +22%</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r h="541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Momentum  Resolution</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0.03-0.08%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solidFill>
                            <a:srgbClr val="008000"/>
                          </a:solidFill>
                          <a:effectLst/>
                        </a:rPr>
                        <a:t>(SRD: “&lt;0.2%”)</a:t>
                      </a:r>
                      <a:endParaRPr kumimoji="0" lang="en-US" sz="1600" b="1" i="0" u="none" strike="noStrike" cap="none" normalizeH="0" baseline="0" dirty="0" smtClean="0">
                        <a:ln>
                          <a:noFill/>
                        </a:ln>
                        <a:solidFill>
                          <a:srgbClr val="008000"/>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Scattering Angle Range</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5.5 to 40 degrees</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r>
              <a:tr h="541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Solid Angle Acceptance</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u="none" strike="noStrike" cap="none" normalizeH="0" baseline="0" dirty="0" smtClean="0">
                          <a:ln>
                            <a:noFill/>
                          </a:ln>
                          <a:effectLst/>
                        </a:rPr>
                        <a:t>&gt;4.5 </a:t>
                      </a:r>
                      <a:r>
                        <a:rPr kumimoji="0" lang="en-US" sz="1600" u="none" strike="noStrike" cap="none" normalizeH="0" baseline="0" dirty="0" err="1" smtClean="0">
                          <a:ln>
                            <a:noFill/>
                          </a:ln>
                          <a:effectLst/>
                        </a:rPr>
                        <a:t>msr</a:t>
                      </a:r>
                      <a:r>
                        <a:rPr kumimoji="0" lang="en-US" sz="1600" u="none" strike="noStrike" cap="none" normalizeH="0" baseline="0" dirty="0" smtClean="0">
                          <a:ln>
                            <a:noFill/>
                          </a:ln>
                          <a:effectLst/>
                        </a:rPr>
                        <a:t> for all angles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u="none" strike="noStrike" cap="none" normalizeH="0" baseline="0" dirty="0" smtClean="0">
                          <a:ln>
                            <a:noFill/>
                          </a:ln>
                          <a:solidFill>
                            <a:srgbClr val="008000"/>
                          </a:solidFill>
                          <a:effectLst/>
                        </a:rPr>
                        <a:t>(SRD: “&gt;4.0 </a:t>
                      </a:r>
                      <a:r>
                        <a:rPr kumimoji="0" lang="en-US" sz="1600" u="none" strike="noStrike" cap="none" normalizeH="0" baseline="0" dirty="0" err="1" smtClean="0">
                          <a:ln>
                            <a:noFill/>
                          </a:ln>
                          <a:solidFill>
                            <a:srgbClr val="008000"/>
                          </a:solidFill>
                          <a:effectLst/>
                        </a:rPr>
                        <a:t>msr</a:t>
                      </a:r>
                      <a:r>
                        <a:rPr kumimoji="0" lang="en-US" sz="1600" u="none" strike="noStrike" cap="none" normalizeH="0" baseline="0" dirty="0" smtClean="0">
                          <a:ln>
                            <a:noFill/>
                          </a:ln>
                          <a:solidFill>
                            <a:srgbClr val="008000"/>
                          </a:solidFill>
                          <a:effectLst/>
                        </a:rPr>
                        <a:t>”)</a:t>
                      </a:r>
                      <a:endParaRPr kumimoji="0" lang="en-US" sz="1600" b="1" i="0" u="none" strike="noStrike" cap="none" normalizeH="0" baseline="0" dirty="0" smtClean="0">
                        <a:ln>
                          <a:noFill/>
                        </a:ln>
                        <a:solidFill>
                          <a:srgbClr val="008000"/>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Horizontal Angle Resolution </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0.5 - 1.2 </a:t>
                      </a:r>
                      <a:r>
                        <a:rPr kumimoji="0" lang="en-US" sz="1600" u="none" strike="noStrike" cap="none" normalizeH="0" baseline="0" dirty="0" err="1" smtClean="0">
                          <a:ln>
                            <a:noFill/>
                          </a:ln>
                          <a:effectLst/>
                        </a:rPr>
                        <a:t>mrad</a:t>
                      </a:r>
                      <a:r>
                        <a:rPr kumimoji="0" lang="en-US" sz="1600" u="none" strike="noStrike" cap="none" normalizeH="0" baseline="0" dirty="0" smtClean="0">
                          <a:ln>
                            <a:noFill/>
                          </a:ln>
                          <a:effectLst/>
                        </a:rPr>
                        <a:t> </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Vertical Angle Resolution </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0.3 - 1.1 </a:t>
                      </a:r>
                      <a:r>
                        <a:rPr kumimoji="0" lang="en-US" sz="1600" u="none" strike="noStrike" cap="none" normalizeH="0" baseline="0" dirty="0" err="1" smtClean="0">
                          <a:ln>
                            <a:noFill/>
                          </a:ln>
                          <a:effectLst/>
                        </a:rPr>
                        <a:t>mrad</a:t>
                      </a:r>
                      <a:r>
                        <a:rPr kumimoji="0" lang="en-US" sz="1600" u="none" strike="noStrike" cap="none" normalizeH="0" baseline="0" dirty="0" smtClean="0">
                          <a:ln>
                            <a:noFill/>
                          </a:ln>
                          <a:effectLst/>
                        </a:rPr>
                        <a:t> </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Vertex Length Resolution </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0.1 - 0.3 cm </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normAutofit fontScale="90000"/>
          </a:bodyPr>
          <a:lstStyle/>
          <a:p>
            <a:r>
              <a:rPr lang="en-US" dirty="0" smtClean="0">
                <a:solidFill>
                  <a:srgbClr val="FF0000"/>
                </a:solidFill>
                <a:ea typeface="ＭＳ Ｐゴシック"/>
                <a:cs typeface="ＭＳ Ｐゴシック"/>
              </a:rPr>
              <a:t>Hall C Upgrade Costs</a:t>
            </a:r>
          </a:p>
        </p:txBody>
      </p:sp>
      <p:graphicFrame>
        <p:nvGraphicFramePr>
          <p:cNvPr id="2050" name="Object 2"/>
          <p:cNvGraphicFramePr>
            <a:graphicFrameLocks noGrp="1" noChangeAspect="1"/>
          </p:cNvGraphicFramePr>
          <p:nvPr/>
        </p:nvGraphicFramePr>
        <p:xfrm>
          <a:off x="4857750" y="1066800"/>
          <a:ext cx="4286250" cy="2362200"/>
        </p:xfrm>
        <a:graphic>
          <a:graphicData uri="http://schemas.openxmlformats.org/presentationml/2006/ole">
            <mc:AlternateContent xmlns:mc="http://schemas.openxmlformats.org/markup-compatibility/2006">
              <mc:Choice xmlns:v="urn:schemas-microsoft-com:vml" Requires="v">
                <p:oleObj spid="_x0000_s1064" name="Chart" r:id="rId4" imgW="8289875" imgH="4571622" progId="Excel.Sheet.8">
                  <p:embed/>
                </p:oleObj>
              </mc:Choice>
              <mc:Fallback>
                <p:oleObj name="Chart" r:id="rId4" imgW="8289875" imgH="4571622" progId="Excel.Sheet.8">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1066800"/>
                        <a:ext cx="4286250" cy="236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2" name="Picture 2"/>
          <p:cNvPicPr>
            <a:picLocks noChangeAspect="1" noChangeArrowheads="1"/>
          </p:cNvPicPr>
          <p:nvPr/>
        </p:nvPicPr>
        <p:blipFill>
          <a:blip r:embed="rId6" cstate="print"/>
          <a:srcRect/>
          <a:stretch>
            <a:fillRect/>
          </a:stretch>
        </p:blipFill>
        <p:spPr bwMode="auto">
          <a:xfrm>
            <a:off x="228600" y="685800"/>
            <a:ext cx="4171950" cy="3090863"/>
          </a:xfrm>
          <a:prstGeom prst="rect">
            <a:avLst/>
          </a:prstGeom>
          <a:noFill/>
          <a:ln w="9525">
            <a:noFill/>
            <a:miter lim="800000"/>
            <a:headEnd/>
            <a:tailEnd/>
          </a:ln>
        </p:spPr>
      </p:pic>
      <p:pic>
        <p:nvPicPr>
          <p:cNvPr id="2053" name="Picture 2"/>
          <p:cNvPicPr>
            <a:picLocks noChangeAspect="1" noChangeArrowheads="1"/>
          </p:cNvPicPr>
          <p:nvPr/>
        </p:nvPicPr>
        <p:blipFill>
          <a:blip r:embed="rId7" cstate="print"/>
          <a:srcRect/>
          <a:stretch>
            <a:fillRect/>
          </a:stretch>
        </p:blipFill>
        <p:spPr bwMode="auto">
          <a:xfrm>
            <a:off x="1219200" y="3776663"/>
            <a:ext cx="6515100" cy="2408237"/>
          </a:xfrm>
          <a:prstGeom prst="rect">
            <a:avLst/>
          </a:prstGeom>
          <a:noFill/>
          <a:ln w="9525">
            <a:solidFill>
              <a:schemeClr val="tx1"/>
            </a:solidFill>
            <a:miter lim="800000"/>
            <a:headEnd/>
            <a:tailEnd/>
          </a:ln>
        </p:spPr>
      </p:pic>
      <p:sp>
        <p:nvSpPr>
          <p:cNvPr id="2054" name="TextBox 10"/>
          <p:cNvSpPr txBox="1">
            <a:spLocks noChangeArrowheads="1"/>
          </p:cNvSpPr>
          <p:nvPr/>
        </p:nvSpPr>
        <p:spPr bwMode="auto">
          <a:xfrm>
            <a:off x="228600" y="914400"/>
            <a:ext cx="1600200" cy="1016000"/>
          </a:xfrm>
          <a:prstGeom prst="rect">
            <a:avLst/>
          </a:prstGeom>
          <a:noFill/>
          <a:ln w="9525">
            <a:noFill/>
            <a:miter lim="800000"/>
            <a:headEnd/>
            <a:tailEnd/>
          </a:ln>
        </p:spPr>
        <p:txBody>
          <a:bodyPr>
            <a:spAutoFit/>
          </a:bodyPr>
          <a:lstStyle/>
          <a:p>
            <a:r>
              <a:rPr lang="en-US" sz="2000" dirty="0"/>
              <a:t>As part of the </a:t>
            </a:r>
            <a:r>
              <a:rPr lang="en-US" sz="2000" dirty="0" smtClean="0"/>
              <a:t>entire 12GeV upgrade…</a:t>
            </a:r>
            <a:endParaRPr lang="en-US" sz="2000" dirty="0"/>
          </a:p>
        </p:txBody>
      </p:sp>
      <p:sp>
        <p:nvSpPr>
          <p:cNvPr id="2055" name="TextBox 11"/>
          <p:cNvSpPr txBox="1">
            <a:spLocks noChangeArrowheads="1"/>
          </p:cNvSpPr>
          <p:nvPr/>
        </p:nvSpPr>
        <p:spPr bwMode="auto">
          <a:xfrm>
            <a:off x="4800600" y="685800"/>
            <a:ext cx="4191000" cy="400050"/>
          </a:xfrm>
          <a:prstGeom prst="rect">
            <a:avLst/>
          </a:prstGeom>
          <a:noFill/>
          <a:ln w="9525">
            <a:noFill/>
            <a:miter lim="800000"/>
            <a:headEnd/>
            <a:tailEnd/>
          </a:ln>
        </p:spPr>
        <p:txBody>
          <a:bodyPr>
            <a:spAutoFit/>
          </a:bodyPr>
          <a:lstStyle/>
          <a:p>
            <a:r>
              <a:rPr lang="en-US" sz="2000"/>
              <a:t>By Subsystem…</a:t>
            </a:r>
          </a:p>
        </p:txBody>
      </p:sp>
      <p:cxnSp>
        <p:nvCxnSpPr>
          <p:cNvPr id="14" name="Straight Connector 13"/>
          <p:cNvCxnSpPr>
            <a:cxnSpLocks noChangeShapeType="1"/>
          </p:cNvCxnSpPr>
          <p:nvPr/>
        </p:nvCxnSpPr>
        <p:spPr bwMode="auto">
          <a:xfrm>
            <a:off x="2590800" y="1371600"/>
            <a:ext cx="2286000" cy="381000"/>
          </a:xfrm>
          <a:prstGeom prst="line">
            <a:avLst/>
          </a:prstGeom>
          <a:noFill/>
          <a:ln w="57150" cmpd="thickThin">
            <a:solidFill>
              <a:schemeClr val="tx1"/>
            </a:solidFill>
            <a:round/>
            <a:headEnd/>
            <a:tailEnd type="triangle" w="med" len="med"/>
          </a:ln>
          <a:effectLst>
            <a:outerShdw dist="38100" algn="tl" rotWithShape="0">
              <a:srgbClr val="FFFFFF">
                <a:alpha val="42999"/>
              </a:srgbClr>
            </a:outerShdw>
          </a:effectLst>
        </p:spPr>
      </p:cxnSp>
      <p:cxnSp>
        <p:nvCxnSpPr>
          <p:cNvPr id="2057" name="Straight Arrow Connector 15"/>
          <p:cNvCxnSpPr>
            <a:cxnSpLocks noChangeShapeType="1"/>
          </p:cNvCxnSpPr>
          <p:nvPr/>
        </p:nvCxnSpPr>
        <p:spPr bwMode="auto">
          <a:xfrm>
            <a:off x="4191000" y="2133600"/>
            <a:ext cx="914400" cy="914400"/>
          </a:xfrm>
          <a:prstGeom prst="straightConnector1">
            <a:avLst/>
          </a:prstGeom>
          <a:noFill/>
          <a:ln w="9525">
            <a:noFill/>
            <a:round/>
            <a:headEnd/>
            <a:tailEnd type="arrow" w="med" len="med"/>
          </a:ln>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944562"/>
          </a:xfrm>
        </p:spPr>
        <p:txBody>
          <a:bodyPr>
            <a:normAutofit/>
          </a:bodyPr>
          <a:lstStyle/>
          <a:p>
            <a:r>
              <a:rPr lang="en-US" sz="3200" dirty="0" smtClean="0">
                <a:solidFill>
                  <a:srgbClr val="FF0000"/>
                </a:solidFill>
                <a:latin typeface="Comic Sans MS" pitchFamily="66" charset="0"/>
              </a:rPr>
              <a:t>Shield House Fit to </a:t>
            </a:r>
            <a:r>
              <a:rPr lang="en-US" sz="3200" dirty="0" err="1" smtClean="0">
                <a:solidFill>
                  <a:srgbClr val="FF0000"/>
                </a:solidFill>
                <a:latin typeface="Comic Sans MS" pitchFamily="66" charset="0"/>
              </a:rPr>
              <a:t>Beamline</a:t>
            </a:r>
            <a:endParaRPr lang="en-US" sz="3200" dirty="0" smtClean="0">
              <a:solidFill>
                <a:srgbClr val="FF0000"/>
              </a:solidFill>
              <a:latin typeface="Comic Sans MS" pitchFamily="66" charset="0"/>
            </a:endParaRPr>
          </a:p>
        </p:txBody>
      </p:sp>
      <p:pic>
        <p:nvPicPr>
          <p:cNvPr id="31747" name="Picture 2"/>
          <p:cNvPicPr>
            <a:picLocks noGrp="1" noChangeAspect="1" noChangeArrowheads="1"/>
          </p:cNvPicPr>
          <p:nvPr>
            <p:ph idx="1"/>
          </p:nvPr>
        </p:nvPicPr>
        <p:blipFill>
          <a:blip r:embed="rId3" cstate="print"/>
          <a:srcRect/>
          <a:stretch>
            <a:fillRect/>
          </a:stretch>
        </p:blipFill>
        <p:spPr>
          <a:xfrm>
            <a:off x="914400" y="1295400"/>
            <a:ext cx="7315200" cy="5449888"/>
          </a:xfrm>
        </p:spPr>
      </p:pic>
      <p:sp>
        <p:nvSpPr>
          <p:cNvPr id="31748" name="TextBox 4"/>
          <p:cNvSpPr txBox="1">
            <a:spLocks noChangeArrowheads="1"/>
          </p:cNvSpPr>
          <p:nvPr/>
        </p:nvSpPr>
        <p:spPr bwMode="auto">
          <a:xfrm>
            <a:off x="3581400" y="1676400"/>
            <a:ext cx="1401763" cy="369888"/>
          </a:xfrm>
          <a:prstGeom prst="rect">
            <a:avLst/>
          </a:prstGeom>
          <a:solidFill>
            <a:schemeClr val="bg1"/>
          </a:solidFill>
          <a:ln w="9525">
            <a:noFill/>
            <a:miter lim="800000"/>
            <a:headEnd/>
            <a:tailEnd/>
          </a:ln>
        </p:spPr>
        <p:txBody>
          <a:bodyPr wrap="none">
            <a:spAutoFit/>
          </a:bodyPr>
          <a:lstStyle/>
          <a:p>
            <a:r>
              <a:rPr lang="en-US"/>
              <a:t>Shield House</a:t>
            </a:r>
          </a:p>
        </p:txBody>
      </p:sp>
      <p:sp>
        <p:nvSpPr>
          <p:cNvPr id="31749" name="TextBox 5"/>
          <p:cNvSpPr txBox="1">
            <a:spLocks noChangeArrowheads="1"/>
          </p:cNvSpPr>
          <p:nvPr/>
        </p:nvSpPr>
        <p:spPr bwMode="auto">
          <a:xfrm>
            <a:off x="6400800" y="3276600"/>
            <a:ext cx="1063625" cy="369888"/>
          </a:xfrm>
          <a:prstGeom prst="rect">
            <a:avLst/>
          </a:prstGeom>
          <a:solidFill>
            <a:schemeClr val="bg1"/>
          </a:solidFill>
          <a:ln w="9525">
            <a:noFill/>
            <a:miter lim="800000"/>
            <a:headEnd/>
            <a:tailEnd/>
          </a:ln>
        </p:spPr>
        <p:txBody>
          <a:bodyPr wrap="none">
            <a:spAutoFit/>
          </a:bodyPr>
          <a:lstStyle/>
          <a:p>
            <a:r>
              <a:rPr lang="en-US"/>
              <a:t>Beamline</a:t>
            </a:r>
          </a:p>
        </p:txBody>
      </p:sp>
      <p:sp>
        <p:nvSpPr>
          <p:cNvPr id="31750" name="TextBox 6"/>
          <p:cNvSpPr txBox="1">
            <a:spLocks noChangeArrowheads="1"/>
          </p:cNvSpPr>
          <p:nvPr/>
        </p:nvSpPr>
        <p:spPr bwMode="auto">
          <a:xfrm>
            <a:off x="4953000" y="5029200"/>
            <a:ext cx="1992313" cy="369888"/>
          </a:xfrm>
          <a:prstGeom prst="rect">
            <a:avLst/>
          </a:prstGeom>
          <a:solidFill>
            <a:schemeClr val="bg1"/>
          </a:solidFill>
          <a:ln w="9525">
            <a:noFill/>
            <a:miter lim="800000"/>
            <a:headEnd/>
            <a:tailEnd/>
          </a:ln>
        </p:spPr>
        <p:txBody>
          <a:bodyPr wrap="none">
            <a:spAutoFit/>
          </a:bodyPr>
          <a:lstStyle/>
          <a:p>
            <a:r>
              <a:rPr lang="en-US"/>
              <a:t>Shield House notch</a:t>
            </a:r>
          </a:p>
        </p:txBody>
      </p:sp>
      <p:cxnSp>
        <p:nvCxnSpPr>
          <p:cNvPr id="9" name="Straight Arrow Connector 8"/>
          <p:cNvCxnSpPr/>
          <p:nvPr/>
        </p:nvCxnSpPr>
        <p:spPr>
          <a:xfrm rot="10800000">
            <a:off x="4876800" y="4114800"/>
            <a:ext cx="10668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9"/>
          <p:cNvSpPr txBox="1">
            <a:spLocks noChangeArrowheads="1"/>
          </p:cNvSpPr>
          <p:nvPr/>
        </p:nvSpPr>
        <p:spPr bwMode="auto">
          <a:xfrm>
            <a:off x="3200400" y="3124200"/>
            <a:ext cx="588963" cy="276225"/>
          </a:xfrm>
          <a:prstGeom prst="rect">
            <a:avLst/>
          </a:prstGeom>
          <a:solidFill>
            <a:schemeClr val="bg1"/>
          </a:solidFill>
          <a:ln w="9525">
            <a:noFill/>
            <a:miter lim="800000"/>
            <a:headEnd/>
            <a:tailEnd/>
          </a:ln>
        </p:spPr>
        <p:txBody>
          <a:bodyPr wrap="none">
            <a:spAutoFit/>
          </a:bodyPr>
          <a:lstStyle/>
          <a:p>
            <a:r>
              <a:rPr lang="en-US" sz="1200"/>
              <a:t>Dipole</a:t>
            </a:r>
          </a:p>
        </p:txBody>
      </p:sp>
      <p:sp>
        <p:nvSpPr>
          <p:cNvPr id="31753" name="TextBox 10"/>
          <p:cNvSpPr txBox="1">
            <a:spLocks noChangeArrowheads="1"/>
          </p:cNvSpPr>
          <p:nvPr/>
        </p:nvSpPr>
        <p:spPr bwMode="auto">
          <a:xfrm>
            <a:off x="2895600" y="3733800"/>
            <a:ext cx="366713" cy="276225"/>
          </a:xfrm>
          <a:prstGeom prst="rect">
            <a:avLst/>
          </a:prstGeom>
          <a:solidFill>
            <a:schemeClr val="bg1"/>
          </a:solidFill>
          <a:ln w="9525">
            <a:noFill/>
            <a:miter lim="800000"/>
            <a:headEnd/>
            <a:tailEnd/>
          </a:ln>
        </p:spPr>
        <p:txBody>
          <a:bodyPr wrap="none">
            <a:spAutoFit/>
          </a:bodyPr>
          <a:lstStyle/>
          <a:p>
            <a:r>
              <a:rPr lang="en-US" sz="1200"/>
              <a:t>Q3</a:t>
            </a:r>
          </a:p>
        </p:txBody>
      </p:sp>
      <p:sp>
        <p:nvSpPr>
          <p:cNvPr id="31754" name="TextBox 11"/>
          <p:cNvSpPr txBox="1">
            <a:spLocks noChangeArrowheads="1"/>
          </p:cNvSpPr>
          <p:nvPr/>
        </p:nvSpPr>
        <p:spPr bwMode="auto">
          <a:xfrm>
            <a:off x="2667000" y="4267200"/>
            <a:ext cx="366713" cy="276225"/>
          </a:xfrm>
          <a:prstGeom prst="rect">
            <a:avLst/>
          </a:prstGeom>
          <a:solidFill>
            <a:schemeClr val="bg1"/>
          </a:solidFill>
          <a:ln w="9525">
            <a:noFill/>
            <a:miter lim="800000"/>
            <a:headEnd/>
            <a:tailEnd/>
          </a:ln>
        </p:spPr>
        <p:txBody>
          <a:bodyPr wrap="none">
            <a:spAutoFit/>
          </a:bodyPr>
          <a:lstStyle/>
          <a:p>
            <a:r>
              <a:rPr lang="en-US" sz="1200"/>
              <a:t>Q2</a:t>
            </a:r>
          </a:p>
        </p:txBody>
      </p:sp>
      <p:sp>
        <p:nvSpPr>
          <p:cNvPr id="31755" name="TextBox 12"/>
          <p:cNvSpPr txBox="1">
            <a:spLocks noChangeArrowheads="1"/>
          </p:cNvSpPr>
          <p:nvPr/>
        </p:nvSpPr>
        <p:spPr bwMode="auto">
          <a:xfrm>
            <a:off x="1905000" y="5029200"/>
            <a:ext cx="366713" cy="276225"/>
          </a:xfrm>
          <a:prstGeom prst="rect">
            <a:avLst/>
          </a:prstGeom>
          <a:solidFill>
            <a:schemeClr val="bg1"/>
          </a:solidFill>
          <a:ln w="9525">
            <a:noFill/>
            <a:miter lim="800000"/>
            <a:headEnd/>
            <a:tailEnd/>
          </a:ln>
        </p:spPr>
        <p:txBody>
          <a:bodyPr wrap="none">
            <a:spAutoFit/>
          </a:bodyPr>
          <a:lstStyle/>
          <a:p>
            <a:r>
              <a:rPr lang="en-US" sz="1200"/>
              <a:t>Q1</a:t>
            </a:r>
          </a:p>
        </p:txBody>
      </p:sp>
      <p:sp>
        <p:nvSpPr>
          <p:cNvPr id="31756" name="TextBox 13"/>
          <p:cNvSpPr txBox="1">
            <a:spLocks noChangeArrowheads="1"/>
          </p:cNvSpPr>
          <p:nvPr/>
        </p:nvSpPr>
        <p:spPr bwMode="auto">
          <a:xfrm>
            <a:off x="1219200" y="5638800"/>
            <a:ext cx="635000" cy="276225"/>
          </a:xfrm>
          <a:prstGeom prst="rect">
            <a:avLst/>
          </a:prstGeom>
          <a:solidFill>
            <a:schemeClr val="bg1"/>
          </a:solidFill>
          <a:ln w="9525">
            <a:noFill/>
            <a:miter lim="800000"/>
            <a:headEnd/>
            <a:tailEnd/>
          </a:ln>
        </p:spPr>
        <p:txBody>
          <a:bodyPr wrap="none">
            <a:spAutoFit/>
          </a:bodyPr>
          <a:lstStyle/>
          <a:p>
            <a:r>
              <a:rPr lang="en-US" sz="1200"/>
              <a:t>Bender</a:t>
            </a:r>
          </a:p>
        </p:txBody>
      </p:sp>
      <p:sp>
        <p:nvSpPr>
          <p:cNvPr id="13" name="Slide Number Placeholder 12"/>
          <p:cNvSpPr>
            <a:spLocks noGrp="1"/>
          </p:cNvSpPr>
          <p:nvPr>
            <p:ph type="sldNum" sz="quarter" idx="12"/>
          </p:nvPr>
        </p:nvSpPr>
        <p:spPr/>
        <p:txBody>
          <a:bodyPr/>
          <a:lstStyle/>
          <a:p>
            <a:fld id="{95577265-A00E-43F9-9495-15815261B3B3}"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868362"/>
          </a:xfrm>
        </p:spPr>
        <p:txBody>
          <a:bodyPr/>
          <a:lstStyle/>
          <a:p>
            <a:r>
              <a:rPr lang="en-US" dirty="0" smtClean="0">
                <a:solidFill>
                  <a:srgbClr val="FF0000"/>
                </a:solidFill>
              </a:rPr>
              <a:t>Bender Fit to HMS Q1</a:t>
            </a:r>
          </a:p>
        </p:txBody>
      </p:sp>
      <p:pic>
        <p:nvPicPr>
          <p:cNvPr id="29699" name="Picture 2"/>
          <p:cNvPicPr>
            <a:picLocks noGrp="1" noChangeAspect="1" noChangeArrowheads="1"/>
          </p:cNvPicPr>
          <p:nvPr>
            <p:ph idx="1"/>
          </p:nvPr>
        </p:nvPicPr>
        <p:blipFill>
          <a:blip r:embed="rId3" cstate="print"/>
          <a:srcRect/>
          <a:stretch>
            <a:fillRect/>
          </a:stretch>
        </p:blipFill>
        <p:spPr>
          <a:xfrm>
            <a:off x="762000" y="1219200"/>
            <a:ext cx="6827838" cy="5486400"/>
          </a:xfrm>
        </p:spPr>
      </p:pic>
      <p:sp>
        <p:nvSpPr>
          <p:cNvPr id="29700" name="TextBox 4"/>
          <p:cNvSpPr txBox="1">
            <a:spLocks noChangeArrowheads="1"/>
          </p:cNvSpPr>
          <p:nvPr/>
        </p:nvSpPr>
        <p:spPr bwMode="auto">
          <a:xfrm>
            <a:off x="1219200" y="1905000"/>
            <a:ext cx="1470274" cy="369332"/>
          </a:xfrm>
          <a:prstGeom prst="rect">
            <a:avLst/>
          </a:prstGeom>
          <a:solidFill>
            <a:schemeClr val="bg1"/>
          </a:solidFill>
          <a:ln w="9525">
            <a:noFill/>
            <a:miter lim="800000"/>
            <a:headEnd/>
            <a:tailEnd/>
          </a:ln>
        </p:spPr>
        <p:txBody>
          <a:bodyPr wrap="none">
            <a:spAutoFit/>
          </a:bodyPr>
          <a:lstStyle/>
          <a:p>
            <a:r>
              <a:rPr lang="en-US" dirty="0" smtClean="0"/>
              <a:t>SHMS Bender</a:t>
            </a:r>
            <a:endParaRPr lang="en-US" dirty="0"/>
          </a:p>
        </p:txBody>
      </p:sp>
      <p:sp>
        <p:nvSpPr>
          <p:cNvPr id="29701" name="TextBox 5"/>
          <p:cNvSpPr txBox="1">
            <a:spLocks noChangeArrowheads="1"/>
          </p:cNvSpPr>
          <p:nvPr/>
        </p:nvSpPr>
        <p:spPr bwMode="auto">
          <a:xfrm>
            <a:off x="5638800" y="3886200"/>
            <a:ext cx="957263" cy="369888"/>
          </a:xfrm>
          <a:prstGeom prst="rect">
            <a:avLst/>
          </a:prstGeom>
          <a:solidFill>
            <a:schemeClr val="bg1"/>
          </a:solidFill>
          <a:ln w="9525">
            <a:noFill/>
            <a:miter lim="800000"/>
            <a:headEnd/>
            <a:tailEnd/>
          </a:ln>
        </p:spPr>
        <p:txBody>
          <a:bodyPr wrap="none">
            <a:spAutoFit/>
          </a:bodyPr>
          <a:lstStyle/>
          <a:p>
            <a:r>
              <a:rPr lang="en-US"/>
              <a:t>HMS Q1</a:t>
            </a:r>
          </a:p>
        </p:txBody>
      </p:sp>
      <p:sp>
        <p:nvSpPr>
          <p:cNvPr id="6" name="Slide Number Placeholder 5"/>
          <p:cNvSpPr>
            <a:spLocks noGrp="1"/>
          </p:cNvSpPr>
          <p:nvPr>
            <p:ph type="sldNum" sz="quarter" idx="12"/>
          </p:nvPr>
        </p:nvSpPr>
        <p:spPr/>
        <p:txBody>
          <a:bodyPr/>
          <a:lstStyle/>
          <a:p>
            <a:fld id="{95577265-A00E-43F9-9495-15815261B3B3}"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228600"/>
            <a:ext cx="8534400" cy="689212"/>
          </a:xfrm>
        </p:spPr>
        <p:txBody>
          <a:bodyPr>
            <a:normAutofit/>
          </a:bodyPr>
          <a:lstStyle/>
          <a:p>
            <a:r>
              <a:rPr lang="en-US" sz="3200" dirty="0" smtClean="0">
                <a:solidFill>
                  <a:srgbClr val="FF0000"/>
                </a:solidFill>
                <a:latin typeface="Comic Sans MS" pitchFamily="66" charset="0"/>
              </a:rPr>
              <a:t>Getting Both Spectrometer to Small Angles</a:t>
            </a:r>
          </a:p>
        </p:txBody>
      </p:sp>
      <p:pic>
        <p:nvPicPr>
          <p:cNvPr id="28675" name="Picture 2"/>
          <p:cNvPicPr>
            <a:picLocks noGrp="1" noChangeAspect="1" noChangeArrowheads="1"/>
          </p:cNvPicPr>
          <p:nvPr>
            <p:ph idx="1"/>
          </p:nvPr>
        </p:nvPicPr>
        <p:blipFill>
          <a:blip r:embed="rId3" cstate="print"/>
          <a:srcRect/>
          <a:stretch>
            <a:fillRect/>
          </a:stretch>
        </p:blipFill>
        <p:spPr>
          <a:xfrm>
            <a:off x="4648200" y="2133600"/>
            <a:ext cx="3990000" cy="3096000"/>
          </a:xfrm>
        </p:spPr>
      </p:pic>
      <p:pic>
        <p:nvPicPr>
          <p:cNvPr id="12" name="Picture 3"/>
          <p:cNvPicPr>
            <a:picLocks noChangeAspect="1" noChangeArrowheads="1"/>
          </p:cNvPicPr>
          <p:nvPr/>
        </p:nvPicPr>
        <p:blipFill>
          <a:blip r:embed="rId4" cstate="print"/>
          <a:srcRect/>
          <a:stretch>
            <a:fillRect/>
          </a:stretch>
        </p:blipFill>
        <p:spPr>
          <a:xfrm>
            <a:off x="228600" y="2133600"/>
            <a:ext cx="4131000" cy="3210000"/>
          </a:xfrm>
          <a:prstGeom prst="rect">
            <a:avLst/>
          </a:prstGeom>
        </p:spPr>
      </p:pic>
      <p:sp>
        <p:nvSpPr>
          <p:cNvPr id="14" name="TextBox 13"/>
          <p:cNvSpPr txBox="1"/>
          <p:nvPr/>
        </p:nvSpPr>
        <p:spPr>
          <a:xfrm>
            <a:off x="1295400" y="1447800"/>
            <a:ext cx="1371600" cy="369332"/>
          </a:xfrm>
          <a:prstGeom prst="rect">
            <a:avLst/>
          </a:prstGeom>
          <a:noFill/>
        </p:spPr>
        <p:txBody>
          <a:bodyPr wrap="square" rtlCol="0">
            <a:spAutoFit/>
          </a:bodyPr>
          <a:lstStyle/>
          <a:p>
            <a:r>
              <a:rPr lang="en-US" u="sng" dirty="0" smtClean="0"/>
              <a:t>Top View</a:t>
            </a:r>
            <a:endParaRPr lang="en-US" u="sng" dirty="0"/>
          </a:p>
        </p:txBody>
      </p:sp>
      <p:sp>
        <p:nvSpPr>
          <p:cNvPr id="15" name="TextBox 14"/>
          <p:cNvSpPr txBox="1"/>
          <p:nvPr/>
        </p:nvSpPr>
        <p:spPr>
          <a:xfrm>
            <a:off x="5943600" y="1524000"/>
            <a:ext cx="1676400" cy="369332"/>
          </a:xfrm>
          <a:prstGeom prst="rect">
            <a:avLst/>
          </a:prstGeom>
          <a:noFill/>
        </p:spPr>
        <p:txBody>
          <a:bodyPr wrap="square" rtlCol="0">
            <a:spAutoFit/>
          </a:bodyPr>
          <a:lstStyle/>
          <a:p>
            <a:r>
              <a:rPr lang="en-US" u="sng" dirty="0" smtClean="0"/>
              <a:t>Bottom View</a:t>
            </a:r>
            <a:endParaRPr lang="en-US" u="sng" dirty="0"/>
          </a:p>
        </p:txBody>
      </p:sp>
      <p:sp>
        <p:nvSpPr>
          <p:cNvPr id="18" name="TextBox 17"/>
          <p:cNvSpPr txBox="1"/>
          <p:nvPr/>
        </p:nvSpPr>
        <p:spPr>
          <a:xfrm>
            <a:off x="2667000" y="3124200"/>
            <a:ext cx="914400" cy="369332"/>
          </a:xfrm>
          <a:prstGeom prst="rect">
            <a:avLst/>
          </a:prstGeom>
          <a:solidFill>
            <a:srgbClr val="FFFF00"/>
          </a:solidFill>
        </p:spPr>
        <p:txBody>
          <a:bodyPr wrap="square" rtlCol="0">
            <a:spAutoFit/>
          </a:bodyPr>
          <a:lstStyle/>
          <a:p>
            <a:r>
              <a:rPr lang="en-US" dirty="0" smtClean="0"/>
              <a:t>SHMS</a:t>
            </a:r>
            <a:endParaRPr lang="en-US" dirty="0"/>
          </a:p>
        </p:txBody>
      </p:sp>
      <p:sp>
        <p:nvSpPr>
          <p:cNvPr id="19" name="TextBox 18"/>
          <p:cNvSpPr txBox="1"/>
          <p:nvPr/>
        </p:nvSpPr>
        <p:spPr>
          <a:xfrm>
            <a:off x="6553200" y="4495800"/>
            <a:ext cx="914400" cy="369332"/>
          </a:xfrm>
          <a:prstGeom prst="rect">
            <a:avLst/>
          </a:prstGeom>
          <a:solidFill>
            <a:srgbClr val="FFFF00"/>
          </a:solidFill>
        </p:spPr>
        <p:txBody>
          <a:bodyPr wrap="square" rtlCol="0">
            <a:spAutoFit/>
          </a:bodyPr>
          <a:lstStyle/>
          <a:p>
            <a:r>
              <a:rPr lang="en-US" dirty="0" smtClean="0"/>
              <a:t>SHMS</a:t>
            </a:r>
            <a:endParaRPr lang="en-US" dirty="0"/>
          </a:p>
        </p:txBody>
      </p:sp>
      <p:sp>
        <p:nvSpPr>
          <p:cNvPr id="20" name="TextBox 19"/>
          <p:cNvSpPr txBox="1"/>
          <p:nvPr/>
        </p:nvSpPr>
        <p:spPr>
          <a:xfrm>
            <a:off x="990600" y="5562600"/>
            <a:ext cx="6781800" cy="646331"/>
          </a:xfrm>
          <a:prstGeom prst="rect">
            <a:avLst/>
          </a:prstGeom>
          <a:solidFill>
            <a:srgbClr val="FFFF00"/>
          </a:solidFill>
          <a:ln>
            <a:solidFill>
              <a:srgbClr val="FF0000"/>
            </a:solidFill>
          </a:ln>
        </p:spPr>
        <p:txBody>
          <a:bodyPr wrap="square" rtlCol="0">
            <a:spAutoFit/>
          </a:bodyPr>
          <a:lstStyle/>
          <a:p>
            <a:r>
              <a:rPr lang="en-US" dirty="0" smtClean="0">
                <a:solidFill>
                  <a:srgbClr val="FF0000"/>
                </a:solidFill>
              </a:rPr>
              <a:t>… </a:t>
            </a:r>
            <a:r>
              <a:rPr lang="en-US" dirty="0">
                <a:solidFill>
                  <a:srgbClr val="FF0000"/>
                </a:solidFill>
              </a:rPr>
              <a:t>a</a:t>
            </a:r>
            <a:r>
              <a:rPr lang="en-US" dirty="0" smtClean="0">
                <a:solidFill>
                  <a:srgbClr val="FF0000"/>
                </a:solidFill>
              </a:rPr>
              <a:t>n incredible 3-dimensional jigsaw puzzle for our engineers  and designers. </a:t>
            </a:r>
            <a:endParaRPr lang="en-US" dirty="0">
              <a:solidFill>
                <a:srgbClr val="FF0000"/>
              </a:solidFill>
            </a:endParaRPr>
          </a:p>
        </p:txBody>
      </p:sp>
      <p:sp>
        <p:nvSpPr>
          <p:cNvPr id="21" name="Slide Number Placeholder 20"/>
          <p:cNvSpPr>
            <a:spLocks noGrp="1"/>
          </p:cNvSpPr>
          <p:nvPr>
            <p:ph type="sldNum" sz="quarter" idx="12"/>
          </p:nvPr>
        </p:nvSpPr>
        <p:spPr/>
        <p:txBody>
          <a:bodyPr/>
          <a:lstStyle/>
          <a:p>
            <a:fld id="{95577265-A00E-43F9-9495-15815261B3B3}"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solidFill>
                  <a:srgbClr val="FF0000"/>
                </a:solidFill>
                <a:ea typeface="ＭＳ Ｐゴシック"/>
                <a:cs typeface="ＭＳ Ｐゴシック"/>
              </a:rPr>
              <a:t>SHMS Elements</a:t>
            </a:r>
          </a:p>
        </p:txBody>
      </p:sp>
      <p:grpSp>
        <p:nvGrpSpPr>
          <p:cNvPr id="2" name="Group 10"/>
          <p:cNvGrpSpPr>
            <a:grpSpLocks noChangeAspect="1"/>
          </p:cNvGrpSpPr>
          <p:nvPr/>
        </p:nvGrpSpPr>
        <p:grpSpPr bwMode="auto">
          <a:xfrm>
            <a:off x="1066800" y="1447800"/>
            <a:ext cx="6368886" cy="4226624"/>
            <a:chOff x="541338" y="1295400"/>
            <a:chExt cx="7764462" cy="5139406"/>
          </a:xfrm>
        </p:grpSpPr>
        <p:pic>
          <p:nvPicPr>
            <p:cNvPr id="13318" name="Picture 6" descr="SHMSSideView6-12"/>
            <p:cNvPicPr>
              <a:picLocks noChangeAspect="1" noChangeArrowheads="1"/>
            </p:cNvPicPr>
            <p:nvPr/>
          </p:nvPicPr>
          <p:blipFill>
            <a:blip r:embed="rId2" cstate="print"/>
            <a:srcRect b="11630"/>
            <a:stretch>
              <a:fillRect/>
            </a:stretch>
          </p:blipFill>
          <p:spPr bwMode="auto">
            <a:xfrm>
              <a:off x="541338" y="1295400"/>
              <a:ext cx="7688262" cy="4578350"/>
            </a:xfrm>
            <a:prstGeom prst="rect">
              <a:avLst/>
            </a:prstGeom>
            <a:noFill/>
            <a:ln w="9525">
              <a:noFill/>
              <a:miter lim="800000"/>
              <a:headEnd/>
              <a:tailEnd/>
            </a:ln>
          </p:spPr>
        </p:pic>
        <p:sp>
          <p:nvSpPr>
            <p:cNvPr id="13319" name="Oval 5"/>
            <p:cNvSpPr>
              <a:spLocks noChangeArrowheads="1"/>
            </p:cNvSpPr>
            <p:nvPr/>
          </p:nvSpPr>
          <p:spPr bwMode="auto">
            <a:xfrm>
              <a:off x="5791200" y="3733800"/>
              <a:ext cx="76200" cy="152400"/>
            </a:xfrm>
            <a:prstGeom prst="ellipse">
              <a:avLst/>
            </a:prstGeom>
            <a:noFill/>
            <a:ln w="9525">
              <a:noFill/>
              <a:round/>
              <a:headEnd/>
              <a:tailEnd/>
            </a:ln>
          </p:spPr>
          <p:txBody>
            <a:bodyPr wrap="none" anchor="ctr"/>
            <a:lstStyle/>
            <a:p>
              <a:pPr algn="ctr" eaLnBrk="0" hangingPunct="0"/>
              <a:endParaRPr lang="en-US">
                <a:latin typeface="Calibri" pitchFamily="34" charset="0"/>
              </a:endParaRPr>
            </a:p>
          </p:txBody>
        </p:sp>
        <p:sp>
          <p:nvSpPr>
            <p:cNvPr id="13320" name="TextBox 5"/>
            <p:cNvSpPr txBox="1">
              <a:spLocks noChangeArrowheads="1"/>
            </p:cNvSpPr>
            <p:nvPr/>
          </p:nvSpPr>
          <p:spPr bwMode="auto">
            <a:xfrm>
              <a:off x="1904195" y="4648626"/>
              <a:ext cx="1449467" cy="1704642"/>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900">
                  <a:latin typeface="Arial" pitchFamily="34" charset="0"/>
                </a:rPr>
                <a:t>Dipole</a:t>
              </a:r>
            </a:p>
            <a:p>
              <a:pPr algn="ctr" eaLnBrk="0" hangingPunct="0"/>
              <a:r>
                <a:rPr lang="en-US" sz="900">
                  <a:latin typeface="Arial" pitchFamily="34" charset="0"/>
                </a:rPr>
                <a:t>18.4 Degree Bend</a:t>
              </a:r>
            </a:p>
            <a:p>
              <a:pPr algn="ctr" eaLnBrk="0" hangingPunct="0"/>
              <a:r>
                <a:rPr lang="en-US" sz="900">
                  <a:latin typeface="Arial" pitchFamily="34" charset="0"/>
                </a:rPr>
                <a:t>Max Field: 4.76 T</a:t>
              </a:r>
            </a:p>
            <a:p>
              <a:pPr algn="ctr" eaLnBrk="0" hangingPunct="0"/>
              <a:r>
                <a:rPr lang="en-US" sz="900">
                  <a:latin typeface="Arial" pitchFamily="34" charset="0"/>
                </a:rPr>
                <a:t>EFL: 2.85 m</a:t>
              </a:r>
            </a:p>
            <a:p>
              <a:pPr algn="ctr" eaLnBrk="0" hangingPunct="0"/>
              <a:endParaRPr lang="en-US" sz="900">
                <a:latin typeface="Arial" pitchFamily="34" charset="0"/>
              </a:endParaRPr>
            </a:p>
          </p:txBody>
        </p:sp>
        <p:sp>
          <p:nvSpPr>
            <p:cNvPr id="13321" name="TextBox 6"/>
            <p:cNvSpPr txBox="1">
              <a:spLocks noChangeArrowheads="1"/>
            </p:cNvSpPr>
            <p:nvPr/>
          </p:nvSpPr>
          <p:spPr bwMode="auto">
            <a:xfrm>
              <a:off x="3503960" y="4801509"/>
              <a:ext cx="1678733" cy="1258734"/>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900">
                  <a:latin typeface="Arial" pitchFamily="34" charset="0"/>
                </a:rPr>
                <a:t>Q2 Q3</a:t>
              </a:r>
            </a:p>
            <a:p>
              <a:pPr algn="ctr" eaLnBrk="0" hangingPunct="0"/>
              <a:r>
                <a:rPr lang="en-US" sz="900">
                  <a:latin typeface="Arial" pitchFamily="34" charset="0"/>
                </a:rPr>
                <a:t>Max Gradient: </a:t>
              </a:r>
            </a:p>
            <a:p>
              <a:pPr algn="ctr" eaLnBrk="0" hangingPunct="0"/>
              <a:r>
                <a:rPr lang="en-US" sz="900">
                  <a:latin typeface="Arial" pitchFamily="34" charset="0"/>
                </a:rPr>
                <a:t>14.4 T/m</a:t>
              </a:r>
            </a:p>
            <a:p>
              <a:pPr algn="ctr" eaLnBrk="0" hangingPunct="0"/>
              <a:r>
                <a:rPr lang="en-US" sz="900">
                  <a:latin typeface="Arial" pitchFamily="34" charset="0"/>
                </a:rPr>
                <a:t>EFL: 1.61 m</a:t>
              </a:r>
            </a:p>
            <a:p>
              <a:pPr algn="ctr" eaLnBrk="0" hangingPunct="0"/>
              <a:endParaRPr lang="en-US" sz="900">
                <a:latin typeface="Arial" pitchFamily="34" charset="0"/>
              </a:endParaRPr>
            </a:p>
          </p:txBody>
        </p:sp>
        <p:sp>
          <p:nvSpPr>
            <p:cNvPr id="13322" name="TextBox 8"/>
            <p:cNvSpPr txBox="1">
              <a:spLocks noChangeArrowheads="1"/>
            </p:cNvSpPr>
            <p:nvPr/>
          </p:nvSpPr>
          <p:spPr bwMode="auto">
            <a:xfrm>
              <a:off x="5256568" y="4951844"/>
              <a:ext cx="1350120" cy="1482962"/>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900">
                  <a:latin typeface="Arial" pitchFamily="34" charset="0"/>
                </a:rPr>
                <a:t>Q1</a:t>
              </a:r>
            </a:p>
            <a:p>
              <a:pPr algn="ctr" eaLnBrk="0" hangingPunct="0"/>
              <a:r>
                <a:rPr lang="en-US" sz="900">
                  <a:latin typeface="Arial" pitchFamily="34" charset="0"/>
                </a:rPr>
                <a:t>Max Gradient: 10.63 T/m</a:t>
              </a:r>
            </a:p>
            <a:p>
              <a:pPr algn="ctr" eaLnBrk="0" hangingPunct="0"/>
              <a:r>
                <a:rPr lang="en-US" sz="900">
                  <a:latin typeface="Arial" pitchFamily="34" charset="0"/>
                </a:rPr>
                <a:t>EFL: 1.86m</a:t>
              </a:r>
            </a:p>
            <a:p>
              <a:pPr algn="ctr" eaLnBrk="0" hangingPunct="0"/>
              <a:endParaRPr lang="en-US" sz="900">
                <a:latin typeface="Arial" pitchFamily="34" charset="0"/>
              </a:endParaRPr>
            </a:p>
          </p:txBody>
        </p:sp>
        <p:sp>
          <p:nvSpPr>
            <p:cNvPr id="13323" name="TextBox 8"/>
            <p:cNvSpPr txBox="1">
              <a:spLocks noChangeArrowheads="1"/>
            </p:cNvSpPr>
            <p:nvPr/>
          </p:nvSpPr>
          <p:spPr bwMode="auto">
            <a:xfrm>
              <a:off x="6858879" y="4648626"/>
              <a:ext cx="1446921" cy="1704642"/>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900">
                  <a:latin typeface="Arial" pitchFamily="34" charset="0"/>
                </a:rPr>
                <a:t>Bender</a:t>
              </a:r>
            </a:p>
            <a:p>
              <a:pPr algn="ctr" eaLnBrk="0" hangingPunct="0"/>
              <a:r>
                <a:rPr lang="en-US" sz="900">
                  <a:latin typeface="Arial" pitchFamily="34" charset="0"/>
                </a:rPr>
                <a:t>3 Degree Bend</a:t>
              </a:r>
            </a:p>
            <a:p>
              <a:pPr algn="ctr" eaLnBrk="0" hangingPunct="0"/>
              <a:r>
                <a:rPr lang="en-US" sz="900">
                  <a:latin typeface="Arial" pitchFamily="34" charset="0"/>
                </a:rPr>
                <a:t>Max Field: 3.11 T</a:t>
              </a:r>
            </a:p>
            <a:p>
              <a:pPr algn="ctr" eaLnBrk="0" hangingPunct="0"/>
              <a:r>
                <a:rPr lang="en-US" sz="900">
                  <a:latin typeface="Arial" pitchFamily="34" charset="0"/>
                </a:rPr>
                <a:t>EFL: 0.75 m</a:t>
              </a:r>
            </a:p>
            <a:p>
              <a:pPr algn="ctr" eaLnBrk="0" hangingPunct="0"/>
              <a:endParaRPr lang="en-US" sz="900">
                <a:latin typeface="Arial" pitchFamily="34" charset="0"/>
              </a:endParaRPr>
            </a:p>
          </p:txBody>
        </p:sp>
      </p:grpSp>
      <p:sp>
        <p:nvSpPr>
          <p:cNvPr id="15" name="Slide Number Placeholder 14"/>
          <p:cNvSpPr>
            <a:spLocks noGrp="1"/>
          </p:cNvSpPr>
          <p:nvPr>
            <p:ph type="sldNum" sz="quarter" idx="12"/>
          </p:nvPr>
        </p:nvSpPr>
        <p:spPr/>
        <p:txBody>
          <a:bodyPr/>
          <a:lstStyle/>
          <a:p>
            <a:fld id="{95577265-A00E-43F9-9495-15815261B3B3}"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eaLnBrk="1" hangingPunct="1"/>
            <a:r>
              <a:rPr lang="en-US" smtClean="0"/>
              <a:t>SHMS</a:t>
            </a:r>
          </a:p>
        </p:txBody>
      </p:sp>
      <p:pic>
        <p:nvPicPr>
          <p:cNvPr id="8195" name="Content Placeholder 5" descr="SHMS_PLAN.jpg"/>
          <p:cNvPicPr>
            <a:picLocks noGrp="1" noChangeAspect="1"/>
          </p:cNvPicPr>
          <p:nvPr>
            <p:ph idx="1"/>
          </p:nvPr>
        </p:nvPicPr>
        <p:blipFill>
          <a:blip r:embed="rId3" cstate="print"/>
          <a:srcRect/>
          <a:stretch>
            <a:fillRect/>
          </a:stretch>
        </p:blipFill>
        <p:spPr>
          <a:xfrm>
            <a:off x="457200" y="1795463"/>
            <a:ext cx="8229600" cy="4135437"/>
          </a:xfrm>
        </p:spPr>
      </p:pic>
      <p:sp>
        <p:nvSpPr>
          <p:cNvPr id="8196" name="TextBox 6"/>
          <p:cNvSpPr txBox="1">
            <a:spLocks noChangeArrowheads="1"/>
          </p:cNvSpPr>
          <p:nvPr/>
        </p:nvSpPr>
        <p:spPr bwMode="auto">
          <a:xfrm>
            <a:off x="381000" y="5715000"/>
            <a:ext cx="7620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Target</a:t>
            </a:r>
          </a:p>
        </p:txBody>
      </p:sp>
      <p:sp>
        <p:nvSpPr>
          <p:cNvPr id="8197" name="TextBox 7"/>
          <p:cNvSpPr txBox="1">
            <a:spLocks noChangeArrowheads="1"/>
          </p:cNvSpPr>
          <p:nvPr/>
        </p:nvSpPr>
        <p:spPr bwMode="auto">
          <a:xfrm>
            <a:off x="1219200" y="5715000"/>
            <a:ext cx="9144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Bender</a:t>
            </a:r>
          </a:p>
        </p:txBody>
      </p:sp>
      <p:sp>
        <p:nvSpPr>
          <p:cNvPr id="8198" name="TextBox 8"/>
          <p:cNvSpPr txBox="1">
            <a:spLocks noChangeArrowheads="1"/>
          </p:cNvSpPr>
          <p:nvPr/>
        </p:nvSpPr>
        <p:spPr bwMode="auto">
          <a:xfrm>
            <a:off x="2209800" y="5715000"/>
            <a:ext cx="4572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Q1</a:t>
            </a:r>
          </a:p>
        </p:txBody>
      </p:sp>
      <p:sp>
        <p:nvSpPr>
          <p:cNvPr id="8199" name="TextBox 9"/>
          <p:cNvSpPr txBox="1">
            <a:spLocks noChangeArrowheads="1"/>
          </p:cNvSpPr>
          <p:nvPr/>
        </p:nvSpPr>
        <p:spPr bwMode="auto">
          <a:xfrm>
            <a:off x="3048000" y="5715000"/>
            <a:ext cx="5334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Q2</a:t>
            </a:r>
          </a:p>
        </p:txBody>
      </p:sp>
      <p:sp>
        <p:nvSpPr>
          <p:cNvPr id="8200" name="TextBox 10"/>
          <p:cNvSpPr txBox="1">
            <a:spLocks noChangeArrowheads="1"/>
          </p:cNvSpPr>
          <p:nvPr/>
        </p:nvSpPr>
        <p:spPr bwMode="auto">
          <a:xfrm>
            <a:off x="3962400" y="5715000"/>
            <a:ext cx="5334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Q3</a:t>
            </a:r>
          </a:p>
        </p:txBody>
      </p:sp>
      <p:sp>
        <p:nvSpPr>
          <p:cNvPr id="8201" name="TextBox 11"/>
          <p:cNvSpPr txBox="1">
            <a:spLocks noChangeArrowheads="1"/>
          </p:cNvSpPr>
          <p:nvPr/>
        </p:nvSpPr>
        <p:spPr bwMode="auto">
          <a:xfrm>
            <a:off x="4648200" y="5715000"/>
            <a:ext cx="8382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Dipole</a:t>
            </a:r>
          </a:p>
        </p:txBody>
      </p:sp>
      <p:sp>
        <p:nvSpPr>
          <p:cNvPr id="8202" name="TextBox 12"/>
          <p:cNvSpPr txBox="1">
            <a:spLocks noChangeArrowheads="1"/>
          </p:cNvSpPr>
          <p:nvPr/>
        </p:nvSpPr>
        <p:spPr bwMode="auto">
          <a:xfrm>
            <a:off x="6324600" y="5715000"/>
            <a:ext cx="11430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Detectors</a:t>
            </a:r>
          </a:p>
        </p:txBody>
      </p:sp>
      <p:cxnSp>
        <p:nvCxnSpPr>
          <p:cNvPr id="17" name="Straight Arrow Connector 16"/>
          <p:cNvCxnSpPr>
            <a:stCxn id="8196" idx="0"/>
          </p:cNvCxnSpPr>
          <p:nvPr/>
        </p:nvCxnSpPr>
        <p:spPr>
          <a:xfrm rot="5400000" flipH="1" flipV="1">
            <a:off x="419100" y="5143500"/>
            <a:ext cx="9144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197" idx="0"/>
          </p:cNvCxnSpPr>
          <p:nvPr/>
        </p:nvCxnSpPr>
        <p:spPr>
          <a:xfrm rot="16200000" flipV="1">
            <a:off x="1143000" y="5181600"/>
            <a:ext cx="990600" cy="76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198" idx="0"/>
          </p:cNvCxnSpPr>
          <p:nvPr/>
        </p:nvCxnSpPr>
        <p:spPr>
          <a:xfrm rot="5400000" flipH="1" flipV="1">
            <a:off x="1981201" y="5257800"/>
            <a:ext cx="914400" cy="31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199" idx="0"/>
          </p:cNvCxnSpPr>
          <p:nvPr/>
        </p:nvCxnSpPr>
        <p:spPr>
          <a:xfrm rot="16200000" flipV="1">
            <a:off x="2952750" y="5353050"/>
            <a:ext cx="685800" cy="381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200" idx="0"/>
          </p:cNvCxnSpPr>
          <p:nvPr/>
        </p:nvCxnSpPr>
        <p:spPr>
          <a:xfrm rot="16200000" flipV="1">
            <a:off x="3829050" y="5314950"/>
            <a:ext cx="762000" cy="381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201" idx="0"/>
          </p:cNvCxnSpPr>
          <p:nvPr/>
        </p:nvCxnSpPr>
        <p:spPr>
          <a:xfrm rot="16200000" flipV="1">
            <a:off x="4629150" y="5276850"/>
            <a:ext cx="685800" cy="1905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202" idx="0"/>
          </p:cNvCxnSpPr>
          <p:nvPr/>
        </p:nvCxnSpPr>
        <p:spPr>
          <a:xfrm rot="16200000" flipV="1">
            <a:off x="6534150" y="5353050"/>
            <a:ext cx="685800" cy="381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10" name="TextBox 29"/>
          <p:cNvSpPr txBox="1">
            <a:spLocks noChangeArrowheads="1"/>
          </p:cNvSpPr>
          <p:nvPr/>
        </p:nvSpPr>
        <p:spPr bwMode="auto">
          <a:xfrm>
            <a:off x="7162800" y="1676400"/>
            <a:ext cx="18288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Electronics Room</a:t>
            </a:r>
          </a:p>
        </p:txBody>
      </p:sp>
      <p:sp>
        <p:nvSpPr>
          <p:cNvPr id="8211" name="TextBox 30"/>
          <p:cNvSpPr txBox="1">
            <a:spLocks noChangeArrowheads="1"/>
          </p:cNvSpPr>
          <p:nvPr/>
        </p:nvSpPr>
        <p:spPr bwMode="auto">
          <a:xfrm>
            <a:off x="304800" y="1828800"/>
            <a:ext cx="1143000" cy="923925"/>
          </a:xfrm>
          <a:prstGeom prst="rect">
            <a:avLst/>
          </a:prstGeom>
          <a:noFill/>
          <a:ln w="9525">
            <a:solidFill>
              <a:schemeClr val="tx1"/>
            </a:solidFill>
            <a:miter lim="800000"/>
            <a:headEnd/>
            <a:tailEnd/>
          </a:ln>
        </p:spPr>
        <p:txBody>
          <a:bodyPr>
            <a:spAutoFit/>
          </a:bodyPr>
          <a:lstStyle/>
          <a:p>
            <a:pPr algn="ctr"/>
            <a:r>
              <a:rPr lang="en-US">
                <a:latin typeface="Calibri" pitchFamily="34" charset="0"/>
              </a:rPr>
              <a:t>Cryo Transfer Line</a:t>
            </a:r>
          </a:p>
        </p:txBody>
      </p:sp>
      <p:sp>
        <p:nvSpPr>
          <p:cNvPr id="8212" name="TextBox 31"/>
          <p:cNvSpPr txBox="1">
            <a:spLocks noChangeArrowheads="1"/>
          </p:cNvSpPr>
          <p:nvPr/>
        </p:nvSpPr>
        <p:spPr bwMode="auto">
          <a:xfrm>
            <a:off x="1905000" y="1828800"/>
            <a:ext cx="1143000" cy="646113"/>
          </a:xfrm>
          <a:prstGeom prst="rect">
            <a:avLst/>
          </a:prstGeom>
          <a:noFill/>
          <a:ln w="9525">
            <a:solidFill>
              <a:schemeClr val="tx1"/>
            </a:solidFill>
            <a:miter lim="800000"/>
            <a:headEnd/>
            <a:tailEnd/>
          </a:ln>
        </p:spPr>
        <p:txBody>
          <a:bodyPr>
            <a:spAutoFit/>
          </a:bodyPr>
          <a:lstStyle/>
          <a:p>
            <a:pPr algn="ctr"/>
            <a:r>
              <a:rPr lang="en-US">
                <a:latin typeface="Calibri" pitchFamily="34" charset="0"/>
              </a:rPr>
              <a:t>Power Supplies</a:t>
            </a:r>
          </a:p>
        </p:txBody>
      </p:sp>
      <p:sp>
        <p:nvSpPr>
          <p:cNvPr id="8213" name="TextBox 32"/>
          <p:cNvSpPr txBox="1">
            <a:spLocks noChangeArrowheads="1"/>
          </p:cNvSpPr>
          <p:nvPr/>
        </p:nvSpPr>
        <p:spPr bwMode="auto">
          <a:xfrm>
            <a:off x="3810000" y="1600200"/>
            <a:ext cx="16764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Shield House</a:t>
            </a:r>
          </a:p>
        </p:txBody>
      </p:sp>
      <p:cxnSp>
        <p:nvCxnSpPr>
          <p:cNvPr id="35" name="Straight Arrow Connector 34"/>
          <p:cNvCxnSpPr>
            <a:stCxn id="8211" idx="2"/>
          </p:cNvCxnSpPr>
          <p:nvPr/>
        </p:nvCxnSpPr>
        <p:spPr>
          <a:xfrm rot="16200000" flipH="1">
            <a:off x="671512" y="2957513"/>
            <a:ext cx="1285875" cy="8763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212" idx="2"/>
          </p:cNvCxnSpPr>
          <p:nvPr/>
        </p:nvCxnSpPr>
        <p:spPr>
          <a:xfrm rot="16200000" flipH="1">
            <a:off x="2132806" y="2818607"/>
            <a:ext cx="954087" cy="2667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8213" idx="2"/>
          </p:cNvCxnSpPr>
          <p:nvPr/>
        </p:nvCxnSpPr>
        <p:spPr>
          <a:xfrm rot="16200000" flipH="1">
            <a:off x="4642644" y="1975644"/>
            <a:ext cx="468312" cy="457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8210" idx="2"/>
          </p:cNvCxnSpPr>
          <p:nvPr/>
        </p:nvCxnSpPr>
        <p:spPr>
          <a:xfrm rot="5400000">
            <a:off x="6928644" y="1747044"/>
            <a:ext cx="849312" cy="1447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Slide Number Placeholder 25"/>
          <p:cNvSpPr>
            <a:spLocks noGrp="1"/>
          </p:cNvSpPr>
          <p:nvPr>
            <p:ph type="sldNum" sz="quarter" idx="12"/>
          </p:nvPr>
        </p:nvSpPr>
        <p:spPr/>
        <p:txBody>
          <a:bodyPr/>
          <a:lstStyle/>
          <a:p>
            <a:fld id="{95577265-A00E-43F9-9495-15815261B3B3}"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2286000" y="698500"/>
            <a:ext cx="5865813" cy="5854700"/>
          </a:xfrm>
          <a:prstGeom prst="rect">
            <a:avLst/>
          </a:prstGeom>
          <a:noFill/>
          <a:ln w="9525">
            <a:noFill/>
            <a:miter lim="800000"/>
            <a:headEnd/>
            <a:tailEnd/>
          </a:ln>
        </p:spPr>
      </p:pic>
      <p:sp>
        <p:nvSpPr>
          <p:cNvPr id="21507" name="Title 3"/>
          <p:cNvSpPr>
            <a:spLocks noGrp="1"/>
          </p:cNvSpPr>
          <p:nvPr>
            <p:ph type="title"/>
          </p:nvPr>
        </p:nvSpPr>
        <p:spPr>
          <a:xfrm>
            <a:off x="457200" y="198438"/>
            <a:ext cx="8229600" cy="639762"/>
          </a:xfrm>
        </p:spPr>
        <p:txBody>
          <a:bodyPr>
            <a:noAutofit/>
          </a:bodyPr>
          <a:lstStyle/>
          <a:p>
            <a:r>
              <a:rPr lang="en-US" sz="4000" b="0" i="1" dirty="0" smtClean="0">
                <a:solidFill>
                  <a:srgbClr val="FF0000"/>
                </a:solidFill>
                <a:ea typeface="ＭＳ Ｐゴシック"/>
                <a:cs typeface="ＭＳ Ｐゴシック"/>
              </a:rPr>
              <a:t>SHMS All Dressed Up</a:t>
            </a:r>
            <a:endParaRPr lang="en-US" sz="4000" dirty="0" smtClean="0">
              <a:solidFill>
                <a:srgbClr val="FF0000"/>
              </a:solidFill>
              <a:ea typeface="ＭＳ Ｐゴシック"/>
              <a:cs typeface="ＭＳ Ｐゴシック"/>
            </a:endParaRPr>
          </a:p>
        </p:txBody>
      </p:sp>
      <p:sp>
        <p:nvSpPr>
          <p:cNvPr id="21508" name="Rectangle 5"/>
          <p:cNvSpPr txBox="1">
            <a:spLocks noChangeArrowheads="1"/>
          </p:cNvSpPr>
          <p:nvPr/>
        </p:nvSpPr>
        <p:spPr bwMode="auto">
          <a:xfrm>
            <a:off x="-76200" y="785813"/>
            <a:ext cx="4724400" cy="4395787"/>
          </a:xfrm>
          <a:prstGeom prst="rect">
            <a:avLst/>
          </a:prstGeom>
          <a:noFill/>
          <a:ln w="9525">
            <a:noFill/>
            <a:miter lim="800000"/>
            <a:headEnd/>
            <a:tailEnd/>
          </a:ln>
        </p:spPr>
        <p:txBody>
          <a:bodyPr/>
          <a:lstStyle/>
          <a:p>
            <a:pPr marL="228600" indent="-228600">
              <a:lnSpc>
                <a:spcPct val="90000"/>
              </a:lnSpc>
              <a:spcBef>
                <a:spcPct val="20000"/>
              </a:spcBef>
              <a:buFontTx/>
              <a:buChar char="•"/>
            </a:pPr>
            <a:r>
              <a:rPr lang="en-US" sz="1800" u="sng" dirty="0">
                <a:latin typeface="Arial" pitchFamily="34" charset="0"/>
              </a:rPr>
              <a:t>Key Features</a:t>
            </a:r>
            <a:r>
              <a:rPr lang="en-US" sz="1800" u="sng" dirty="0" smtClean="0">
                <a:latin typeface="Arial" pitchFamily="34" charset="0"/>
              </a:rPr>
              <a:t>:</a:t>
            </a:r>
          </a:p>
          <a:p>
            <a:pPr marL="228600" indent="-228600">
              <a:lnSpc>
                <a:spcPct val="90000"/>
              </a:lnSpc>
              <a:spcBef>
                <a:spcPct val="20000"/>
              </a:spcBef>
              <a:buFontTx/>
              <a:buChar char="•"/>
            </a:pPr>
            <a:endParaRPr lang="en-US" sz="1600" dirty="0">
              <a:latin typeface="Arial" pitchFamily="34" charset="0"/>
            </a:endParaRPr>
          </a:p>
          <a:p>
            <a:pPr marL="576263" lvl="1" indent="-233363">
              <a:lnSpc>
                <a:spcPct val="90000"/>
              </a:lnSpc>
              <a:spcBef>
                <a:spcPct val="20000"/>
              </a:spcBef>
              <a:buFontTx/>
              <a:buChar char="–"/>
            </a:pPr>
            <a:r>
              <a:rPr lang="en-US" sz="1600" dirty="0">
                <a:latin typeface="Arial" pitchFamily="34" charset="0"/>
              </a:rPr>
              <a:t>3 </a:t>
            </a:r>
            <a:r>
              <a:rPr lang="en-US" sz="1600" dirty="0" err="1">
                <a:latin typeface="Arial" pitchFamily="34" charset="0"/>
              </a:rPr>
              <a:t>quadrupole</a:t>
            </a:r>
            <a:r>
              <a:rPr lang="en-US" sz="1600" dirty="0">
                <a:latin typeface="Arial" pitchFamily="34" charset="0"/>
              </a:rPr>
              <a:t> magnets,</a:t>
            </a:r>
          </a:p>
          <a:p>
            <a:pPr marL="576263" lvl="1" indent="-233363">
              <a:lnSpc>
                <a:spcPct val="90000"/>
              </a:lnSpc>
              <a:spcBef>
                <a:spcPct val="20000"/>
              </a:spcBef>
            </a:pPr>
            <a:r>
              <a:rPr lang="en-US" sz="1600" dirty="0">
                <a:latin typeface="Arial" pitchFamily="34" charset="0"/>
              </a:rPr>
              <a:t>		 1 dipole magnet </a:t>
            </a:r>
          </a:p>
          <a:p>
            <a:pPr marL="919163" lvl="2" indent="-228600">
              <a:lnSpc>
                <a:spcPct val="90000"/>
              </a:lnSpc>
              <a:spcBef>
                <a:spcPct val="20000"/>
              </a:spcBef>
              <a:buFontTx/>
              <a:buChar char="•"/>
            </a:pPr>
            <a:r>
              <a:rPr lang="en-US" sz="1400" dirty="0">
                <a:solidFill>
                  <a:srgbClr val="008000"/>
                </a:solidFill>
                <a:latin typeface="Arial" pitchFamily="34" charset="0"/>
              </a:rPr>
              <a:t>Provides easily calibrated </a:t>
            </a:r>
          </a:p>
          <a:p>
            <a:pPr marL="919163" lvl="2" indent="-228600">
              <a:lnSpc>
                <a:spcPct val="90000"/>
              </a:lnSpc>
              <a:spcBef>
                <a:spcPct val="20000"/>
              </a:spcBef>
            </a:pPr>
            <a:r>
              <a:rPr lang="en-US" sz="1400" dirty="0">
                <a:solidFill>
                  <a:srgbClr val="008000"/>
                </a:solidFill>
                <a:latin typeface="Arial" pitchFamily="34" charset="0"/>
              </a:rPr>
              <a:t>	optics and wide acceptance</a:t>
            </a:r>
          </a:p>
          <a:p>
            <a:pPr marL="919163" lvl="2" indent="-228600">
              <a:lnSpc>
                <a:spcPct val="90000"/>
              </a:lnSpc>
              <a:spcBef>
                <a:spcPct val="20000"/>
              </a:spcBef>
              <a:buFontTx/>
              <a:buChar char="•"/>
            </a:pPr>
            <a:r>
              <a:rPr lang="en-US" sz="1400" dirty="0">
                <a:solidFill>
                  <a:srgbClr val="008000"/>
                </a:solidFill>
                <a:latin typeface="Arial" pitchFamily="34" charset="0"/>
              </a:rPr>
              <a:t>Uses magnets very similar </a:t>
            </a:r>
          </a:p>
          <a:p>
            <a:pPr marL="919163" lvl="2" indent="-228600">
              <a:lnSpc>
                <a:spcPct val="90000"/>
              </a:lnSpc>
              <a:spcBef>
                <a:spcPct val="20000"/>
              </a:spcBef>
            </a:pPr>
            <a:r>
              <a:rPr lang="en-US" sz="1400" dirty="0">
                <a:solidFill>
                  <a:srgbClr val="008000"/>
                </a:solidFill>
                <a:latin typeface="Arial" pitchFamily="34" charset="0"/>
              </a:rPr>
              <a:t>	to existing ones</a:t>
            </a:r>
          </a:p>
          <a:p>
            <a:pPr marL="576263" lvl="1" indent="-233363">
              <a:lnSpc>
                <a:spcPct val="90000"/>
              </a:lnSpc>
              <a:spcBef>
                <a:spcPct val="20000"/>
              </a:spcBef>
              <a:buFontTx/>
              <a:buChar char="–"/>
            </a:pPr>
            <a:r>
              <a:rPr lang="en-US" sz="1600" dirty="0">
                <a:latin typeface="Arial" pitchFamily="34" charset="0"/>
              </a:rPr>
              <a:t>1 horizontal bend magnet </a:t>
            </a:r>
          </a:p>
          <a:p>
            <a:pPr marL="919163" lvl="2" indent="-228600">
              <a:lnSpc>
                <a:spcPct val="90000"/>
              </a:lnSpc>
              <a:spcBef>
                <a:spcPct val="20000"/>
              </a:spcBef>
              <a:buFontTx/>
              <a:buChar char="•"/>
            </a:pPr>
            <a:r>
              <a:rPr lang="en-US" sz="1400" dirty="0">
                <a:solidFill>
                  <a:srgbClr val="008000"/>
                </a:solidFill>
                <a:latin typeface="Arial" pitchFamily="34" charset="0"/>
              </a:rPr>
              <a:t>Allows forward</a:t>
            </a:r>
          </a:p>
          <a:p>
            <a:pPr marL="1376363" lvl="3" indent="-228600">
              <a:lnSpc>
                <a:spcPct val="90000"/>
              </a:lnSpc>
              <a:spcBef>
                <a:spcPct val="20000"/>
              </a:spcBef>
            </a:pPr>
            <a:r>
              <a:rPr lang="en-US" sz="1400" dirty="0">
                <a:solidFill>
                  <a:srgbClr val="008000"/>
                </a:solidFill>
                <a:latin typeface="Arial" pitchFamily="34" charset="0"/>
              </a:rPr>
              <a:t> acceptance</a:t>
            </a:r>
          </a:p>
          <a:p>
            <a:pPr marL="919163" lvl="2" indent="-228600">
              <a:lnSpc>
                <a:spcPct val="90000"/>
              </a:lnSpc>
              <a:spcBef>
                <a:spcPct val="20000"/>
              </a:spcBef>
              <a:buFontTx/>
              <a:buChar char="•"/>
            </a:pPr>
            <a:r>
              <a:rPr lang="en-US" sz="1400" dirty="0">
                <a:solidFill>
                  <a:srgbClr val="008000"/>
                </a:solidFill>
                <a:latin typeface="Arial" pitchFamily="34" charset="0"/>
              </a:rPr>
              <a:t>New design,</a:t>
            </a:r>
          </a:p>
          <a:p>
            <a:pPr marL="919163" lvl="2" indent="-228600">
              <a:lnSpc>
                <a:spcPct val="90000"/>
              </a:lnSpc>
              <a:spcBef>
                <a:spcPct val="20000"/>
              </a:spcBef>
            </a:pPr>
            <a:r>
              <a:rPr lang="en-US" sz="1400" dirty="0">
                <a:solidFill>
                  <a:srgbClr val="008000"/>
                </a:solidFill>
                <a:latin typeface="Arial" pitchFamily="34" charset="0"/>
              </a:rPr>
              <a:t>	developed in </a:t>
            </a:r>
          </a:p>
          <a:p>
            <a:pPr marL="919163" lvl="2" indent="-228600">
              <a:lnSpc>
                <a:spcPct val="90000"/>
              </a:lnSpc>
              <a:spcBef>
                <a:spcPct val="20000"/>
              </a:spcBef>
            </a:pPr>
            <a:r>
              <a:rPr lang="en-US" sz="1400" dirty="0">
                <a:solidFill>
                  <a:srgbClr val="008000"/>
                </a:solidFill>
                <a:latin typeface="Arial" pitchFamily="34" charset="0"/>
              </a:rPr>
              <a:t>	collaboration </a:t>
            </a:r>
          </a:p>
          <a:p>
            <a:pPr marL="919163" lvl="2" indent="-228600">
              <a:lnSpc>
                <a:spcPct val="90000"/>
              </a:lnSpc>
              <a:spcBef>
                <a:spcPct val="20000"/>
              </a:spcBef>
            </a:pPr>
            <a:r>
              <a:rPr lang="en-US" sz="1400" dirty="0">
                <a:solidFill>
                  <a:srgbClr val="008000"/>
                </a:solidFill>
                <a:latin typeface="Arial" pitchFamily="34" charset="0"/>
              </a:rPr>
              <a:t>	w/MSU</a:t>
            </a:r>
          </a:p>
        </p:txBody>
      </p:sp>
      <p:sp>
        <p:nvSpPr>
          <p:cNvPr id="21509" name="Rectangle 5"/>
          <p:cNvSpPr txBox="1">
            <a:spLocks noChangeArrowheads="1"/>
          </p:cNvSpPr>
          <p:nvPr/>
        </p:nvSpPr>
        <p:spPr bwMode="auto">
          <a:xfrm>
            <a:off x="4114800" y="4038600"/>
            <a:ext cx="5029200" cy="2514600"/>
          </a:xfrm>
          <a:prstGeom prst="rect">
            <a:avLst/>
          </a:prstGeom>
          <a:noFill/>
          <a:ln w="9525">
            <a:noFill/>
            <a:miter lim="800000"/>
            <a:headEnd/>
            <a:tailEnd/>
          </a:ln>
        </p:spPr>
        <p:txBody>
          <a:bodyPr/>
          <a:lstStyle/>
          <a:p>
            <a:pPr marL="1947863" lvl="4" indent="-233363">
              <a:lnSpc>
                <a:spcPct val="90000"/>
              </a:lnSpc>
              <a:spcBef>
                <a:spcPct val="20000"/>
              </a:spcBef>
              <a:buFontTx/>
              <a:buChar char="–"/>
            </a:pPr>
            <a:r>
              <a:rPr lang="en-US" sz="1600" dirty="0">
                <a:latin typeface="Arial" pitchFamily="34" charset="0"/>
              </a:rPr>
              <a:t>6 element detector package </a:t>
            </a:r>
            <a:endParaRPr lang="en-US" sz="1200" dirty="0">
              <a:latin typeface="Arial" pitchFamily="34" charset="0"/>
            </a:endParaRPr>
          </a:p>
          <a:p>
            <a:pPr marL="1947863" lvl="4" indent="-233363">
              <a:lnSpc>
                <a:spcPct val="90000"/>
              </a:lnSpc>
              <a:spcBef>
                <a:spcPct val="20000"/>
              </a:spcBef>
              <a:buFontTx/>
              <a:buChar char="•"/>
            </a:pPr>
            <a:r>
              <a:rPr lang="en-US" sz="1400" dirty="0">
                <a:solidFill>
                  <a:srgbClr val="008000"/>
                </a:solidFill>
                <a:latin typeface="Arial" pitchFamily="34" charset="0"/>
              </a:rPr>
              <a:t>Drift Chambers / Hodoscopes / </a:t>
            </a:r>
            <a:r>
              <a:rPr lang="en-US" sz="1400" dirty="0" err="1">
                <a:solidFill>
                  <a:srgbClr val="008000"/>
                </a:solidFill>
                <a:latin typeface="Arial" pitchFamily="34" charset="0"/>
              </a:rPr>
              <a:t>Cerenkovs</a:t>
            </a:r>
            <a:r>
              <a:rPr lang="en-US" sz="1400" dirty="0">
                <a:solidFill>
                  <a:srgbClr val="008000"/>
                </a:solidFill>
                <a:latin typeface="Arial" pitchFamily="34" charset="0"/>
              </a:rPr>
              <a:t> / Calorimeter</a:t>
            </a:r>
          </a:p>
          <a:p>
            <a:pPr marL="1947863" lvl="4" indent="-233363">
              <a:lnSpc>
                <a:spcPct val="90000"/>
              </a:lnSpc>
              <a:spcBef>
                <a:spcPct val="20000"/>
              </a:spcBef>
              <a:buFontTx/>
              <a:buChar char="•"/>
            </a:pPr>
            <a:r>
              <a:rPr lang="en-US" sz="1400" dirty="0">
                <a:solidFill>
                  <a:srgbClr val="008000"/>
                </a:solidFill>
                <a:latin typeface="Arial" pitchFamily="34" charset="0"/>
              </a:rPr>
              <a:t>All derived from existing HMS/SOS detector designs</a:t>
            </a:r>
          </a:p>
          <a:p>
            <a:pPr marL="1033463" lvl="2" indent="-233363">
              <a:lnSpc>
                <a:spcPct val="90000"/>
              </a:lnSpc>
              <a:spcBef>
                <a:spcPct val="20000"/>
              </a:spcBef>
              <a:buFontTx/>
              <a:buChar char="–"/>
            </a:pPr>
            <a:r>
              <a:rPr lang="en-US" sz="1600" dirty="0">
                <a:latin typeface="Arial" pitchFamily="34" charset="0"/>
              </a:rPr>
              <a:t>Rigid Support Structure / Well-Shielded Detector Enclosure</a:t>
            </a:r>
          </a:p>
          <a:p>
            <a:pPr marL="1033463" lvl="2" indent="-233363">
              <a:lnSpc>
                <a:spcPct val="90000"/>
              </a:lnSpc>
              <a:spcBef>
                <a:spcPct val="20000"/>
              </a:spcBef>
              <a:buFontTx/>
              <a:buChar char="•"/>
            </a:pPr>
            <a:r>
              <a:rPr lang="en-US" sz="1200" dirty="0">
                <a:solidFill>
                  <a:srgbClr val="008000"/>
                </a:solidFill>
                <a:latin typeface="Arial" pitchFamily="34" charset="0"/>
              </a:rPr>
              <a:t>Reproduces Pointing Accuracy &amp; Reproducibility demonstrated in </a:t>
            </a:r>
            <a:r>
              <a:rPr lang="en-US" sz="1200" dirty="0" smtClean="0">
                <a:solidFill>
                  <a:srgbClr val="008000"/>
                </a:solidFill>
                <a:latin typeface="Arial" pitchFamily="34" charset="0"/>
              </a:rPr>
              <a:t>HMS</a:t>
            </a:r>
            <a:endParaRPr lang="en-US" sz="1200" dirty="0">
              <a:solidFill>
                <a:srgbClr val="008000"/>
              </a:solidFill>
              <a:latin typeface="Arial" pitchFamily="34" charset="0"/>
            </a:endParaRPr>
          </a:p>
        </p:txBody>
      </p:sp>
      <p:sp>
        <p:nvSpPr>
          <p:cNvPr id="6" name="Slide Number Placeholder 5"/>
          <p:cNvSpPr>
            <a:spLocks noGrp="1"/>
          </p:cNvSpPr>
          <p:nvPr>
            <p:ph type="sldNum" sz="quarter" idx="12"/>
          </p:nvPr>
        </p:nvSpPr>
        <p:spPr/>
        <p:txBody>
          <a:bodyPr/>
          <a:lstStyle/>
          <a:p>
            <a:fld id="{95577265-A00E-43F9-9495-15815261B3B3}"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52400"/>
            <a:ext cx="8229600" cy="609600"/>
          </a:xfrm>
        </p:spPr>
        <p:txBody>
          <a:bodyPr/>
          <a:lstStyle/>
          <a:p>
            <a:r>
              <a:rPr lang="en-US" sz="3200" smtClean="0">
                <a:solidFill>
                  <a:srgbClr val="FF3300"/>
                </a:solidFill>
                <a:latin typeface="Comic Sans MS" pitchFamily="66" charset="0"/>
              </a:rPr>
              <a:t>SUSY Sensitivities</a:t>
            </a:r>
          </a:p>
        </p:txBody>
      </p:sp>
      <p:sp>
        <p:nvSpPr>
          <p:cNvPr id="25603" name="Rectangle 3"/>
          <p:cNvSpPr>
            <a:spLocks noGrp="1" noChangeArrowheads="1"/>
          </p:cNvSpPr>
          <p:nvPr>
            <p:ph type="body" idx="1"/>
          </p:nvPr>
        </p:nvSpPr>
        <p:spPr>
          <a:xfrm>
            <a:off x="152400" y="838200"/>
            <a:ext cx="2743200" cy="5791200"/>
          </a:xfrm>
        </p:spPr>
        <p:txBody>
          <a:bodyPr/>
          <a:lstStyle/>
          <a:p>
            <a:pPr>
              <a:buFont typeface="Arial" pitchFamily="34" charset="0"/>
              <a:buNone/>
            </a:pPr>
            <a:r>
              <a:rPr lang="en-US" sz="1600" smtClean="0">
                <a:latin typeface="Comic Sans MS" pitchFamily="66" charset="0"/>
              </a:rPr>
              <a:t>	R-parity Violating (tree-level) SUSY:</a:t>
            </a:r>
          </a:p>
          <a:p>
            <a:pPr>
              <a:buFontTx/>
              <a:buNone/>
            </a:pPr>
            <a:r>
              <a:rPr lang="en-US" sz="1600" smtClean="0">
                <a:latin typeface="Comic Sans MS" pitchFamily="66" charset="0"/>
              </a:rPr>
              <a:t>    allowed pulls over 3</a:t>
            </a:r>
            <a:r>
              <a:rPr lang="el-GR" sz="1600" smtClean="0">
                <a:latin typeface="Comic Sans MS" pitchFamily="66" charset="0"/>
                <a:cs typeface="Arial" pitchFamily="34" charset="0"/>
              </a:rPr>
              <a:t>σ</a:t>
            </a:r>
            <a:endParaRPr lang="en-US" sz="1600" smtClean="0">
              <a:latin typeface="Comic Sans MS" pitchFamily="66" charset="0"/>
            </a:endParaRPr>
          </a:p>
          <a:p>
            <a:pPr>
              <a:buFontTx/>
              <a:buNone/>
            </a:pPr>
            <a:r>
              <a:rPr lang="en-US" smtClean="0"/>
              <a:t>         </a:t>
            </a:r>
          </a:p>
          <a:p>
            <a:pPr>
              <a:buFontTx/>
              <a:buNone/>
            </a:pPr>
            <a:endParaRPr lang="en-US" smtClean="0"/>
          </a:p>
          <a:p>
            <a:pPr>
              <a:buFontTx/>
              <a:buNone/>
            </a:pPr>
            <a:endParaRPr lang="en-US" smtClean="0"/>
          </a:p>
          <a:p>
            <a:pPr algn="ctr">
              <a:buFontTx/>
              <a:buNone/>
            </a:pPr>
            <a:endParaRPr lang="en-US" smtClean="0"/>
          </a:p>
          <a:p>
            <a:pPr algn="ctr">
              <a:buFontTx/>
              <a:buNone/>
            </a:pPr>
            <a:r>
              <a:rPr lang="en-US" sz="1600" smtClean="0">
                <a:latin typeface="Comic Sans MS" pitchFamily="66" charset="0"/>
              </a:rPr>
              <a:t>R-parity Conserving </a:t>
            </a:r>
          </a:p>
          <a:p>
            <a:pPr algn="ctr">
              <a:buFontTx/>
              <a:buNone/>
            </a:pPr>
            <a:r>
              <a:rPr lang="en-US" sz="1600" smtClean="0">
                <a:latin typeface="Comic Sans MS" pitchFamily="66" charset="0"/>
              </a:rPr>
              <a:t>(loop-level) SUSY:</a:t>
            </a:r>
          </a:p>
          <a:p>
            <a:pPr algn="ctr">
              <a:buFontTx/>
              <a:buNone/>
            </a:pPr>
            <a:r>
              <a:rPr lang="en-US" sz="1600" smtClean="0"/>
              <a:t>   </a:t>
            </a:r>
            <a:r>
              <a:rPr lang="en-US" sz="1600" smtClean="0">
                <a:latin typeface="Comic Sans MS" pitchFamily="66" charset="0"/>
              </a:rPr>
              <a:t>allowed pull 1</a:t>
            </a:r>
            <a:r>
              <a:rPr lang="el-GR" sz="1600" smtClean="0">
                <a:latin typeface="Comic Sans MS" pitchFamily="66" charset="0"/>
                <a:cs typeface="Arial" pitchFamily="34" charset="0"/>
              </a:rPr>
              <a:t>σ</a:t>
            </a:r>
            <a:endParaRPr lang="en-US" sz="1600" smtClean="0">
              <a:latin typeface="Comic Sans MS" pitchFamily="66" charset="0"/>
              <a:cs typeface="Arial" pitchFamily="34" charset="0"/>
            </a:endParaRPr>
          </a:p>
          <a:p>
            <a:pPr>
              <a:buFontTx/>
              <a:buNone/>
            </a:pPr>
            <a:endParaRPr lang="en-US" sz="1600" smtClean="0"/>
          </a:p>
        </p:txBody>
      </p:sp>
      <p:sp>
        <p:nvSpPr>
          <p:cNvPr id="25604" name="Text Box 4"/>
          <p:cNvSpPr txBox="1">
            <a:spLocks noChangeArrowheads="1"/>
          </p:cNvSpPr>
          <p:nvPr/>
        </p:nvSpPr>
        <p:spPr bwMode="auto">
          <a:xfrm>
            <a:off x="3657600" y="54864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000">
                <a:solidFill>
                  <a:srgbClr val="FF0000"/>
                </a:solidFill>
              </a:rPr>
              <a:t>Contour 95% CL</a:t>
            </a:r>
            <a:endParaRPr lang="el-GR" sz="2000">
              <a:solidFill>
                <a:srgbClr val="FF0000"/>
              </a:solidFill>
            </a:endParaRPr>
          </a:p>
        </p:txBody>
      </p:sp>
      <p:sp>
        <p:nvSpPr>
          <p:cNvPr id="25605" name="Text Box 5"/>
          <p:cNvSpPr txBox="1">
            <a:spLocks noChangeArrowheads="1"/>
          </p:cNvSpPr>
          <p:nvPr/>
        </p:nvSpPr>
        <p:spPr bwMode="auto">
          <a:xfrm>
            <a:off x="4267200" y="6324600"/>
            <a:ext cx="411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400">
                <a:latin typeface="Comic Sans MS" pitchFamily="66" charset="0"/>
              </a:rPr>
              <a:t>contour courtesy of Shufang Su (U. Arizona)</a:t>
            </a:r>
          </a:p>
        </p:txBody>
      </p:sp>
      <p:pic>
        <p:nvPicPr>
          <p:cNvPr id="25606" name="Picture 10" descr="tree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2587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1" descr="SUSYloo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953000"/>
            <a:ext cx="2590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2" descr="susy_dark_matter_shufang_Qwe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914400"/>
            <a:ext cx="5521325"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 Box 14"/>
          <p:cNvSpPr txBox="1">
            <a:spLocks noChangeArrowheads="1"/>
          </p:cNvSpPr>
          <p:nvPr/>
        </p:nvSpPr>
        <p:spPr bwMode="auto">
          <a:xfrm>
            <a:off x="4495800" y="21336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200">
                <a:solidFill>
                  <a:srgbClr val="FF3399"/>
                </a:solidFill>
              </a:rPr>
              <a:t>No dark matter candidate (decayed)</a:t>
            </a:r>
          </a:p>
        </p:txBody>
      </p:sp>
      <p:sp>
        <p:nvSpPr>
          <p:cNvPr id="25610" name="Text Box 15"/>
          <p:cNvSpPr txBox="1">
            <a:spLocks noChangeArrowheads="1"/>
          </p:cNvSpPr>
          <p:nvPr/>
        </p:nvSpPr>
        <p:spPr bwMode="auto">
          <a:xfrm>
            <a:off x="3886200" y="601980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a:latin typeface="Comic Sans MS" pitchFamily="66" charset="0"/>
              </a:rPr>
              <a:t>A. Kurylov et al., PRD 68, (2003) 035008</a:t>
            </a:r>
          </a:p>
        </p:txBody>
      </p:sp>
      <p:sp>
        <p:nvSpPr>
          <p:cNvPr id="11" name="Slide Number Placeholder 10"/>
          <p:cNvSpPr>
            <a:spLocks noGrp="1"/>
          </p:cNvSpPr>
          <p:nvPr>
            <p:ph type="sldNum" sz="quarter" idx="12"/>
          </p:nvPr>
        </p:nvSpPr>
        <p:spPr/>
        <p:txBody>
          <a:bodyPr/>
          <a:lstStyle/>
          <a:p>
            <a:pPr>
              <a:defRPr/>
            </a:pPr>
            <a:fld id="{B68399D8-E912-4BE6-8D16-9E53A2CB4382}" type="slidenum">
              <a:rPr lang="en-US"/>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0"/>
          </p:nvPr>
        </p:nvSpPr>
        <p:spPr/>
        <p:txBody>
          <a:bodyPr/>
          <a:lstStyle/>
          <a:p>
            <a:fld id="{1E8FBB5B-1B8B-48E7-BE6A-0E0C6EFBE5BC}" type="slidenum">
              <a:rPr lang="en-US"/>
              <a:pPr/>
              <a:t>50</a:t>
            </a:fld>
            <a:endParaRPr lang="en-US"/>
          </a:p>
        </p:txBody>
      </p:sp>
      <p:sp>
        <p:nvSpPr>
          <p:cNvPr id="31754" name="Rectangle 10"/>
          <p:cNvSpPr>
            <a:spLocks noGrp="1" noChangeArrowheads="1"/>
          </p:cNvSpPr>
          <p:nvPr>
            <p:ph type="title"/>
          </p:nvPr>
        </p:nvSpPr>
        <p:spPr/>
        <p:txBody>
          <a:bodyPr/>
          <a:lstStyle/>
          <a:p>
            <a:r>
              <a:rPr lang="en-US" dirty="0" smtClean="0">
                <a:solidFill>
                  <a:srgbClr val="FF0000"/>
                </a:solidFill>
              </a:rPr>
              <a:t>Particle ID: Limitations </a:t>
            </a:r>
            <a:r>
              <a:rPr lang="en-US" dirty="0">
                <a:solidFill>
                  <a:srgbClr val="FF0000"/>
                </a:solidFill>
              </a:rPr>
              <a:t>of TOF</a:t>
            </a:r>
          </a:p>
        </p:txBody>
      </p:sp>
      <p:sp>
        <p:nvSpPr>
          <p:cNvPr id="31755" name="Rectangle 11"/>
          <p:cNvSpPr>
            <a:spLocks noGrp="1" noChangeArrowheads="1"/>
          </p:cNvSpPr>
          <p:nvPr>
            <p:ph type="body" sz="half" idx="1"/>
          </p:nvPr>
        </p:nvSpPr>
        <p:spPr>
          <a:xfrm>
            <a:off x="220663" y="1387475"/>
            <a:ext cx="3814762" cy="3562350"/>
          </a:xfrm>
        </p:spPr>
        <p:txBody>
          <a:bodyPr/>
          <a:lstStyle/>
          <a:p>
            <a:pPr>
              <a:lnSpc>
                <a:spcPct val="90000"/>
              </a:lnSpc>
            </a:pPr>
            <a:r>
              <a:rPr lang="en-US" sz="2200"/>
              <a:t>TOF over the short ~2.2m baseline inside the SHMS hut will be of little use for most of the momentum range anticipated for the SHMS.</a:t>
            </a:r>
          </a:p>
          <a:p>
            <a:pPr>
              <a:lnSpc>
                <a:spcPct val="90000"/>
              </a:lnSpc>
            </a:pPr>
            <a:r>
              <a:rPr lang="en-US" sz="2200"/>
              <a:t>Even over a 22.5m distance from the target to the SHMS detector stack, TOF is of limited use.</a:t>
            </a:r>
            <a:endParaRPr lang="el-GR" sz="2200"/>
          </a:p>
        </p:txBody>
      </p:sp>
      <p:pic>
        <p:nvPicPr>
          <p:cNvPr id="31753" name="Picture 9" descr="shms_tof_22p5m"/>
          <p:cNvPicPr>
            <a:picLocks noGrp="1" noChangeAspect="1" noChangeArrowheads="1"/>
          </p:cNvPicPr>
          <p:nvPr>
            <p:ph sz="half" idx="2"/>
          </p:nvPr>
        </p:nvPicPr>
        <p:blipFill>
          <a:blip r:embed="rId3" cstate="print"/>
          <a:srcRect t="5217" r="908" b="580"/>
          <a:stretch>
            <a:fillRect/>
          </a:stretch>
        </p:blipFill>
        <p:spPr>
          <a:xfrm>
            <a:off x="3886200" y="1219200"/>
            <a:ext cx="4992974" cy="3714754"/>
          </a:xfrm>
          <a:noFill/>
          <a:ln/>
        </p:spPr>
      </p:pic>
      <p:sp>
        <p:nvSpPr>
          <p:cNvPr id="31756" name="Text Box 12"/>
          <p:cNvSpPr txBox="1">
            <a:spLocks noChangeArrowheads="1"/>
          </p:cNvSpPr>
          <p:nvPr/>
        </p:nvSpPr>
        <p:spPr bwMode="auto">
          <a:xfrm>
            <a:off x="3303588" y="5149850"/>
            <a:ext cx="3348037" cy="1200150"/>
          </a:xfrm>
          <a:prstGeom prst="rect">
            <a:avLst/>
          </a:prstGeom>
          <a:solidFill>
            <a:schemeClr val="accent1"/>
          </a:solidFill>
          <a:ln w="9525">
            <a:solidFill>
              <a:schemeClr val="bg2"/>
            </a:solidFill>
            <a:miter lim="800000"/>
            <a:headEnd/>
            <a:tailEnd/>
          </a:ln>
          <a:effectLst/>
        </p:spPr>
        <p:txBody>
          <a:bodyPr>
            <a:spAutoFit/>
          </a:bodyPr>
          <a:lstStyle/>
          <a:p>
            <a:r>
              <a:rPr lang="en-US">
                <a:effectLst>
                  <a:outerShdw blurRad="38100" dist="38100" dir="2700000" algn="tl">
                    <a:srgbClr val="000000"/>
                  </a:outerShdw>
                </a:effectLst>
              </a:rPr>
              <a:t>Effect of finite timing resolution </a:t>
            </a:r>
          </a:p>
          <a:p>
            <a:r>
              <a:rPr lang="en-US">
                <a:effectLst>
                  <a:outerShdw blurRad="38100" dist="38100" dir="2700000" algn="tl">
                    <a:srgbClr val="000000"/>
                  </a:outerShdw>
                </a:effectLst>
              </a:rPr>
              <a:t>(±1.5</a:t>
            </a:r>
            <a:r>
              <a:rPr lang="el-GR">
                <a:effectLst>
                  <a:outerShdw blurRad="38100" dist="38100" dir="2700000" algn="tl">
                    <a:srgbClr val="000000"/>
                  </a:outerShdw>
                </a:effectLst>
              </a:rPr>
              <a:t>σ</a:t>
            </a:r>
            <a:r>
              <a:rPr lang="en-US">
                <a:effectLst>
                  <a:outerShdw blurRad="38100" dist="38100" dir="2700000" algn="tl">
                    <a:srgbClr val="000000"/>
                  </a:outerShdw>
                </a:effectLst>
              </a:rPr>
              <a:t> with </a:t>
            </a:r>
            <a:r>
              <a:rPr lang="el-GR">
                <a:effectLst>
                  <a:outerShdw blurRad="38100" dist="38100" dir="2700000" algn="tl">
                    <a:srgbClr val="000000"/>
                  </a:outerShdw>
                </a:effectLst>
              </a:rPr>
              <a:t>σ</a:t>
            </a:r>
            <a:r>
              <a:rPr lang="en-US">
                <a:effectLst>
                  <a:outerShdw blurRad="38100" dist="38100" dir="2700000" algn="tl">
                    <a:srgbClr val="000000"/>
                  </a:outerShdw>
                </a:effectLst>
              </a:rPr>
              <a:t>=200ps).</a:t>
            </a:r>
          </a:p>
          <a:p>
            <a:r>
              <a:rPr lang="en-US">
                <a:effectLst>
                  <a:outerShdw blurRad="38100" dist="38100" dir="2700000" algn="tl">
                    <a:srgbClr val="000000"/>
                  </a:outerShdw>
                </a:effectLst>
              </a:rPr>
              <a:t>Separation &lt;3</a:t>
            </a:r>
            <a:r>
              <a:rPr lang="el-GR">
                <a:effectLst>
                  <a:outerShdw blurRad="38100" dist="38100" dir="2700000" algn="tl">
                    <a:srgbClr val="000000"/>
                  </a:outerShdw>
                </a:effectLst>
                <a:cs typeface="Arial" pitchFamily="34" charset="0"/>
              </a:rPr>
              <a:t>σ</a:t>
            </a:r>
            <a:r>
              <a:rPr lang="en-US">
                <a:effectLst>
                  <a:outerShdw blurRad="38100" dist="38100" dir="2700000" algn="tl">
                    <a:srgbClr val="000000"/>
                  </a:outerShdw>
                </a:effectLst>
                <a:cs typeface="Arial" pitchFamily="34" charset="0"/>
              </a:rPr>
              <a:t> to the right of where lines intersect.</a:t>
            </a:r>
            <a:r>
              <a:rPr lang="en-US"/>
              <a:t> </a:t>
            </a:r>
          </a:p>
        </p:txBody>
      </p:sp>
      <p:sp>
        <p:nvSpPr>
          <p:cNvPr id="31760" name="Line 16"/>
          <p:cNvSpPr>
            <a:spLocks noChangeShapeType="1"/>
          </p:cNvSpPr>
          <p:nvPr/>
        </p:nvSpPr>
        <p:spPr bwMode="auto">
          <a:xfrm flipV="1">
            <a:off x="5875338" y="3879850"/>
            <a:ext cx="798512" cy="1270000"/>
          </a:xfrm>
          <a:prstGeom prst="line">
            <a:avLst/>
          </a:prstGeom>
          <a:noFill/>
          <a:ln w="25400">
            <a:solidFill>
              <a:schemeClr val="bg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6"/>
          <p:cNvPicPr>
            <a:picLocks noChangeAspect="1"/>
          </p:cNvPicPr>
          <p:nvPr/>
        </p:nvPicPr>
        <p:blipFill>
          <a:blip r:embed="rId3" cstate="print"/>
          <a:srcRect/>
          <a:stretch>
            <a:fillRect/>
          </a:stretch>
        </p:blipFill>
        <p:spPr bwMode="auto">
          <a:xfrm>
            <a:off x="1371600" y="1447800"/>
            <a:ext cx="5775239" cy="3779048"/>
          </a:xfrm>
          <a:prstGeom prst="rect">
            <a:avLst/>
          </a:prstGeom>
          <a:noFill/>
          <a:ln w="9525">
            <a:noFill/>
            <a:miter lim="800000"/>
            <a:headEnd/>
            <a:tailEnd/>
          </a:ln>
        </p:spPr>
      </p:pic>
      <p:sp>
        <p:nvSpPr>
          <p:cNvPr id="25603" name="Rectangle 2"/>
          <p:cNvSpPr>
            <a:spLocks noGrp="1" noChangeArrowheads="1"/>
          </p:cNvSpPr>
          <p:nvPr>
            <p:ph type="title"/>
          </p:nvPr>
        </p:nvSpPr>
        <p:spPr>
          <a:xfrm>
            <a:off x="304800" y="381000"/>
            <a:ext cx="8839200" cy="579438"/>
          </a:xfrm>
        </p:spPr>
        <p:txBody>
          <a:bodyPr>
            <a:noAutofit/>
          </a:bodyPr>
          <a:lstStyle/>
          <a:p>
            <a:pPr eaLnBrk="1" hangingPunct="1"/>
            <a:r>
              <a:rPr lang="en-US" sz="4000" dirty="0" smtClean="0">
                <a:solidFill>
                  <a:srgbClr val="FF0000"/>
                </a:solidFill>
                <a:ea typeface="ＭＳ Ｐゴシック"/>
                <a:cs typeface="ＭＳ Ｐゴシック"/>
              </a:rPr>
              <a:t>SHMS Particle Identification: +hadrons</a:t>
            </a:r>
          </a:p>
        </p:txBody>
      </p:sp>
      <p:sp>
        <p:nvSpPr>
          <p:cNvPr id="25630" name="TextBox 6"/>
          <p:cNvSpPr txBox="1">
            <a:spLocks noChangeArrowheads="1"/>
          </p:cNvSpPr>
          <p:nvPr/>
        </p:nvSpPr>
        <p:spPr bwMode="auto">
          <a:xfrm>
            <a:off x="4343400" y="1828800"/>
            <a:ext cx="2377574" cy="369332"/>
          </a:xfrm>
          <a:prstGeom prst="rect">
            <a:avLst/>
          </a:prstGeom>
          <a:solidFill>
            <a:srgbClr val="FFFF00"/>
          </a:solidFill>
          <a:ln w="9525">
            <a:noFill/>
            <a:miter lim="800000"/>
            <a:headEnd/>
            <a:tailEnd/>
          </a:ln>
        </p:spPr>
        <p:txBody>
          <a:bodyPr wrap="none">
            <a:spAutoFit/>
          </a:bodyPr>
          <a:lstStyle/>
          <a:p>
            <a:pPr algn="ctr" eaLnBrk="0" hangingPunct="0"/>
            <a:r>
              <a:rPr lang="en-US" dirty="0" smtClean="0">
                <a:latin typeface="Arial" pitchFamily="34" charset="0"/>
              </a:rPr>
              <a:t>Heavy Gas </a:t>
            </a:r>
            <a:r>
              <a:rPr lang="en-US" dirty="0">
                <a:latin typeface="Arial" pitchFamily="34" charset="0"/>
              </a:rPr>
              <a:t>Cerenkov</a:t>
            </a:r>
          </a:p>
        </p:txBody>
      </p:sp>
      <p:sp>
        <p:nvSpPr>
          <p:cNvPr id="25633" name="TextBox 9"/>
          <p:cNvSpPr txBox="1">
            <a:spLocks noChangeArrowheads="1"/>
          </p:cNvSpPr>
          <p:nvPr/>
        </p:nvSpPr>
        <p:spPr bwMode="auto">
          <a:xfrm>
            <a:off x="152400" y="3003069"/>
            <a:ext cx="1295400" cy="646331"/>
          </a:xfrm>
          <a:prstGeom prst="rect">
            <a:avLst/>
          </a:prstGeom>
          <a:noFill/>
          <a:ln w="9525">
            <a:noFill/>
            <a:miter lim="800000"/>
            <a:headEnd/>
            <a:tailEnd/>
          </a:ln>
        </p:spPr>
        <p:txBody>
          <a:bodyPr wrap="square">
            <a:spAutoFit/>
          </a:bodyPr>
          <a:lstStyle/>
          <a:p>
            <a:pPr algn="ctr" eaLnBrk="0" hangingPunct="0"/>
            <a:r>
              <a:rPr lang="en-US" dirty="0" smtClean="0">
                <a:solidFill>
                  <a:srgbClr val="FF0000"/>
                </a:solidFill>
                <a:latin typeface="Arial" pitchFamily="34" charset="0"/>
              </a:rPr>
              <a:t>Rejection  </a:t>
            </a:r>
          </a:p>
          <a:p>
            <a:pPr algn="ctr" eaLnBrk="0" hangingPunct="0"/>
            <a:r>
              <a:rPr lang="en-US" dirty="0" smtClean="0">
                <a:solidFill>
                  <a:srgbClr val="FF0000"/>
                </a:solidFill>
                <a:latin typeface="Arial" pitchFamily="34" charset="0"/>
              </a:rPr>
              <a:t>Power</a:t>
            </a:r>
            <a:endParaRPr lang="en-US" dirty="0">
              <a:solidFill>
                <a:srgbClr val="FF0000"/>
              </a:solidFill>
              <a:latin typeface="Arial" pitchFamily="34" charset="0"/>
            </a:endParaRPr>
          </a:p>
        </p:txBody>
      </p:sp>
      <p:sp>
        <p:nvSpPr>
          <p:cNvPr id="25634" name="TextBox 10"/>
          <p:cNvSpPr txBox="1">
            <a:spLocks noChangeArrowheads="1"/>
          </p:cNvSpPr>
          <p:nvPr/>
        </p:nvSpPr>
        <p:spPr bwMode="auto">
          <a:xfrm>
            <a:off x="3124200" y="5410200"/>
            <a:ext cx="2590800" cy="369332"/>
          </a:xfrm>
          <a:prstGeom prst="rect">
            <a:avLst/>
          </a:prstGeom>
          <a:noFill/>
          <a:ln w="9525">
            <a:noFill/>
            <a:miter lim="800000"/>
            <a:headEnd/>
            <a:tailEnd/>
          </a:ln>
        </p:spPr>
        <p:txBody>
          <a:bodyPr wrap="square">
            <a:spAutoFit/>
          </a:bodyPr>
          <a:lstStyle/>
          <a:p>
            <a:pPr algn="ctr" eaLnBrk="0" hangingPunct="0"/>
            <a:r>
              <a:rPr lang="en-US" dirty="0">
                <a:solidFill>
                  <a:srgbClr val="FF0000"/>
                </a:solidFill>
                <a:latin typeface="Arial" pitchFamily="34" charset="0"/>
              </a:rPr>
              <a:t>Momentum (</a:t>
            </a:r>
            <a:r>
              <a:rPr lang="en-US" dirty="0" err="1">
                <a:solidFill>
                  <a:srgbClr val="FF0000"/>
                </a:solidFill>
                <a:latin typeface="Arial" pitchFamily="34" charset="0"/>
              </a:rPr>
              <a:t>GeV</a:t>
            </a:r>
            <a:r>
              <a:rPr lang="en-US" dirty="0">
                <a:solidFill>
                  <a:srgbClr val="FF0000"/>
                </a:solidFill>
                <a:latin typeface="Arial" pitchFamily="34" charset="0"/>
              </a:rPr>
              <a:t>/c)</a:t>
            </a:r>
          </a:p>
        </p:txBody>
      </p:sp>
      <p:sp>
        <p:nvSpPr>
          <p:cNvPr id="14" name="Slide Number Placeholder 13"/>
          <p:cNvSpPr>
            <a:spLocks noGrp="1"/>
          </p:cNvSpPr>
          <p:nvPr>
            <p:ph type="sldNum" sz="quarter" idx="12"/>
          </p:nvPr>
        </p:nvSpPr>
        <p:spPr/>
        <p:txBody>
          <a:bodyPr/>
          <a:lstStyle/>
          <a:p>
            <a:fld id="{95577265-A00E-43F9-9495-15815261B3B3}" type="slidenum">
              <a:rPr lang="en-US" smtClean="0"/>
              <a:pPr/>
              <a:t>51</a:t>
            </a:fld>
            <a:endParaRPr lang="en-US"/>
          </a:p>
        </p:txBody>
      </p:sp>
      <p:sp>
        <p:nvSpPr>
          <p:cNvPr id="17" name="TextBox 16"/>
          <p:cNvSpPr txBox="1"/>
          <p:nvPr/>
        </p:nvSpPr>
        <p:spPr>
          <a:xfrm>
            <a:off x="1905000" y="1676400"/>
            <a:ext cx="609600" cy="369332"/>
          </a:xfrm>
          <a:prstGeom prst="rect">
            <a:avLst/>
          </a:prstGeom>
          <a:solidFill>
            <a:srgbClr val="FFFF00"/>
          </a:solidFill>
        </p:spPr>
        <p:txBody>
          <a:bodyPr wrap="square" rtlCol="0">
            <a:spAutoFit/>
          </a:bodyPr>
          <a:lstStyle/>
          <a:p>
            <a:r>
              <a:rPr lang="en-US" dirty="0" smtClean="0"/>
              <a:t>TOF</a:t>
            </a:r>
            <a:endParaRPr lang="en-US" dirty="0"/>
          </a:p>
        </p:txBody>
      </p:sp>
      <p:sp>
        <p:nvSpPr>
          <p:cNvPr id="18" name="TextBox 17"/>
          <p:cNvSpPr txBox="1"/>
          <p:nvPr/>
        </p:nvSpPr>
        <p:spPr>
          <a:xfrm>
            <a:off x="2590800" y="2286000"/>
            <a:ext cx="990600" cy="369332"/>
          </a:xfrm>
          <a:prstGeom prst="rect">
            <a:avLst/>
          </a:prstGeom>
          <a:solidFill>
            <a:srgbClr val="FFFF00"/>
          </a:solidFill>
        </p:spPr>
        <p:txBody>
          <a:bodyPr wrap="square" rtlCol="0">
            <a:spAutoFit/>
          </a:bodyPr>
          <a:lstStyle/>
          <a:p>
            <a:r>
              <a:rPr lang="en-US" dirty="0" err="1" smtClean="0"/>
              <a:t>Aerogels</a:t>
            </a:r>
            <a:endParaRPr lang="en-US" dirty="0"/>
          </a:p>
        </p:txBody>
      </p:sp>
      <p:sp>
        <p:nvSpPr>
          <p:cNvPr id="19" name="TextBox 18"/>
          <p:cNvSpPr txBox="1"/>
          <p:nvPr/>
        </p:nvSpPr>
        <p:spPr>
          <a:xfrm>
            <a:off x="4419600" y="3962400"/>
            <a:ext cx="2133600" cy="369332"/>
          </a:xfrm>
          <a:prstGeom prst="rect">
            <a:avLst/>
          </a:prstGeom>
          <a:noFill/>
        </p:spPr>
        <p:txBody>
          <a:bodyPr wrap="square" rtlCol="0">
            <a:spAutoFit/>
          </a:bodyPr>
          <a:lstStyle/>
          <a:p>
            <a:r>
              <a:rPr lang="en-US" dirty="0"/>
              <a:t>k</a:t>
            </a:r>
            <a:r>
              <a:rPr lang="en-US" dirty="0" smtClean="0"/>
              <a:t>nown experiments</a:t>
            </a:r>
            <a:endParaRPr lang="en-US" dirty="0"/>
          </a:p>
        </p:txBody>
      </p:sp>
      <p:cxnSp>
        <p:nvCxnSpPr>
          <p:cNvPr id="21" name="Straight Arrow Connector 20"/>
          <p:cNvCxnSpPr/>
          <p:nvPr/>
        </p:nvCxnSpPr>
        <p:spPr>
          <a:xfrm rot="10800000">
            <a:off x="3962400" y="3276600"/>
            <a:ext cx="12192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5181600" y="3352800"/>
            <a:ext cx="6096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V="1">
            <a:off x="4800600" y="3581400"/>
            <a:ext cx="6858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solidFill>
                  <a:srgbClr val="FF0000"/>
                </a:solidFill>
                <a:ea typeface="ＭＳ Ｐゴシック"/>
                <a:cs typeface="ＭＳ Ｐゴシック"/>
              </a:rPr>
              <a:t>Summary</a:t>
            </a:r>
          </a:p>
        </p:txBody>
      </p:sp>
      <p:sp>
        <p:nvSpPr>
          <p:cNvPr id="14" name="Rectangle 13"/>
          <p:cNvSpPr/>
          <p:nvPr/>
        </p:nvSpPr>
        <p:spPr>
          <a:xfrm>
            <a:off x="1219200" y="2133600"/>
            <a:ext cx="6477000" cy="1631216"/>
          </a:xfrm>
          <a:prstGeom prst="rect">
            <a:avLst/>
          </a:prstGeom>
        </p:spPr>
        <p:txBody>
          <a:bodyPr wrap="square">
            <a:spAutoFit/>
          </a:bodyPr>
          <a:lstStyle/>
          <a:p>
            <a:r>
              <a:rPr lang="en-US" sz="2000" dirty="0" smtClean="0"/>
              <a:t>I’ve tried to introduce some of the standard apparatus for Hall C at 12 </a:t>
            </a:r>
            <a:r>
              <a:rPr lang="en-US" sz="2000" dirty="0" err="1" smtClean="0"/>
              <a:t>GeV</a:t>
            </a:r>
            <a:r>
              <a:rPr lang="en-US" sz="2000" dirty="0" smtClean="0"/>
              <a:t>. More detailed information on the SHMS can be obtained at </a:t>
            </a:r>
          </a:p>
          <a:p>
            <a:endParaRPr lang="en-US" sz="2000" dirty="0" smtClean="0"/>
          </a:p>
          <a:p>
            <a:pPr algn="ctr"/>
            <a:r>
              <a:rPr lang="en-US" sz="2000" dirty="0" smtClean="0">
                <a:hlinkClick r:id="rId3"/>
              </a:rPr>
              <a:t>http://www.jlab.org/Hall-C/upgrade/index.html</a:t>
            </a:r>
            <a:endParaRPr lang="en-US" sz="2000" dirty="0"/>
          </a:p>
        </p:txBody>
      </p:sp>
      <p:sp>
        <p:nvSpPr>
          <p:cNvPr id="15" name="Slide Number Placeholder 14"/>
          <p:cNvSpPr>
            <a:spLocks noGrp="1"/>
          </p:cNvSpPr>
          <p:nvPr>
            <p:ph type="sldNum" sz="quarter" idx="12"/>
          </p:nvPr>
        </p:nvSpPr>
        <p:spPr/>
        <p:txBody>
          <a:bodyPr/>
          <a:lstStyle/>
          <a:p>
            <a:fld id="{95577265-A00E-43F9-9495-15815261B3B3}"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6127750" y="3200400"/>
            <a:ext cx="2652713" cy="2971800"/>
            <a:chOff x="6217932" y="3200400"/>
            <a:chExt cx="2651738" cy="2971800"/>
          </a:xfrm>
        </p:grpSpPr>
        <p:pic>
          <p:nvPicPr>
            <p:cNvPr id="23604" name="Picture 9" descr="shms_yptar_resolution_new.jpg"/>
            <p:cNvPicPr>
              <a:picLocks noChangeAspect="1"/>
            </p:cNvPicPr>
            <p:nvPr/>
          </p:nvPicPr>
          <p:blipFill>
            <a:blip r:embed="rId3" cstate="print"/>
            <a:srcRect l="8571" t="8571" r="8571"/>
            <a:stretch>
              <a:fillRect/>
            </a:stretch>
          </p:blipFill>
          <p:spPr bwMode="auto">
            <a:xfrm>
              <a:off x="6217932" y="3200400"/>
              <a:ext cx="2651738" cy="2971800"/>
            </a:xfrm>
            <a:prstGeom prst="rect">
              <a:avLst/>
            </a:prstGeom>
            <a:noFill/>
            <a:ln w="9525">
              <a:noFill/>
              <a:miter lim="800000"/>
              <a:headEnd/>
              <a:tailEnd/>
            </a:ln>
          </p:spPr>
        </p:pic>
        <p:sp>
          <p:nvSpPr>
            <p:cNvPr id="23605" name="Rectangle 15"/>
            <p:cNvSpPr>
              <a:spLocks noChangeArrowheads="1"/>
            </p:cNvSpPr>
            <p:nvPr/>
          </p:nvSpPr>
          <p:spPr bwMode="auto">
            <a:xfrm>
              <a:off x="7138080" y="4038600"/>
              <a:ext cx="1676400" cy="609600"/>
            </a:xfrm>
            <a:prstGeom prst="rect">
              <a:avLst/>
            </a:prstGeom>
            <a:solidFill>
              <a:schemeClr val="bg1"/>
            </a:solidFill>
            <a:ln w="9525">
              <a:noFill/>
              <a:round/>
              <a:headEnd/>
              <a:tailEnd/>
            </a:ln>
          </p:spPr>
          <p:txBody>
            <a:bodyPr/>
            <a:lstStyle/>
            <a:p>
              <a:pPr algn="ctr" eaLnBrk="0" hangingPunct="0"/>
              <a:endParaRPr lang="en-US"/>
            </a:p>
          </p:txBody>
        </p:sp>
      </p:grpSp>
      <p:sp>
        <p:nvSpPr>
          <p:cNvPr id="23555" name="Rectangle 2"/>
          <p:cNvSpPr>
            <a:spLocks noGrp="1" noChangeArrowheads="1"/>
          </p:cNvSpPr>
          <p:nvPr>
            <p:ph type="title"/>
          </p:nvPr>
        </p:nvSpPr>
        <p:spPr>
          <a:xfrm>
            <a:off x="152400" y="76200"/>
            <a:ext cx="8839200" cy="579438"/>
          </a:xfrm>
        </p:spPr>
        <p:txBody>
          <a:bodyPr/>
          <a:lstStyle/>
          <a:p>
            <a:pPr eaLnBrk="1" hangingPunct="1"/>
            <a:r>
              <a:rPr lang="en-US" sz="2800" smtClean="0">
                <a:solidFill>
                  <a:schemeClr val="accent2"/>
                </a:solidFill>
                <a:ea typeface="ＭＳ Ｐゴシック"/>
                <a:cs typeface="ＭＳ Ｐゴシック"/>
              </a:rPr>
              <a:t>SHMS Experiment Resolution Requirements</a:t>
            </a:r>
          </a:p>
        </p:txBody>
      </p:sp>
      <p:graphicFrame>
        <p:nvGraphicFramePr>
          <p:cNvPr id="4" name="Table 3"/>
          <p:cNvGraphicFramePr>
            <a:graphicFrameLocks noGrp="1"/>
          </p:cNvGraphicFramePr>
          <p:nvPr/>
        </p:nvGraphicFramePr>
        <p:xfrm>
          <a:off x="342900" y="914400"/>
          <a:ext cx="7810500" cy="1572410"/>
        </p:xfrm>
        <a:graphic>
          <a:graphicData uri="http://schemas.openxmlformats.org/drawingml/2006/table">
            <a:tbl>
              <a:tblPr/>
              <a:tblGrid>
                <a:gridCol w="2181225"/>
                <a:gridCol w="942975"/>
                <a:gridCol w="1562100"/>
                <a:gridCol w="1562100"/>
                <a:gridCol w="1562100"/>
              </a:tblGrid>
              <a:tr h="549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rPr>
                        <a:t>Experiment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rPr>
                        <a:t>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a:t>
                      </a:r>
                      <a:r>
                        <a:rPr kumimoji="0" lang="en-US" sz="1200" b="1" i="0" u="none" strike="noStrike" cap="none" normalizeH="0" baseline="0" dirty="0" err="1" smtClean="0">
                          <a:ln>
                            <a:noFill/>
                          </a:ln>
                          <a:solidFill>
                            <a:srgbClr val="002060"/>
                          </a:solidFill>
                          <a:effectLst/>
                          <a:latin typeface="Arial" pitchFamily="34" charset="0"/>
                          <a:ea typeface="ＭＳ Ｐゴシック" pitchFamily="28" charset="-128"/>
                          <a:cs typeface="Times New Roman" pitchFamily="18" charset="0"/>
                        </a:rPr>
                        <a:t>GeV</a:t>
                      </a:r>
                      <a:r>
                        <a:rPr kumimoji="0" lang="en-US" sz="12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Δ</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p/p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Δθ</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 (</a:t>
                      </a:r>
                      <a:r>
                        <a:rPr kumimoji="0" lang="en-US" sz="1400" b="1" i="0" u="none" strike="noStrike" cap="none" normalizeH="0" baseline="0" dirty="0" err="1" smtClean="0">
                          <a:ln>
                            <a:noFill/>
                          </a:ln>
                          <a:solidFill>
                            <a:srgbClr val="002060"/>
                          </a:solidFill>
                          <a:effectLst/>
                          <a:latin typeface="Arial" pitchFamily="34" charset="0"/>
                          <a:ea typeface="ＭＳ Ｐゴシック" pitchFamily="28" charset="-128"/>
                          <a:cs typeface="Times New Roman" pitchFamily="18" charset="0"/>
                        </a:rPr>
                        <a:t>rad</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Δφ</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 (</a:t>
                      </a:r>
                      <a:r>
                        <a:rPr kumimoji="0" lang="en-US" sz="1400" b="1" i="0" u="none" strike="noStrike" cap="none" normalizeH="0" baseline="0" dirty="0" err="1" smtClean="0">
                          <a:ln>
                            <a:noFill/>
                          </a:ln>
                          <a:solidFill>
                            <a:srgbClr val="002060"/>
                          </a:solidFill>
                          <a:effectLst/>
                          <a:latin typeface="Arial" pitchFamily="34" charset="0"/>
                          <a:ea typeface="ＭＳ Ｐゴシック" pitchFamily="28" charset="-128"/>
                          <a:cs typeface="Times New Roman" pitchFamily="18" charset="0"/>
                        </a:rPr>
                        <a:t>rad</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r>
              <a:tr h="424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pitchFamily="34" charset="0"/>
                          <a:ea typeface="ＭＳ Ｐゴシック" pitchFamily="28" charset="-128"/>
                        </a:rPr>
                        <a:t>Pion</a:t>
                      </a:r>
                      <a:r>
                        <a:rPr kumimoji="0" lang="en-US" sz="1400" b="1" i="0" u="none" strike="noStrike" cap="none" normalizeH="0" baseline="0" dirty="0" smtClean="0">
                          <a:ln>
                            <a:noFill/>
                          </a:ln>
                          <a:solidFill>
                            <a:srgbClr val="000000"/>
                          </a:solidFill>
                          <a:effectLst/>
                          <a:latin typeface="Arial" pitchFamily="34" charset="0"/>
                          <a:ea typeface="ＭＳ Ｐゴシック" pitchFamily="28" charset="-128"/>
                        </a:rPr>
                        <a:t> Form Factor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ＭＳ Ｐゴシック" pitchFamily="28" charset="-128"/>
                        </a:rPr>
                        <a:t>(12-06-101)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28" charset="-128"/>
                        </a:rPr>
                        <a:t>2.2-8.1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28" charset="-128"/>
                        </a:rPr>
                        <a:t>2x10</a:t>
                      </a:r>
                      <a:r>
                        <a:rPr kumimoji="0" lang="en-US" sz="1400" b="1" i="0" u="none" strike="noStrike" cap="none" normalizeH="0" baseline="30000" smtClean="0">
                          <a:ln>
                            <a:noFill/>
                          </a:ln>
                          <a:solidFill>
                            <a:srgbClr val="000000"/>
                          </a:solidFill>
                          <a:effectLst/>
                          <a:latin typeface="Arial" pitchFamily="34" charset="0"/>
                          <a:ea typeface="ＭＳ Ｐゴシック" pitchFamily="28"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28" charset="-128"/>
                        </a:rPr>
                        <a:t>1.5x10</a:t>
                      </a:r>
                      <a:r>
                        <a:rPr kumimoji="0" lang="en-US" sz="1400" b="1" i="0" u="none" strike="noStrike" cap="none" normalizeH="0" baseline="30000" smtClean="0">
                          <a:ln>
                            <a:noFill/>
                          </a:ln>
                          <a:solidFill>
                            <a:srgbClr val="000000"/>
                          </a:solidFill>
                          <a:effectLst/>
                          <a:latin typeface="Arial" pitchFamily="34" charset="0"/>
                          <a:ea typeface="ＭＳ Ｐゴシック" pitchFamily="28"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28" charset="-128"/>
                        </a:rPr>
                        <a:t>1.5x10</a:t>
                      </a:r>
                      <a:r>
                        <a:rPr kumimoji="0" lang="en-US" sz="1400" b="1" i="0" u="none" strike="noStrike" cap="none" normalizeH="0" baseline="30000" smtClean="0">
                          <a:ln>
                            <a:noFill/>
                          </a:ln>
                          <a:solidFill>
                            <a:srgbClr val="000000"/>
                          </a:solidFill>
                          <a:effectLst/>
                          <a:latin typeface="Arial" pitchFamily="34" charset="0"/>
                          <a:ea typeface="ＭＳ Ｐゴシック" pitchFamily="28"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r>
              <a:tr h="549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Transition Form Factors*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1.0-8.5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1x10</a:t>
                      </a:r>
                      <a:r>
                        <a:rPr kumimoji="0" lang="en-US" sz="1400" b="0" i="0" u="none" strike="noStrike" cap="none" normalizeH="0" baseline="30000" dirty="0" smtClean="0">
                          <a:ln>
                            <a:noFill/>
                          </a:ln>
                          <a:solidFill>
                            <a:srgbClr val="008000"/>
                          </a:solidFill>
                          <a:effectLst/>
                          <a:latin typeface="Arial" pitchFamily="34" charset="0"/>
                          <a:ea typeface="ＭＳ Ｐゴシック" pitchFamily="28" charset="-128"/>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1.0x10</a:t>
                      </a:r>
                      <a:r>
                        <a:rPr kumimoji="0" lang="en-US" sz="1400" b="0" i="0" u="none" strike="noStrike" cap="none" normalizeH="0" baseline="30000" dirty="0" smtClean="0">
                          <a:ln>
                            <a:noFill/>
                          </a:ln>
                          <a:solidFill>
                            <a:srgbClr val="008000"/>
                          </a:solidFill>
                          <a:effectLst/>
                          <a:latin typeface="Arial" pitchFamily="34" charset="0"/>
                          <a:ea typeface="ＭＳ Ｐゴシック" pitchFamily="28" charset="-128"/>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1.0x10</a:t>
                      </a:r>
                      <a:r>
                        <a:rPr kumimoji="0" lang="en-US" sz="1400" b="0" i="0" u="none" strike="noStrike" cap="none" normalizeH="0" baseline="30000" dirty="0" smtClean="0">
                          <a:ln>
                            <a:noFill/>
                          </a:ln>
                          <a:solidFill>
                            <a:srgbClr val="008000"/>
                          </a:solidFill>
                          <a:effectLst/>
                          <a:latin typeface="Arial" pitchFamily="34" charset="0"/>
                          <a:ea typeface="ＭＳ Ｐゴシック" pitchFamily="28" charset="-128"/>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r>
            </a:tbl>
          </a:graphicData>
        </a:graphic>
      </p:graphicFrame>
      <p:sp>
        <p:nvSpPr>
          <p:cNvPr id="23582" name="TextBox 4"/>
          <p:cNvSpPr txBox="1">
            <a:spLocks noChangeArrowheads="1"/>
          </p:cNvSpPr>
          <p:nvPr/>
        </p:nvSpPr>
        <p:spPr bwMode="auto">
          <a:xfrm>
            <a:off x="5562600" y="2514600"/>
            <a:ext cx="2514600" cy="276225"/>
          </a:xfrm>
          <a:prstGeom prst="rect">
            <a:avLst/>
          </a:prstGeom>
          <a:noFill/>
          <a:ln w="9525">
            <a:noFill/>
            <a:miter lim="800000"/>
            <a:headEnd/>
            <a:tailEnd/>
          </a:ln>
        </p:spPr>
        <p:txBody>
          <a:bodyPr>
            <a:spAutoFit/>
          </a:bodyPr>
          <a:lstStyle/>
          <a:p>
            <a:pPr algn="ctr" eaLnBrk="0" hangingPunct="0"/>
            <a:r>
              <a:rPr lang="en-US" sz="1200">
                <a:solidFill>
                  <a:srgbClr val="008000"/>
                </a:solidFill>
                <a:latin typeface="Arial" pitchFamily="34" charset="0"/>
              </a:rPr>
              <a:t>* Not yet submitted to PAC</a:t>
            </a:r>
          </a:p>
        </p:txBody>
      </p:sp>
      <p:pic>
        <p:nvPicPr>
          <p:cNvPr id="23583" name="Picture 6" descr="shms_delta_resolution_new.jpg"/>
          <p:cNvPicPr>
            <a:picLocks noChangeAspect="1"/>
          </p:cNvPicPr>
          <p:nvPr/>
        </p:nvPicPr>
        <p:blipFill>
          <a:blip r:embed="rId4" cstate="print"/>
          <a:srcRect l="6345" t="8884" r="7614"/>
          <a:stretch>
            <a:fillRect/>
          </a:stretch>
        </p:blipFill>
        <p:spPr bwMode="auto">
          <a:xfrm>
            <a:off x="193675" y="3186113"/>
            <a:ext cx="2819400" cy="2986087"/>
          </a:xfrm>
          <a:prstGeom prst="rect">
            <a:avLst/>
          </a:prstGeom>
          <a:noFill/>
          <a:ln w="9525">
            <a:noFill/>
            <a:miter lim="800000"/>
            <a:headEnd/>
            <a:tailEnd/>
          </a:ln>
        </p:spPr>
      </p:pic>
      <p:cxnSp>
        <p:nvCxnSpPr>
          <p:cNvPr id="23584" name="Straight Connector 11"/>
          <p:cNvCxnSpPr>
            <a:cxnSpLocks noChangeShapeType="1"/>
          </p:cNvCxnSpPr>
          <p:nvPr/>
        </p:nvCxnSpPr>
        <p:spPr bwMode="auto">
          <a:xfrm>
            <a:off x="520700" y="4114800"/>
            <a:ext cx="2362200" cy="1588"/>
          </a:xfrm>
          <a:prstGeom prst="line">
            <a:avLst/>
          </a:prstGeom>
          <a:noFill/>
          <a:ln w="25400">
            <a:solidFill>
              <a:srgbClr val="008000"/>
            </a:solidFill>
            <a:prstDash val="sysDash"/>
            <a:round/>
            <a:headEnd/>
            <a:tailEnd/>
          </a:ln>
        </p:spPr>
      </p:cxnSp>
      <p:cxnSp>
        <p:nvCxnSpPr>
          <p:cNvPr id="23585" name="Straight Connector 13"/>
          <p:cNvCxnSpPr>
            <a:cxnSpLocks noChangeShapeType="1"/>
          </p:cNvCxnSpPr>
          <p:nvPr/>
        </p:nvCxnSpPr>
        <p:spPr bwMode="auto">
          <a:xfrm>
            <a:off x="6327775" y="4799013"/>
            <a:ext cx="2362200" cy="1587"/>
          </a:xfrm>
          <a:prstGeom prst="line">
            <a:avLst/>
          </a:prstGeom>
          <a:noFill/>
          <a:ln w="25400">
            <a:solidFill>
              <a:srgbClr val="008000"/>
            </a:solidFill>
            <a:prstDash val="sysDash"/>
            <a:round/>
            <a:headEnd/>
            <a:tailEnd/>
          </a:ln>
        </p:spPr>
      </p:cxnSp>
      <p:sp>
        <p:nvSpPr>
          <p:cNvPr id="23586" name="Rectangle 15"/>
          <p:cNvSpPr>
            <a:spLocks noChangeArrowheads="1"/>
          </p:cNvSpPr>
          <p:nvPr/>
        </p:nvSpPr>
        <p:spPr bwMode="auto">
          <a:xfrm>
            <a:off x="1206500" y="2916238"/>
            <a:ext cx="1104900" cy="368300"/>
          </a:xfrm>
          <a:prstGeom prst="rect">
            <a:avLst/>
          </a:prstGeom>
          <a:noFill/>
          <a:ln w="9525">
            <a:noFill/>
            <a:miter lim="800000"/>
            <a:headEnd/>
            <a:tailEnd/>
          </a:ln>
        </p:spPr>
        <p:txBody>
          <a:bodyPr wrap="none">
            <a:spAutoFit/>
          </a:bodyPr>
          <a:lstStyle/>
          <a:p>
            <a:pPr algn="ctr" eaLnBrk="0" hangingPunct="0"/>
            <a:r>
              <a:rPr lang="el-GR" sz="1800">
                <a:solidFill>
                  <a:srgbClr val="002060"/>
                </a:solidFill>
                <a:cs typeface="Times New Roman" pitchFamily="18" charset="0"/>
              </a:rPr>
              <a:t>Δ</a:t>
            </a:r>
            <a:r>
              <a:rPr lang="en-US" sz="1800">
                <a:solidFill>
                  <a:srgbClr val="002060"/>
                </a:solidFill>
                <a:cs typeface="Times New Roman" pitchFamily="18" charset="0"/>
              </a:rPr>
              <a:t>p/p (%)</a:t>
            </a:r>
            <a:endParaRPr lang="en-US" sz="1800">
              <a:cs typeface="Times New Roman" pitchFamily="18" charset="0"/>
            </a:endParaRPr>
          </a:p>
        </p:txBody>
      </p:sp>
      <p:sp>
        <p:nvSpPr>
          <p:cNvPr id="23587" name="Rectangle 16"/>
          <p:cNvSpPr>
            <a:spLocks noChangeArrowheads="1"/>
          </p:cNvSpPr>
          <p:nvPr/>
        </p:nvSpPr>
        <p:spPr bwMode="auto">
          <a:xfrm>
            <a:off x="6692900" y="2916238"/>
            <a:ext cx="1417638" cy="368300"/>
          </a:xfrm>
          <a:prstGeom prst="rect">
            <a:avLst/>
          </a:prstGeom>
          <a:noFill/>
          <a:ln w="9525">
            <a:noFill/>
            <a:miter lim="800000"/>
            <a:headEnd/>
            <a:tailEnd/>
          </a:ln>
        </p:spPr>
        <p:txBody>
          <a:bodyPr wrap="none">
            <a:spAutoFit/>
          </a:bodyPr>
          <a:lstStyle/>
          <a:p>
            <a:pPr algn="ctr" eaLnBrk="0" hangingPunct="0"/>
            <a:r>
              <a:rPr lang="el-GR" sz="1800">
                <a:solidFill>
                  <a:srgbClr val="002060"/>
                </a:solidFill>
                <a:cs typeface="Times New Roman" pitchFamily="18" charset="0"/>
              </a:rPr>
              <a:t>Δθ</a:t>
            </a:r>
            <a:r>
              <a:rPr lang="en-US" sz="1800">
                <a:solidFill>
                  <a:srgbClr val="002060"/>
                </a:solidFill>
                <a:cs typeface="Times New Roman" pitchFamily="18" charset="0"/>
              </a:rPr>
              <a:t> (radians)</a:t>
            </a:r>
            <a:endParaRPr lang="en-US" sz="1800">
              <a:cs typeface="Times New Roman" pitchFamily="18" charset="0"/>
            </a:endParaRPr>
          </a:p>
        </p:txBody>
      </p:sp>
      <p:grpSp>
        <p:nvGrpSpPr>
          <p:cNvPr id="3" name="Group 33"/>
          <p:cNvGrpSpPr>
            <a:grpSpLocks/>
          </p:cNvGrpSpPr>
          <p:nvPr/>
        </p:nvGrpSpPr>
        <p:grpSpPr bwMode="auto">
          <a:xfrm>
            <a:off x="3244850" y="3186113"/>
            <a:ext cx="2671763" cy="2986087"/>
            <a:chOff x="3334258" y="3186688"/>
            <a:chExt cx="2672383" cy="2985512"/>
          </a:xfrm>
        </p:grpSpPr>
        <p:pic>
          <p:nvPicPr>
            <p:cNvPr id="23602" name="Picture 7" descr="shms_xptar_resolution_new.jpg"/>
            <p:cNvPicPr>
              <a:picLocks noChangeAspect="1"/>
            </p:cNvPicPr>
            <p:nvPr/>
          </p:nvPicPr>
          <p:blipFill>
            <a:blip r:embed="rId5" cstate="print"/>
            <a:srcRect l="7614" t="8884" r="8884"/>
            <a:stretch>
              <a:fillRect/>
            </a:stretch>
          </p:blipFill>
          <p:spPr bwMode="auto">
            <a:xfrm>
              <a:off x="3334258" y="3186688"/>
              <a:ext cx="2672383" cy="2985512"/>
            </a:xfrm>
            <a:prstGeom prst="rect">
              <a:avLst/>
            </a:prstGeom>
            <a:noFill/>
            <a:ln w="9525">
              <a:noFill/>
              <a:miter lim="800000"/>
              <a:headEnd/>
              <a:tailEnd/>
            </a:ln>
          </p:spPr>
        </p:pic>
        <p:sp>
          <p:nvSpPr>
            <p:cNvPr id="23603" name="Rectangle 14"/>
            <p:cNvSpPr>
              <a:spLocks noChangeArrowheads="1"/>
            </p:cNvSpPr>
            <p:nvPr/>
          </p:nvSpPr>
          <p:spPr bwMode="auto">
            <a:xfrm>
              <a:off x="4090980" y="3657600"/>
              <a:ext cx="1860698" cy="685800"/>
            </a:xfrm>
            <a:prstGeom prst="rect">
              <a:avLst/>
            </a:prstGeom>
            <a:solidFill>
              <a:schemeClr val="bg1"/>
            </a:solidFill>
            <a:ln w="9525">
              <a:noFill/>
              <a:round/>
              <a:headEnd/>
              <a:tailEnd/>
            </a:ln>
          </p:spPr>
          <p:txBody>
            <a:bodyPr/>
            <a:lstStyle/>
            <a:p>
              <a:pPr algn="ctr" eaLnBrk="0" hangingPunct="0"/>
              <a:endParaRPr lang="en-US"/>
            </a:p>
          </p:txBody>
        </p:sp>
      </p:grpSp>
      <p:cxnSp>
        <p:nvCxnSpPr>
          <p:cNvPr id="23589" name="Straight Connector 12"/>
          <p:cNvCxnSpPr>
            <a:cxnSpLocks noChangeShapeType="1"/>
          </p:cNvCxnSpPr>
          <p:nvPr/>
        </p:nvCxnSpPr>
        <p:spPr bwMode="auto">
          <a:xfrm>
            <a:off x="3505200" y="4191000"/>
            <a:ext cx="2398713" cy="1588"/>
          </a:xfrm>
          <a:prstGeom prst="line">
            <a:avLst/>
          </a:prstGeom>
          <a:noFill/>
          <a:ln w="25400">
            <a:solidFill>
              <a:srgbClr val="008000"/>
            </a:solidFill>
            <a:prstDash val="sysDash"/>
            <a:round/>
            <a:headEnd/>
            <a:tailEnd/>
          </a:ln>
        </p:spPr>
      </p:cxnSp>
      <p:sp>
        <p:nvSpPr>
          <p:cNvPr id="23590" name="AutoShape 7"/>
          <p:cNvSpPr>
            <a:spLocks noChangeArrowheads="1"/>
          </p:cNvSpPr>
          <p:nvPr/>
        </p:nvSpPr>
        <p:spPr bwMode="auto">
          <a:xfrm flipH="1">
            <a:off x="8382000" y="2209800"/>
            <a:ext cx="457200" cy="1600200"/>
          </a:xfrm>
          <a:prstGeom prst="curvedRightArrow">
            <a:avLst>
              <a:gd name="adj1" fmla="val 56000"/>
              <a:gd name="adj2" fmla="val 112000"/>
              <a:gd name="adj3" fmla="val 33333"/>
            </a:avLst>
          </a:prstGeom>
          <a:solidFill>
            <a:srgbClr val="008000"/>
          </a:solidFill>
          <a:ln w="9525">
            <a:noFill/>
            <a:miter lim="800000"/>
            <a:headEnd/>
            <a:tailEnd/>
          </a:ln>
        </p:spPr>
        <p:txBody>
          <a:bodyPr wrap="none" anchor="ctr"/>
          <a:lstStyle/>
          <a:p>
            <a:pPr algn="ctr" eaLnBrk="0" hangingPunct="0"/>
            <a:endParaRPr lang="en-US">
              <a:latin typeface="Calibri" pitchFamily="34" charset="0"/>
            </a:endParaRPr>
          </a:p>
        </p:txBody>
      </p:sp>
      <p:sp>
        <p:nvSpPr>
          <p:cNvPr id="23591" name="Rectangle 17"/>
          <p:cNvSpPr>
            <a:spLocks noChangeArrowheads="1"/>
          </p:cNvSpPr>
          <p:nvPr/>
        </p:nvSpPr>
        <p:spPr bwMode="auto">
          <a:xfrm>
            <a:off x="3873500" y="2916238"/>
            <a:ext cx="1441450" cy="368300"/>
          </a:xfrm>
          <a:prstGeom prst="rect">
            <a:avLst/>
          </a:prstGeom>
          <a:noFill/>
          <a:ln w="9525">
            <a:noFill/>
            <a:miter lim="800000"/>
            <a:headEnd/>
            <a:tailEnd/>
          </a:ln>
        </p:spPr>
        <p:txBody>
          <a:bodyPr wrap="none">
            <a:spAutoFit/>
          </a:bodyPr>
          <a:lstStyle/>
          <a:p>
            <a:pPr algn="ctr" eaLnBrk="0" hangingPunct="0"/>
            <a:r>
              <a:rPr lang="el-GR" sz="1800">
                <a:solidFill>
                  <a:srgbClr val="002060"/>
                </a:solidFill>
                <a:cs typeface="Times New Roman" pitchFamily="18" charset="0"/>
              </a:rPr>
              <a:t>Δφ</a:t>
            </a:r>
            <a:r>
              <a:rPr lang="en-US" sz="1800">
                <a:solidFill>
                  <a:srgbClr val="002060"/>
                </a:solidFill>
                <a:cs typeface="Times New Roman" pitchFamily="18" charset="0"/>
              </a:rPr>
              <a:t> (radians)</a:t>
            </a:r>
            <a:endParaRPr lang="en-US" sz="1800">
              <a:cs typeface="Times New Roman" pitchFamily="18" charset="0"/>
            </a:endParaRPr>
          </a:p>
        </p:txBody>
      </p:sp>
      <p:sp>
        <p:nvSpPr>
          <p:cNvPr id="23592" name="TextBox 34"/>
          <p:cNvSpPr txBox="1">
            <a:spLocks noChangeArrowheads="1"/>
          </p:cNvSpPr>
          <p:nvPr/>
        </p:nvSpPr>
        <p:spPr bwMode="auto">
          <a:xfrm>
            <a:off x="4495800" y="4495800"/>
            <a:ext cx="1524000" cy="261938"/>
          </a:xfrm>
          <a:prstGeom prst="rect">
            <a:avLst/>
          </a:prstGeom>
          <a:noFill/>
          <a:ln w="9525">
            <a:noFill/>
            <a:miter lim="800000"/>
            <a:headEnd/>
            <a:tailEnd/>
          </a:ln>
        </p:spPr>
        <p:txBody>
          <a:bodyPr>
            <a:spAutoFit/>
          </a:bodyPr>
          <a:lstStyle/>
          <a:p>
            <a:pPr eaLnBrk="0" hangingPunct="0"/>
            <a:r>
              <a:rPr lang="en-US" sz="1100">
                <a:latin typeface="Arial" pitchFamily="34" charset="0"/>
              </a:rPr>
              <a:t>Spec’d Resolution</a:t>
            </a:r>
          </a:p>
        </p:txBody>
      </p:sp>
      <p:sp>
        <p:nvSpPr>
          <p:cNvPr id="23593" name="TextBox 35"/>
          <p:cNvSpPr txBox="1">
            <a:spLocks noChangeArrowheads="1"/>
          </p:cNvSpPr>
          <p:nvPr/>
        </p:nvSpPr>
        <p:spPr bwMode="auto">
          <a:xfrm>
            <a:off x="4191000" y="4343400"/>
            <a:ext cx="2057400" cy="261938"/>
          </a:xfrm>
          <a:prstGeom prst="rect">
            <a:avLst/>
          </a:prstGeom>
          <a:noFill/>
          <a:ln w="9525">
            <a:noFill/>
            <a:miter lim="800000"/>
            <a:headEnd/>
            <a:tailEnd/>
          </a:ln>
        </p:spPr>
        <p:txBody>
          <a:bodyPr>
            <a:spAutoFit/>
          </a:bodyPr>
          <a:lstStyle/>
          <a:p>
            <a:pPr eaLnBrk="0" hangingPunct="0"/>
            <a:r>
              <a:rPr lang="en-US" sz="1100">
                <a:latin typeface="Arial" pitchFamily="34" charset="0"/>
              </a:rPr>
              <a:t>Spec’d Resolution &amp; MCS</a:t>
            </a:r>
          </a:p>
        </p:txBody>
      </p:sp>
      <p:sp>
        <p:nvSpPr>
          <p:cNvPr id="23594" name="TextBox 36"/>
          <p:cNvSpPr txBox="1">
            <a:spLocks noChangeArrowheads="1"/>
          </p:cNvSpPr>
          <p:nvPr/>
        </p:nvSpPr>
        <p:spPr bwMode="auto">
          <a:xfrm>
            <a:off x="3886200" y="4191000"/>
            <a:ext cx="2286000" cy="261938"/>
          </a:xfrm>
          <a:prstGeom prst="rect">
            <a:avLst/>
          </a:prstGeom>
          <a:noFill/>
          <a:ln w="9525">
            <a:noFill/>
            <a:miter lim="800000"/>
            <a:headEnd/>
            <a:tailEnd/>
          </a:ln>
        </p:spPr>
        <p:txBody>
          <a:bodyPr>
            <a:spAutoFit/>
          </a:bodyPr>
          <a:lstStyle/>
          <a:p>
            <a:pPr eaLnBrk="0" hangingPunct="0"/>
            <a:r>
              <a:rPr lang="en-US" sz="1100">
                <a:latin typeface="Arial" pitchFamily="34" charset="0"/>
              </a:rPr>
              <a:t>2x Spec’d Resolution &amp; MCS</a:t>
            </a:r>
          </a:p>
        </p:txBody>
      </p:sp>
      <p:cxnSp>
        <p:nvCxnSpPr>
          <p:cNvPr id="23595" name="Shape 38"/>
          <p:cNvCxnSpPr>
            <a:cxnSpLocks noChangeShapeType="1"/>
            <a:stCxn id="23594" idx="1"/>
          </p:cNvCxnSpPr>
          <p:nvPr/>
        </p:nvCxnSpPr>
        <p:spPr bwMode="auto">
          <a:xfrm rot="10800000" flipV="1">
            <a:off x="3657600" y="4321175"/>
            <a:ext cx="228600" cy="403225"/>
          </a:xfrm>
          <a:prstGeom prst="bentConnector2">
            <a:avLst/>
          </a:prstGeom>
          <a:noFill/>
          <a:ln w="9525">
            <a:solidFill>
              <a:srgbClr val="008000"/>
            </a:solidFill>
            <a:round/>
            <a:headEnd/>
            <a:tailEnd type="arrow" w="med" len="med"/>
          </a:ln>
        </p:spPr>
      </p:cxnSp>
      <p:cxnSp>
        <p:nvCxnSpPr>
          <p:cNvPr id="23596" name="Shape 39"/>
          <p:cNvCxnSpPr>
            <a:cxnSpLocks noChangeShapeType="1"/>
          </p:cNvCxnSpPr>
          <p:nvPr/>
        </p:nvCxnSpPr>
        <p:spPr bwMode="auto">
          <a:xfrm rot="5400000">
            <a:off x="3688556" y="4831557"/>
            <a:ext cx="776287" cy="228600"/>
          </a:xfrm>
          <a:prstGeom prst="bentConnector3">
            <a:avLst>
              <a:gd name="adj1" fmla="val -273"/>
            </a:avLst>
          </a:prstGeom>
          <a:noFill/>
          <a:ln w="9525">
            <a:solidFill>
              <a:srgbClr val="008000"/>
            </a:solidFill>
            <a:round/>
            <a:headEnd/>
            <a:tailEnd type="arrow" w="med" len="med"/>
          </a:ln>
        </p:spPr>
      </p:cxnSp>
      <p:cxnSp>
        <p:nvCxnSpPr>
          <p:cNvPr id="23597" name="Shape 39"/>
          <p:cNvCxnSpPr>
            <a:cxnSpLocks noChangeShapeType="1"/>
          </p:cNvCxnSpPr>
          <p:nvPr/>
        </p:nvCxnSpPr>
        <p:spPr bwMode="auto">
          <a:xfrm rot="5400000">
            <a:off x="3924300" y="4991100"/>
            <a:ext cx="914400" cy="228600"/>
          </a:xfrm>
          <a:prstGeom prst="bentConnector3">
            <a:avLst>
              <a:gd name="adj1" fmla="val 398"/>
            </a:avLst>
          </a:prstGeom>
          <a:noFill/>
          <a:ln w="9525">
            <a:solidFill>
              <a:srgbClr val="008000"/>
            </a:solidFill>
            <a:round/>
            <a:headEnd/>
            <a:tailEnd type="arrow" w="med" len="med"/>
          </a:ln>
        </p:spPr>
      </p:cxnSp>
      <p:cxnSp>
        <p:nvCxnSpPr>
          <p:cNvPr id="23598" name="Straight Connector 57"/>
          <p:cNvCxnSpPr>
            <a:cxnSpLocks noChangeShapeType="1"/>
          </p:cNvCxnSpPr>
          <p:nvPr/>
        </p:nvCxnSpPr>
        <p:spPr bwMode="auto">
          <a:xfrm rot="5400000" flipH="1" flipV="1">
            <a:off x="5633244" y="4880769"/>
            <a:ext cx="1922462" cy="0"/>
          </a:xfrm>
          <a:prstGeom prst="line">
            <a:avLst/>
          </a:prstGeom>
          <a:noFill/>
          <a:ln w="6350">
            <a:solidFill>
              <a:srgbClr val="333399"/>
            </a:solidFill>
            <a:prstDash val="lgDashDot"/>
            <a:round/>
            <a:headEnd/>
            <a:tailEnd/>
          </a:ln>
        </p:spPr>
      </p:cxnSp>
      <p:cxnSp>
        <p:nvCxnSpPr>
          <p:cNvPr id="23599" name="Straight Connector 58"/>
          <p:cNvCxnSpPr>
            <a:cxnSpLocks noChangeShapeType="1"/>
          </p:cNvCxnSpPr>
          <p:nvPr/>
        </p:nvCxnSpPr>
        <p:spPr bwMode="auto">
          <a:xfrm rot="5400000" flipH="1" flipV="1">
            <a:off x="7582694" y="4896644"/>
            <a:ext cx="1922462" cy="0"/>
          </a:xfrm>
          <a:prstGeom prst="line">
            <a:avLst/>
          </a:prstGeom>
          <a:noFill/>
          <a:ln w="6350">
            <a:solidFill>
              <a:srgbClr val="333399"/>
            </a:solidFill>
            <a:prstDash val="lgDashDot"/>
            <a:round/>
            <a:headEnd/>
            <a:tailEnd/>
          </a:ln>
        </p:spPr>
      </p:cxnSp>
      <p:sp>
        <p:nvSpPr>
          <p:cNvPr id="23600" name="TextBox 59"/>
          <p:cNvSpPr txBox="1">
            <a:spLocks noChangeArrowheads="1"/>
          </p:cNvSpPr>
          <p:nvPr/>
        </p:nvSpPr>
        <p:spPr bwMode="auto">
          <a:xfrm>
            <a:off x="6384925" y="5892800"/>
            <a:ext cx="519113" cy="246063"/>
          </a:xfrm>
          <a:prstGeom prst="rect">
            <a:avLst/>
          </a:prstGeom>
          <a:noFill/>
          <a:ln w="9525">
            <a:noFill/>
            <a:miter lim="800000"/>
            <a:headEnd/>
            <a:tailEnd/>
          </a:ln>
        </p:spPr>
        <p:txBody>
          <a:bodyPr>
            <a:spAutoFit/>
          </a:bodyPr>
          <a:lstStyle/>
          <a:p>
            <a:pPr eaLnBrk="0" hangingPunct="0"/>
            <a:r>
              <a:rPr lang="en-US" sz="1000">
                <a:solidFill>
                  <a:srgbClr val="333399"/>
                </a:solidFill>
                <a:latin typeface="Arial" pitchFamily="34" charset="0"/>
              </a:rPr>
              <a:t>-10%</a:t>
            </a:r>
          </a:p>
        </p:txBody>
      </p:sp>
      <p:sp>
        <p:nvSpPr>
          <p:cNvPr id="23601" name="TextBox 60"/>
          <p:cNvSpPr txBox="1">
            <a:spLocks noChangeArrowheads="1"/>
          </p:cNvSpPr>
          <p:nvPr/>
        </p:nvSpPr>
        <p:spPr bwMode="auto">
          <a:xfrm>
            <a:off x="8323263" y="5891213"/>
            <a:ext cx="519112" cy="246062"/>
          </a:xfrm>
          <a:prstGeom prst="rect">
            <a:avLst/>
          </a:prstGeom>
          <a:noFill/>
          <a:ln w="9525">
            <a:noFill/>
            <a:miter lim="800000"/>
            <a:headEnd/>
            <a:tailEnd/>
          </a:ln>
        </p:spPr>
        <p:txBody>
          <a:bodyPr>
            <a:spAutoFit/>
          </a:bodyPr>
          <a:lstStyle/>
          <a:p>
            <a:pPr eaLnBrk="0" hangingPunct="0"/>
            <a:r>
              <a:rPr lang="en-US" sz="1000">
                <a:solidFill>
                  <a:srgbClr val="333399"/>
                </a:solidFill>
                <a:latin typeface="Arial" pitchFamily="34" charset="0"/>
              </a:rPr>
              <a:t>+22%</a:t>
            </a:r>
          </a:p>
        </p:txBody>
      </p:sp>
      <p:sp>
        <p:nvSpPr>
          <p:cNvPr id="29" name="Slide Number Placeholder 28"/>
          <p:cNvSpPr>
            <a:spLocks noGrp="1"/>
          </p:cNvSpPr>
          <p:nvPr>
            <p:ph type="sldNum" sz="quarter" idx="12"/>
          </p:nvPr>
        </p:nvSpPr>
        <p:spPr/>
        <p:txBody>
          <a:bodyPr/>
          <a:lstStyle/>
          <a:p>
            <a:fld id="{95577265-A00E-43F9-9495-15815261B3B3}"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C5E3CB7-727A-46AB-ADAD-D1BBB6DB51AB}" type="slidenum">
              <a:rPr lang="en-US" smtClean="0"/>
              <a:pPr/>
              <a:t>54</a:t>
            </a:fld>
            <a:endParaRPr lang="en-US"/>
          </a:p>
        </p:txBody>
      </p:sp>
      <p:sp>
        <p:nvSpPr>
          <p:cNvPr id="11" name="Title 1"/>
          <p:cNvSpPr txBox="1">
            <a:spLocks/>
          </p:cNvSpPr>
          <p:nvPr/>
        </p:nvSpPr>
        <p:spPr>
          <a:xfrm>
            <a:off x="304800" y="152401"/>
            <a:ext cx="8305800" cy="685799"/>
          </a:xfrm>
          <a:prstGeom prst="rect">
            <a:avLst/>
          </a:prstGeom>
          <a:solidFill>
            <a:schemeClr val="accent4">
              <a:lumMod val="20000"/>
              <a:lumOff val="80000"/>
            </a:schemeClr>
          </a:solidFill>
          <a:ln>
            <a:solidFill>
              <a:srgbClr val="FF0000"/>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dirty="0" smtClean="0">
                <a:latin typeface="+mj-lt"/>
                <a:ea typeface="+mj-ea"/>
                <a:cs typeface="+mj-cs"/>
              </a:rPr>
              <a:t>Calorimeter (NSL Yerevan)</a:t>
            </a:r>
            <a:endParaRPr kumimoji="0" lang="en-US" sz="3600" b="0" i="0" u="sng" strike="noStrike" kern="1200" cap="none" spc="0" normalizeH="0" baseline="0" noProof="0" dirty="0">
              <a:ln>
                <a:noFill/>
              </a:ln>
              <a:solidFill>
                <a:schemeClr val="tx1"/>
              </a:solidFill>
              <a:effectLst/>
              <a:uLnTx/>
              <a:uFillTx/>
              <a:latin typeface="+mj-lt"/>
              <a:ea typeface="+mj-ea"/>
              <a:cs typeface="+mj-cs"/>
            </a:endParaRPr>
          </a:p>
        </p:txBody>
      </p:sp>
      <p:pic>
        <p:nvPicPr>
          <p:cNvPr id="18435" name="Picture 3"/>
          <p:cNvPicPr>
            <a:picLocks noChangeAspect="1" noChangeArrowheads="1"/>
          </p:cNvPicPr>
          <p:nvPr/>
        </p:nvPicPr>
        <p:blipFill>
          <a:blip r:embed="rId3" cstate="print"/>
          <a:srcRect/>
          <a:stretch>
            <a:fillRect/>
          </a:stretch>
        </p:blipFill>
        <p:spPr bwMode="auto">
          <a:xfrm>
            <a:off x="4267200" y="3657600"/>
            <a:ext cx="4632831" cy="2933560"/>
          </a:xfrm>
          <a:prstGeom prst="rect">
            <a:avLst/>
          </a:prstGeom>
          <a:noFill/>
          <a:ln w="9525">
            <a:noFill/>
            <a:miter lim="800000"/>
            <a:headEnd/>
            <a:tailEnd/>
          </a:ln>
        </p:spPr>
      </p:pic>
      <p:sp>
        <p:nvSpPr>
          <p:cNvPr id="6" name="TextBox 5"/>
          <p:cNvSpPr txBox="1"/>
          <p:nvPr/>
        </p:nvSpPr>
        <p:spPr>
          <a:xfrm>
            <a:off x="3352800" y="2590800"/>
            <a:ext cx="5486400" cy="646331"/>
          </a:xfrm>
          <a:prstGeom prst="rect">
            <a:avLst/>
          </a:prstGeom>
          <a:noFill/>
          <a:ln>
            <a:solidFill>
              <a:schemeClr val="tx2">
                <a:lumMod val="60000"/>
                <a:lumOff val="40000"/>
              </a:schemeClr>
            </a:solidFill>
          </a:ln>
        </p:spPr>
        <p:txBody>
          <a:bodyPr wrap="square" rtlCol="0">
            <a:spAutoFit/>
          </a:bodyPr>
          <a:lstStyle/>
          <a:p>
            <a:pPr>
              <a:buFont typeface="Arial" pitchFamily="34" charset="0"/>
              <a:buChar char="•"/>
            </a:pPr>
            <a:r>
              <a:rPr lang="en-US" dirty="0" smtClean="0"/>
              <a:t> </a:t>
            </a:r>
            <a:r>
              <a:rPr lang="en-US" dirty="0" err="1" smtClean="0"/>
              <a:t>Preshower</a:t>
            </a:r>
            <a:r>
              <a:rPr lang="en-US" dirty="0" smtClean="0"/>
              <a:t> made from 30 blocks from Hall C SOS</a:t>
            </a:r>
          </a:p>
          <a:p>
            <a:pPr>
              <a:buFont typeface="Arial" pitchFamily="34" charset="0"/>
              <a:buChar char="•"/>
            </a:pPr>
            <a:r>
              <a:rPr lang="en-US" dirty="0" smtClean="0"/>
              <a:t>Each 10x10x70 cm</a:t>
            </a:r>
            <a:r>
              <a:rPr lang="en-US" baseline="30000" dirty="0" smtClean="0"/>
              <a:t>3</a:t>
            </a:r>
            <a:endParaRPr lang="en-US" baseline="30000" dirty="0"/>
          </a:p>
        </p:txBody>
      </p:sp>
      <p:pic>
        <p:nvPicPr>
          <p:cNvPr id="18436" name="Picture 4"/>
          <p:cNvPicPr>
            <a:picLocks noChangeAspect="1" noChangeArrowheads="1"/>
          </p:cNvPicPr>
          <p:nvPr/>
        </p:nvPicPr>
        <p:blipFill>
          <a:blip r:embed="rId4" cstate="print"/>
          <a:srcRect/>
          <a:stretch>
            <a:fillRect/>
          </a:stretch>
        </p:blipFill>
        <p:spPr bwMode="auto">
          <a:xfrm>
            <a:off x="228600" y="990600"/>
            <a:ext cx="3002337" cy="3048000"/>
          </a:xfrm>
          <a:prstGeom prst="rect">
            <a:avLst/>
          </a:prstGeom>
          <a:noFill/>
          <a:ln w="9525">
            <a:noFill/>
            <a:miter lim="800000"/>
            <a:headEnd/>
            <a:tailEnd/>
          </a:ln>
        </p:spPr>
      </p:pic>
      <p:sp>
        <p:nvSpPr>
          <p:cNvPr id="8" name="TextBox 7"/>
          <p:cNvSpPr txBox="1"/>
          <p:nvPr/>
        </p:nvSpPr>
        <p:spPr>
          <a:xfrm>
            <a:off x="3124200" y="1524000"/>
            <a:ext cx="5715000" cy="707886"/>
          </a:xfrm>
          <a:prstGeom prst="rect">
            <a:avLst/>
          </a:prstGeom>
          <a:noFill/>
          <a:ln>
            <a:solidFill>
              <a:schemeClr val="tx2">
                <a:lumMod val="60000"/>
                <a:lumOff val="40000"/>
              </a:schemeClr>
            </a:solidFill>
          </a:ln>
        </p:spPr>
        <p:txBody>
          <a:bodyPr wrap="square" rtlCol="0">
            <a:spAutoFit/>
          </a:bodyPr>
          <a:lstStyle/>
          <a:p>
            <a:pPr>
              <a:buFont typeface="Arial" pitchFamily="34" charset="0"/>
              <a:buChar char="•"/>
            </a:pPr>
            <a:r>
              <a:rPr lang="en-US" sz="2000" dirty="0" smtClean="0"/>
              <a:t>Shower made from  250 blocks from Hermes</a:t>
            </a:r>
          </a:p>
          <a:p>
            <a:pPr>
              <a:buFont typeface="Arial" pitchFamily="34" charset="0"/>
              <a:buChar char="•"/>
            </a:pPr>
            <a:r>
              <a:rPr lang="en-US" sz="2000" dirty="0" smtClean="0"/>
              <a:t>Refurbished and tested</a:t>
            </a:r>
            <a:endParaRPr lang="en-US" sz="2000" dirty="0"/>
          </a:p>
        </p:txBody>
      </p:sp>
      <p:sp>
        <p:nvSpPr>
          <p:cNvPr id="9" name="TextBox 8"/>
          <p:cNvSpPr txBox="1"/>
          <p:nvPr/>
        </p:nvSpPr>
        <p:spPr>
          <a:xfrm>
            <a:off x="381000" y="4191000"/>
            <a:ext cx="3581400" cy="1569660"/>
          </a:xfrm>
          <a:prstGeom prst="rect">
            <a:avLst/>
          </a:prstGeom>
          <a:noFill/>
          <a:ln>
            <a:solidFill>
              <a:schemeClr val="tx2">
                <a:lumMod val="60000"/>
                <a:lumOff val="40000"/>
              </a:schemeClr>
            </a:solidFill>
          </a:ln>
        </p:spPr>
        <p:txBody>
          <a:bodyPr wrap="square" rtlCol="0">
            <a:spAutoFit/>
          </a:bodyPr>
          <a:lstStyle/>
          <a:p>
            <a:r>
              <a:rPr lang="en-US" sz="2400" dirty="0" smtClean="0"/>
              <a:t>GEANT4 simulation </a:t>
            </a:r>
          </a:p>
          <a:p>
            <a:r>
              <a:rPr lang="en-US" sz="2400" dirty="0" smtClean="0"/>
              <a:t>of </a:t>
            </a:r>
            <a:r>
              <a:rPr lang="en-US" sz="2400" dirty="0" smtClean="0">
                <a:latin typeface="Symbol" pitchFamily="18" charset="2"/>
              </a:rPr>
              <a:t>p</a:t>
            </a:r>
            <a:r>
              <a:rPr lang="en-US" sz="2400" baseline="30000" dirty="0" smtClean="0"/>
              <a:t>-</a:t>
            </a:r>
            <a:r>
              <a:rPr lang="en-US" sz="2400" dirty="0" smtClean="0"/>
              <a:t> suppression</a:t>
            </a:r>
          </a:p>
          <a:p>
            <a:endParaRPr lang="en-US" sz="2400" dirty="0" smtClean="0"/>
          </a:p>
          <a:p>
            <a:r>
              <a:rPr lang="en-US" sz="2400" dirty="0" smtClean="0"/>
              <a:t>250:1 at all momentum</a:t>
            </a:r>
            <a:endParaRPr lang="en-US" sz="2400" dirty="0"/>
          </a:p>
        </p:txBody>
      </p:sp>
      <p:sp>
        <p:nvSpPr>
          <p:cNvPr id="10" name="Right Arrow 9"/>
          <p:cNvSpPr/>
          <p:nvPr/>
        </p:nvSpPr>
        <p:spPr>
          <a:xfrm>
            <a:off x="3505200" y="4724400"/>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3691910">
            <a:off x="2630796" y="2825417"/>
            <a:ext cx="388228" cy="842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3691910">
            <a:off x="2638608" y="1997243"/>
            <a:ext cx="367878" cy="8478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C5E3CB7-727A-46AB-ADAD-D1BBB6DB51AB}" type="slidenum">
              <a:rPr lang="en-US" smtClean="0"/>
              <a:pPr/>
              <a:t>55</a:t>
            </a:fld>
            <a:endParaRPr lang="en-US"/>
          </a:p>
        </p:txBody>
      </p:sp>
      <p:sp>
        <p:nvSpPr>
          <p:cNvPr id="11" name="Title 1"/>
          <p:cNvSpPr txBox="1">
            <a:spLocks/>
          </p:cNvSpPr>
          <p:nvPr/>
        </p:nvSpPr>
        <p:spPr>
          <a:xfrm>
            <a:off x="304800" y="152401"/>
            <a:ext cx="8305800" cy="685799"/>
          </a:xfrm>
          <a:prstGeom prst="rect">
            <a:avLst/>
          </a:prstGeom>
          <a:solidFill>
            <a:schemeClr val="accent4">
              <a:lumMod val="20000"/>
              <a:lumOff val="80000"/>
            </a:schemeClr>
          </a:solidFill>
          <a:ln>
            <a:solidFill>
              <a:srgbClr val="FF0000"/>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noProof="0" dirty="0" smtClean="0">
                <a:latin typeface="+mj-lt"/>
                <a:ea typeface="+mj-ea"/>
                <a:cs typeface="+mj-cs"/>
              </a:rPr>
              <a:t>Noble Gas Cerenkov (U. of Virginia)</a:t>
            </a:r>
            <a:endParaRPr kumimoji="0" lang="en-US" sz="3600" b="0" i="0" u="sng" strike="noStrike" kern="1200" cap="none" spc="0" normalizeH="0" baseline="0" noProof="0" dirty="0">
              <a:ln>
                <a:noFill/>
              </a:ln>
              <a:solidFill>
                <a:schemeClr val="tx1"/>
              </a:solidFill>
              <a:effectLst/>
              <a:uLnTx/>
              <a:uFillTx/>
              <a:latin typeface="+mj-lt"/>
              <a:ea typeface="+mj-ea"/>
              <a:cs typeface="+mj-cs"/>
            </a:endParaRPr>
          </a:p>
        </p:txBody>
      </p:sp>
      <p:pic>
        <p:nvPicPr>
          <p:cNvPr id="20482" name="Picture 2"/>
          <p:cNvPicPr>
            <a:picLocks noChangeAspect="1" noChangeArrowheads="1"/>
          </p:cNvPicPr>
          <p:nvPr/>
        </p:nvPicPr>
        <p:blipFill>
          <a:blip r:embed="rId3" cstate="print"/>
          <a:srcRect/>
          <a:stretch>
            <a:fillRect/>
          </a:stretch>
        </p:blipFill>
        <p:spPr bwMode="auto">
          <a:xfrm>
            <a:off x="0" y="3760290"/>
            <a:ext cx="4638675" cy="3097710"/>
          </a:xfrm>
          <a:prstGeom prst="rect">
            <a:avLst/>
          </a:prstGeom>
          <a:noFill/>
          <a:ln w="9525">
            <a:noFill/>
            <a:miter lim="800000"/>
            <a:headEnd/>
            <a:tailEnd/>
          </a:ln>
        </p:spPr>
      </p:pic>
      <p:sp>
        <p:nvSpPr>
          <p:cNvPr id="6" name="TextBox 5"/>
          <p:cNvSpPr txBox="1"/>
          <p:nvPr/>
        </p:nvSpPr>
        <p:spPr>
          <a:xfrm>
            <a:off x="228600" y="1066800"/>
            <a:ext cx="3886200" cy="2554545"/>
          </a:xfrm>
          <a:prstGeom prst="rect">
            <a:avLst/>
          </a:prstGeom>
          <a:noFill/>
          <a:ln>
            <a:solidFill>
              <a:schemeClr val="tx2">
                <a:lumMod val="60000"/>
                <a:lumOff val="40000"/>
              </a:schemeClr>
            </a:solidFill>
          </a:ln>
        </p:spPr>
        <p:txBody>
          <a:bodyPr wrap="square" rtlCol="0">
            <a:spAutoFit/>
          </a:bodyPr>
          <a:lstStyle/>
          <a:p>
            <a:pPr>
              <a:buFont typeface="Arial" pitchFamily="34" charset="0"/>
              <a:buChar char="•"/>
            </a:pPr>
            <a:r>
              <a:rPr lang="en-US" sz="2000" dirty="0" smtClean="0"/>
              <a:t>e/</a:t>
            </a:r>
            <a:r>
              <a:rPr lang="en-US" sz="2000" dirty="0" smtClean="0">
                <a:latin typeface="Symbol" pitchFamily="18" charset="2"/>
              </a:rPr>
              <a:t>p</a:t>
            </a:r>
            <a:r>
              <a:rPr lang="en-US" sz="2000" baseline="30000" dirty="0" smtClean="0">
                <a:latin typeface="Symbol" pitchFamily="18" charset="2"/>
              </a:rPr>
              <a:t>-</a:t>
            </a:r>
            <a:r>
              <a:rPr lang="en-US" sz="2000" dirty="0" smtClean="0"/>
              <a:t> PID   50:1 discrimination</a:t>
            </a:r>
          </a:p>
          <a:p>
            <a:pPr>
              <a:buFont typeface="Arial" pitchFamily="34" charset="0"/>
              <a:buChar char="•"/>
            </a:pPr>
            <a:r>
              <a:rPr lang="en-US" sz="2000" dirty="0" smtClean="0"/>
              <a:t>Operate at STP</a:t>
            </a:r>
          </a:p>
          <a:p>
            <a:pPr>
              <a:buFont typeface="Arial" pitchFamily="34" charset="0"/>
              <a:buChar char="•"/>
            </a:pPr>
            <a:r>
              <a:rPr lang="en-US" sz="2000" dirty="0" smtClean="0"/>
              <a:t>Placed in front of drift chamber</a:t>
            </a:r>
          </a:p>
          <a:p>
            <a:pPr lvl="1">
              <a:buFont typeface="Arial" pitchFamily="34" charset="0"/>
              <a:buChar char="•"/>
            </a:pPr>
            <a:r>
              <a:rPr lang="en-US" sz="2000" dirty="0" smtClean="0"/>
              <a:t>Use only at high momentum so multiple scattering is reduced</a:t>
            </a:r>
          </a:p>
          <a:p>
            <a:pPr>
              <a:buFont typeface="Arial" pitchFamily="34" charset="0"/>
              <a:buChar char="•"/>
            </a:pPr>
            <a:r>
              <a:rPr lang="en-US" sz="2000" dirty="0" smtClean="0"/>
              <a:t>When not is use replace by vacuum pipe</a:t>
            </a:r>
          </a:p>
        </p:txBody>
      </p:sp>
      <p:pic>
        <p:nvPicPr>
          <p:cNvPr id="20483" name="Picture 3"/>
          <p:cNvPicPr>
            <a:picLocks noChangeAspect="1" noChangeArrowheads="1"/>
          </p:cNvPicPr>
          <p:nvPr/>
        </p:nvPicPr>
        <p:blipFill>
          <a:blip r:embed="rId4" cstate="print"/>
          <a:srcRect/>
          <a:stretch>
            <a:fillRect/>
          </a:stretch>
        </p:blipFill>
        <p:spPr bwMode="auto">
          <a:xfrm>
            <a:off x="4262685" y="914400"/>
            <a:ext cx="4881315" cy="3581400"/>
          </a:xfrm>
          <a:prstGeom prst="rect">
            <a:avLst/>
          </a:prstGeom>
          <a:noFill/>
          <a:ln w="9525">
            <a:noFill/>
            <a:miter lim="800000"/>
            <a:headEnd/>
            <a:tailEnd/>
          </a:ln>
        </p:spPr>
      </p:pic>
      <p:sp>
        <p:nvSpPr>
          <p:cNvPr id="8" name="TextBox 7"/>
          <p:cNvSpPr txBox="1"/>
          <p:nvPr/>
        </p:nvSpPr>
        <p:spPr>
          <a:xfrm>
            <a:off x="685800" y="5029200"/>
            <a:ext cx="1524000" cy="830997"/>
          </a:xfrm>
          <a:prstGeom prst="rect">
            <a:avLst/>
          </a:prstGeom>
          <a:noFill/>
          <a:ln>
            <a:solidFill>
              <a:schemeClr val="tx2">
                <a:lumMod val="60000"/>
                <a:lumOff val="40000"/>
              </a:schemeClr>
            </a:solidFill>
          </a:ln>
        </p:spPr>
        <p:txBody>
          <a:bodyPr wrap="square" rtlCol="0">
            <a:spAutoFit/>
          </a:bodyPr>
          <a:lstStyle/>
          <a:p>
            <a:r>
              <a:rPr lang="en-US" sz="2400" dirty="0" smtClean="0"/>
              <a:t>Final tank</a:t>
            </a:r>
          </a:p>
          <a:p>
            <a:r>
              <a:rPr lang="en-US" sz="2400" dirty="0" smtClean="0"/>
              <a:t>design</a:t>
            </a:r>
            <a:endParaRPr lang="en-US" sz="2400" dirty="0"/>
          </a:p>
        </p:txBody>
      </p:sp>
      <p:sp>
        <p:nvSpPr>
          <p:cNvPr id="10" name="TextBox 9"/>
          <p:cNvSpPr txBox="1"/>
          <p:nvPr/>
        </p:nvSpPr>
        <p:spPr>
          <a:xfrm>
            <a:off x="4953000" y="4953000"/>
            <a:ext cx="3657600" cy="707886"/>
          </a:xfrm>
          <a:prstGeom prst="rect">
            <a:avLst/>
          </a:prstGeom>
          <a:noFill/>
          <a:ln>
            <a:solidFill>
              <a:schemeClr val="tx2">
                <a:lumMod val="60000"/>
                <a:lumOff val="40000"/>
              </a:schemeClr>
            </a:solidFill>
          </a:ln>
        </p:spPr>
        <p:txBody>
          <a:bodyPr wrap="square" rtlCol="0">
            <a:spAutoFit/>
          </a:bodyPr>
          <a:lstStyle/>
          <a:p>
            <a:pPr>
              <a:buFont typeface="Arial" pitchFamily="34" charset="0"/>
              <a:buChar char="•"/>
            </a:pPr>
            <a:r>
              <a:rPr lang="en-US" sz="2000" dirty="0" smtClean="0"/>
              <a:t>Argon </a:t>
            </a:r>
            <a:r>
              <a:rPr lang="en-US" sz="2000" dirty="0" smtClean="0">
                <a:latin typeface="Symbol" pitchFamily="18" charset="2"/>
              </a:rPr>
              <a:t>p</a:t>
            </a:r>
            <a:r>
              <a:rPr lang="en-US" sz="2000" dirty="0" smtClean="0"/>
              <a:t> threshold at 6 GeV/c</a:t>
            </a:r>
          </a:p>
          <a:p>
            <a:pPr>
              <a:buFont typeface="Arial" pitchFamily="34" charset="0"/>
              <a:buChar char="•"/>
            </a:pPr>
            <a:r>
              <a:rPr lang="en-US" sz="2000" dirty="0" smtClean="0"/>
              <a:t>Add Neon to extend reach to 11 </a:t>
            </a:r>
            <a:endParaRPr lang="en-US" sz="2000" dirty="0"/>
          </a:p>
        </p:txBody>
      </p:sp>
      <p:sp>
        <p:nvSpPr>
          <p:cNvPr id="12" name="Up Arrow 11"/>
          <p:cNvSpPr/>
          <p:nvPr/>
        </p:nvSpPr>
        <p:spPr>
          <a:xfrm>
            <a:off x="6858000" y="3200400"/>
            <a:ext cx="228600" cy="1752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0200" y="4343400"/>
            <a:ext cx="1447800" cy="381000"/>
          </a:xfrm>
          <a:prstGeom prst="rect">
            <a:avLst/>
          </a:prstGeom>
          <a:solidFill>
            <a:srgbClr val="FFFF00"/>
          </a:solidFill>
        </p:spPr>
        <p:txBody>
          <a:bodyPr wrap="square" rtlCol="0">
            <a:spAutoFit/>
          </a:bodyPr>
          <a:lstStyle/>
          <a:p>
            <a:r>
              <a:rPr lang="en-US" dirty="0" smtClean="0"/>
              <a:t>Momentum</a:t>
            </a:r>
            <a:endParaRPr lang="en-US" dirty="0"/>
          </a:p>
        </p:txBody>
      </p:sp>
      <p:sp>
        <p:nvSpPr>
          <p:cNvPr id="15" name="Bent-Up Arrow 14"/>
          <p:cNvSpPr/>
          <p:nvPr/>
        </p:nvSpPr>
        <p:spPr>
          <a:xfrm>
            <a:off x="8534400" y="4267200"/>
            <a:ext cx="381000" cy="1219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C5E3CB7-727A-46AB-ADAD-D1BBB6DB51AB}" type="slidenum">
              <a:rPr lang="en-US" smtClean="0"/>
              <a:pPr/>
              <a:t>56</a:t>
            </a:fld>
            <a:endParaRPr lang="en-US"/>
          </a:p>
        </p:txBody>
      </p:sp>
      <p:sp>
        <p:nvSpPr>
          <p:cNvPr id="11" name="Title 1"/>
          <p:cNvSpPr txBox="1">
            <a:spLocks/>
          </p:cNvSpPr>
          <p:nvPr/>
        </p:nvSpPr>
        <p:spPr>
          <a:xfrm>
            <a:off x="304800" y="152401"/>
            <a:ext cx="8305800" cy="685799"/>
          </a:xfrm>
          <a:prstGeom prst="rect">
            <a:avLst/>
          </a:prstGeom>
          <a:solidFill>
            <a:schemeClr val="accent4">
              <a:lumMod val="20000"/>
              <a:lumOff val="80000"/>
            </a:schemeClr>
          </a:solidFill>
          <a:ln>
            <a:solidFill>
              <a:srgbClr val="FF0000"/>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noProof="0" dirty="0" smtClean="0">
                <a:latin typeface="+mj-lt"/>
                <a:ea typeface="+mj-ea"/>
                <a:cs typeface="+mj-cs"/>
              </a:rPr>
              <a:t>Heavy Gas Cerenkov (U. of Regina)</a:t>
            </a:r>
            <a:endParaRPr kumimoji="0" lang="en-US" sz="3600" b="0" i="0" u="sng" strike="noStrike" kern="1200" cap="none" spc="0" normalizeH="0" baseline="0" noProof="0" dirty="0">
              <a:ln>
                <a:noFill/>
              </a:ln>
              <a:solidFill>
                <a:schemeClr val="tx1"/>
              </a:solidFill>
              <a:effectLst/>
              <a:uLnTx/>
              <a:uFillTx/>
              <a:latin typeface="+mj-lt"/>
              <a:ea typeface="+mj-ea"/>
              <a:cs typeface="+mj-cs"/>
            </a:endParaRPr>
          </a:p>
        </p:txBody>
      </p:sp>
      <p:pic>
        <p:nvPicPr>
          <p:cNvPr id="21506" name="Picture 2"/>
          <p:cNvPicPr>
            <a:picLocks noChangeAspect="1" noChangeArrowheads="1"/>
          </p:cNvPicPr>
          <p:nvPr/>
        </p:nvPicPr>
        <p:blipFill>
          <a:blip r:embed="rId3" cstate="print"/>
          <a:srcRect/>
          <a:stretch>
            <a:fillRect/>
          </a:stretch>
        </p:blipFill>
        <p:spPr bwMode="auto">
          <a:xfrm>
            <a:off x="3429000" y="2286000"/>
            <a:ext cx="5105400" cy="3605689"/>
          </a:xfrm>
          <a:prstGeom prst="rect">
            <a:avLst/>
          </a:prstGeom>
          <a:noFill/>
          <a:ln w="9525">
            <a:noFill/>
            <a:miter lim="800000"/>
            <a:headEnd/>
            <a:tailEnd/>
          </a:ln>
        </p:spPr>
      </p:pic>
      <p:sp>
        <p:nvSpPr>
          <p:cNvPr id="5" name="TextBox 4"/>
          <p:cNvSpPr txBox="1"/>
          <p:nvPr/>
        </p:nvSpPr>
        <p:spPr>
          <a:xfrm>
            <a:off x="304800" y="1143000"/>
            <a:ext cx="7772400" cy="1015663"/>
          </a:xfrm>
          <a:prstGeom prst="rect">
            <a:avLst/>
          </a:prstGeom>
          <a:noFill/>
        </p:spPr>
        <p:txBody>
          <a:bodyPr wrap="square" rtlCol="0">
            <a:spAutoFit/>
          </a:bodyPr>
          <a:lstStyle/>
          <a:p>
            <a:pPr>
              <a:buFont typeface="Arial" pitchFamily="34" charset="0"/>
              <a:buChar char="•"/>
            </a:pPr>
            <a:r>
              <a:rPr lang="en-US" sz="2000" dirty="0" smtClean="0"/>
              <a:t> </a:t>
            </a:r>
            <a:r>
              <a:rPr lang="en-US" sz="2000" dirty="0" smtClean="0">
                <a:latin typeface="Symbol" pitchFamily="18" charset="2"/>
              </a:rPr>
              <a:t>p</a:t>
            </a:r>
            <a:r>
              <a:rPr lang="en-US" sz="2000" baseline="30000" dirty="0" smtClean="0"/>
              <a:t>+</a:t>
            </a:r>
            <a:r>
              <a:rPr lang="en-US" sz="2000" dirty="0" smtClean="0"/>
              <a:t>/K separation above 3.4 GeV/c  </a:t>
            </a:r>
          </a:p>
          <a:p>
            <a:pPr>
              <a:buFont typeface="Arial" pitchFamily="34" charset="0"/>
              <a:buChar char="•"/>
            </a:pPr>
            <a:r>
              <a:rPr lang="en-US" sz="2000" dirty="0" smtClean="0"/>
              <a:t>Rejection factor of 1000:1</a:t>
            </a:r>
          </a:p>
          <a:p>
            <a:pPr>
              <a:buFont typeface="Arial" pitchFamily="34" charset="0"/>
              <a:buChar char="•"/>
            </a:pPr>
            <a:r>
              <a:rPr lang="en-US" sz="2000" dirty="0" smtClean="0"/>
              <a:t>Vary gas pressure with momentum to keep</a:t>
            </a:r>
            <a:r>
              <a:rPr lang="en-US" sz="2000" dirty="0" smtClean="0">
                <a:latin typeface="Symbol" pitchFamily="18" charset="2"/>
              </a:rPr>
              <a:t> p</a:t>
            </a:r>
            <a:r>
              <a:rPr lang="en-US" sz="2000" baseline="30000" dirty="0" smtClean="0"/>
              <a:t>+</a:t>
            </a:r>
            <a:r>
              <a:rPr lang="en-US" sz="2000" dirty="0" smtClean="0"/>
              <a:t>/K separation </a:t>
            </a:r>
          </a:p>
        </p:txBody>
      </p:sp>
      <p:pic>
        <p:nvPicPr>
          <p:cNvPr id="21507" name="Picture 3"/>
          <p:cNvPicPr>
            <a:picLocks noChangeAspect="1" noChangeArrowheads="1"/>
          </p:cNvPicPr>
          <p:nvPr/>
        </p:nvPicPr>
        <p:blipFill>
          <a:blip r:embed="rId4" cstate="print"/>
          <a:srcRect/>
          <a:stretch>
            <a:fillRect/>
          </a:stretch>
        </p:blipFill>
        <p:spPr bwMode="auto">
          <a:xfrm>
            <a:off x="196434" y="2362200"/>
            <a:ext cx="3213516" cy="2667000"/>
          </a:xfrm>
          <a:prstGeom prst="rect">
            <a:avLst/>
          </a:prstGeom>
          <a:noFill/>
          <a:ln w="9525">
            <a:noFill/>
            <a:miter lim="800000"/>
            <a:headEnd/>
            <a:tailEnd/>
          </a:ln>
        </p:spPr>
      </p:pic>
      <p:sp>
        <p:nvSpPr>
          <p:cNvPr id="7" name="Curved Down Arrow 6"/>
          <p:cNvSpPr/>
          <p:nvPr/>
        </p:nvSpPr>
        <p:spPr>
          <a:xfrm rot="3093553">
            <a:off x="6510353" y="1956597"/>
            <a:ext cx="2133080" cy="9208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533400" y="5105400"/>
            <a:ext cx="2667000" cy="369332"/>
          </a:xfrm>
          <a:prstGeom prst="rect">
            <a:avLst/>
          </a:prstGeom>
          <a:noFill/>
        </p:spPr>
        <p:txBody>
          <a:bodyPr wrap="square" rtlCol="0">
            <a:spAutoFit/>
          </a:bodyPr>
          <a:lstStyle/>
          <a:p>
            <a:pPr algn="ctr"/>
            <a:r>
              <a:rPr lang="en-US" dirty="0" smtClean="0"/>
              <a:t>Front view </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C5E3CB7-727A-46AB-ADAD-D1BBB6DB51AB}" type="slidenum">
              <a:rPr lang="en-US" smtClean="0"/>
              <a:pPr/>
              <a:t>57</a:t>
            </a:fld>
            <a:endParaRPr lang="en-US"/>
          </a:p>
        </p:txBody>
      </p:sp>
      <p:sp>
        <p:nvSpPr>
          <p:cNvPr id="11" name="Title 1"/>
          <p:cNvSpPr txBox="1">
            <a:spLocks/>
          </p:cNvSpPr>
          <p:nvPr/>
        </p:nvSpPr>
        <p:spPr>
          <a:xfrm>
            <a:off x="304800" y="152401"/>
            <a:ext cx="8305800" cy="685799"/>
          </a:xfrm>
          <a:prstGeom prst="rect">
            <a:avLst/>
          </a:prstGeom>
          <a:solidFill>
            <a:schemeClr val="accent4">
              <a:lumMod val="20000"/>
              <a:lumOff val="80000"/>
            </a:schemeClr>
          </a:solidFill>
          <a:ln>
            <a:solidFill>
              <a:srgbClr val="FF0000"/>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noProof="0" dirty="0" err="1" smtClean="0">
                <a:latin typeface="+mj-lt"/>
                <a:ea typeface="+mj-ea"/>
                <a:cs typeface="+mj-cs"/>
              </a:rPr>
              <a:t>Aerogel</a:t>
            </a:r>
            <a:r>
              <a:rPr lang="en-US" sz="3600" u="sng" noProof="0" dirty="0" smtClean="0">
                <a:latin typeface="+mj-lt"/>
                <a:ea typeface="+mj-ea"/>
                <a:cs typeface="+mj-cs"/>
              </a:rPr>
              <a:t> Detector</a:t>
            </a:r>
            <a:endParaRPr kumimoji="0" lang="en-US" sz="3600" b="0" i="0" u="sng" strike="noStrike" kern="1200" cap="none" spc="0" normalizeH="0" baseline="0" noProof="0" dirty="0">
              <a:ln>
                <a:noFill/>
              </a:ln>
              <a:solidFill>
                <a:schemeClr val="tx1"/>
              </a:solidFill>
              <a:effectLst/>
              <a:uLnTx/>
              <a:uFillTx/>
              <a:latin typeface="+mj-lt"/>
              <a:ea typeface="+mj-ea"/>
              <a:cs typeface="+mj-cs"/>
            </a:endParaRPr>
          </a:p>
        </p:txBody>
      </p:sp>
      <p:pic>
        <p:nvPicPr>
          <p:cNvPr id="17410" name="Picture 2"/>
          <p:cNvPicPr>
            <a:picLocks noChangeAspect="1" noChangeArrowheads="1"/>
          </p:cNvPicPr>
          <p:nvPr/>
        </p:nvPicPr>
        <p:blipFill>
          <a:blip r:embed="rId2" cstate="print"/>
          <a:srcRect/>
          <a:stretch>
            <a:fillRect/>
          </a:stretch>
        </p:blipFill>
        <p:spPr bwMode="auto">
          <a:xfrm>
            <a:off x="0" y="2590800"/>
            <a:ext cx="4766310" cy="2685245"/>
          </a:xfrm>
          <a:prstGeom prst="rect">
            <a:avLst/>
          </a:prstGeom>
          <a:noFill/>
          <a:ln w="9525">
            <a:noFill/>
            <a:miter lim="800000"/>
            <a:headEnd/>
            <a:tailEnd/>
          </a:ln>
        </p:spPr>
      </p:pic>
      <p:grpSp>
        <p:nvGrpSpPr>
          <p:cNvPr id="6" name="Group 5"/>
          <p:cNvGrpSpPr/>
          <p:nvPr/>
        </p:nvGrpSpPr>
        <p:grpSpPr>
          <a:xfrm>
            <a:off x="4724400" y="990600"/>
            <a:ext cx="4419600" cy="2438400"/>
            <a:chOff x="4524375" y="1092200"/>
            <a:chExt cx="4419600" cy="2438400"/>
          </a:xfrm>
        </p:grpSpPr>
        <p:sp>
          <p:nvSpPr>
            <p:cNvPr id="7" name="Rectangle 7"/>
            <p:cNvSpPr>
              <a:spLocks noChangeArrowheads="1"/>
            </p:cNvSpPr>
            <p:nvPr/>
          </p:nvSpPr>
          <p:spPr bwMode="auto">
            <a:xfrm>
              <a:off x="4905375" y="1168400"/>
              <a:ext cx="762000" cy="152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ts val="750"/>
                </a:spcBef>
                <a:buClr>
                  <a:srgbClr val="000000"/>
                </a:buClr>
                <a:buSzPct val="100000"/>
                <a:buFont typeface="Times New Roman" pitchFamily="18" charset="0"/>
                <a:buNone/>
              </a:pPr>
              <a:endParaRPr lang="en-US"/>
            </a:p>
          </p:txBody>
        </p:sp>
        <p:graphicFrame>
          <p:nvGraphicFramePr>
            <p:cNvPr id="8" name="Chart 7"/>
            <p:cNvGraphicFramePr/>
            <p:nvPr/>
          </p:nvGraphicFramePr>
          <p:xfrm>
            <a:off x="4905375" y="1168400"/>
            <a:ext cx="4038600" cy="2362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24"/>
            <p:cNvSpPr txBox="1">
              <a:spLocks noChangeArrowheads="1"/>
            </p:cNvSpPr>
            <p:nvPr/>
          </p:nvSpPr>
          <p:spPr bwMode="auto">
            <a:xfrm>
              <a:off x="6505575" y="1092200"/>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Index: 1.03</a:t>
              </a:r>
            </a:p>
          </p:txBody>
        </p:sp>
        <p:sp>
          <p:nvSpPr>
            <p:cNvPr id="10" name="TextBox 25"/>
            <p:cNvSpPr txBox="1">
              <a:spLocks noChangeArrowheads="1"/>
            </p:cNvSpPr>
            <p:nvPr/>
          </p:nvSpPr>
          <p:spPr bwMode="auto">
            <a:xfrm>
              <a:off x="5667375" y="15494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Kaon</a:t>
              </a:r>
              <a:endParaRPr lang="en-US">
                <a:solidFill>
                  <a:schemeClr val="tx1"/>
                </a:solidFill>
              </a:endParaRPr>
            </a:p>
          </p:txBody>
        </p:sp>
        <p:sp>
          <p:nvSpPr>
            <p:cNvPr id="12" name="TextBox 26"/>
            <p:cNvSpPr txBox="1">
              <a:spLocks noChangeArrowheads="1"/>
            </p:cNvSpPr>
            <p:nvPr/>
          </p:nvSpPr>
          <p:spPr bwMode="auto">
            <a:xfrm>
              <a:off x="7419975" y="2387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Proton</a:t>
              </a:r>
              <a:endParaRPr lang="en-US">
                <a:solidFill>
                  <a:schemeClr val="tx1"/>
                </a:solidFill>
              </a:endParaRPr>
            </a:p>
          </p:txBody>
        </p:sp>
        <p:cxnSp>
          <p:nvCxnSpPr>
            <p:cNvPr id="13" name="Straight Arrow Connector 12"/>
            <p:cNvCxnSpPr/>
            <p:nvPr/>
          </p:nvCxnSpPr>
          <p:spPr>
            <a:xfrm rot="16200000" flipV="1">
              <a:off x="7381875" y="20447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5950743" y="1723232"/>
              <a:ext cx="195263"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29"/>
            <p:cNvSpPr txBox="1">
              <a:spLocks noChangeArrowheads="1"/>
            </p:cNvSpPr>
            <p:nvPr/>
          </p:nvSpPr>
          <p:spPr bwMode="auto">
            <a:xfrm>
              <a:off x="4524375" y="1930400"/>
              <a:ext cx="533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Np.e.</a:t>
              </a:r>
            </a:p>
          </p:txBody>
        </p:sp>
      </p:grpSp>
      <p:grpSp>
        <p:nvGrpSpPr>
          <p:cNvPr id="16" name="Group 15"/>
          <p:cNvGrpSpPr/>
          <p:nvPr/>
        </p:nvGrpSpPr>
        <p:grpSpPr>
          <a:xfrm>
            <a:off x="4800600" y="3352800"/>
            <a:ext cx="4105275" cy="2346325"/>
            <a:chOff x="4495800" y="3749675"/>
            <a:chExt cx="4105275" cy="2346325"/>
          </a:xfrm>
        </p:grpSpPr>
        <p:graphicFrame>
          <p:nvGraphicFramePr>
            <p:cNvPr id="17" name="Chart 16"/>
            <p:cNvGraphicFramePr/>
            <p:nvPr/>
          </p:nvGraphicFramePr>
          <p:xfrm>
            <a:off x="4791075" y="3853190"/>
            <a:ext cx="3810000" cy="21336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33"/>
            <p:cNvSpPr txBox="1">
              <a:spLocks noChangeArrowheads="1"/>
            </p:cNvSpPr>
            <p:nvPr/>
          </p:nvSpPr>
          <p:spPr bwMode="auto">
            <a:xfrm>
              <a:off x="6162675" y="3749675"/>
              <a:ext cx="1257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Index: 1.015</a:t>
              </a:r>
            </a:p>
          </p:txBody>
        </p:sp>
        <p:sp>
          <p:nvSpPr>
            <p:cNvPr id="19" name="TextBox 35"/>
            <p:cNvSpPr txBox="1">
              <a:spLocks noChangeArrowheads="1"/>
            </p:cNvSpPr>
            <p:nvPr/>
          </p:nvSpPr>
          <p:spPr bwMode="auto">
            <a:xfrm>
              <a:off x="5705475" y="43100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Kaon</a:t>
              </a:r>
              <a:endParaRPr lang="en-US">
                <a:solidFill>
                  <a:schemeClr val="tx1"/>
                </a:solidFill>
              </a:endParaRPr>
            </a:p>
          </p:txBody>
        </p:sp>
        <p:sp>
          <p:nvSpPr>
            <p:cNvPr id="20" name="TextBox 36"/>
            <p:cNvSpPr txBox="1">
              <a:spLocks noChangeArrowheads="1"/>
            </p:cNvSpPr>
            <p:nvPr/>
          </p:nvSpPr>
          <p:spPr bwMode="auto">
            <a:xfrm>
              <a:off x="7381875" y="50720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Proton</a:t>
              </a:r>
              <a:endParaRPr lang="en-US">
                <a:solidFill>
                  <a:schemeClr val="tx1"/>
                </a:solidFill>
              </a:endParaRPr>
            </a:p>
          </p:txBody>
        </p:sp>
        <p:cxnSp>
          <p:nvCxnSpPr>
            <p:cNvPr id="21" name="Straight Arrow Connector 20"/>
            <p:cNvCxnSpPr/>
            <p:nvPr/>
          </p:nvCxnSpPr>
          <p:spPr>
            <a:xfrm rot="16200000" flipH="1">
              <a:off x="6065044" y="4483894"/>
              <a:ext cx="195262"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V="1">
              <a:off x="7419975" y="4957763"/>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39"/>
            <p:cNvSpPr txBox="1">
              <a:spLocks noChangeArrowheads="1"/>
            </p:cNvSpPr>
            <p:nvPr/>
          </p:nvSpPr>
          <p:spPr bwMode="auto">
            <a:xfrm>
              <a:off x="6010275" y="5834063"/>
              <a:ext cx="1447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Momentum (GeV/c)</a:t>
              </a:r>
            </a:p>
          </p:txBody>
        </p:sp>
        <p:sp>
          <p:nvSpPr>
            <p:cNvPr id="24" name="TextBox 40"/>
            <p:cNvSpPr txBox="1">
              <a:spLocks noChangeArrowheads="1"/>
            </p:cNvSpPr>
            <p:nvPr/>
          </p:nvSpPr>
          <p:spPr bwMode="auto">
            <a:xfrm>
              <a:off x="4495800" y="4198938"/>
              <a:ext cx="533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Np.e.</a:t>
              </a:r>
            </a:p>
          </p:txBody>
        </p:sp>
      </p:grpSp>
      <p:sp>
        <p:nvSpPr>
          <p:cNvPr id="25" name="TextBox 24"/>
          <p:cNvSpPr txBox="1"/>
          <p:nvPr/>
        </p:nvSpPr>
        <p:spPr>
          <a:xfrm>
            <a:off x="304800" y="1066800"/>
            <a:ext cx="3962400" cy="1477328"/>
          </a:xfrm>
          <a:prstGeom prst="rect">
            <a:avLst/>
          </a:prstGeom>
          <a:noFill/>
        </p:spPr>
        <p:txBody>
          <a:bodyPr wrap="square" rtlCol="0">
            <a:spAutoFit/>
          </a:bodyPr>
          <a:lstStyle/>
          <a:p>
            <a:pPr>
              <a:buFont typeface="Arial" pitchFamily="34" charset="0"/>
              <a:buChar char="•"/>
            </a:pPr>
            <a:r>
              <a:rPr lang="en-US" dirty="0" smtClean="0"/>
              <a:t>K/p PID in 2-6 GeV/C range   1000:1</a:t>
            </a:r>
          </a:p>
          <a:p>
            <a:pPr>
              <a:buFont typeface="Arial" pitchFamily="34" charset="0"/>
              <a:buChar char="•"/>
            </a:pPr>
            <a:r>
              <a:rPr lang="en-US" dirty="0" smtClean="0"/>
              <a:t>Need two indices of refraction to cover different momentum regions</a:t>
            </a:r>
          </a:p>
          <a:p>
            <a:pPr>
              <a:buFont typeface="Arial" pitchFamily="34" charset="0"/>
              <a:buChar char="•"/>
            </a:pPr>
            <a:r>
              <a:rPr lang="en-US" dirty="0" smtClean="0"/>
              <a:t>Using </a:t>
            </a:r>
            <a:r>
              <a:rPr lang="en-US" dirty="0" err="1" smtClean="0"/>
              <a:t>aerogel</a:t>
            </a:r>
            <a:r>
              <a:rPr lang="en-US" dirty="0" smtClean="0"/>
              <a:t> and PMTs from </a:t>
            </a:r>
          </a:p>
          <a:p>
            <a:r>
              <a:rPr lang="en-US" dirty="0" smtClean="0"/>
              <a:t>       BLAST at MIT-BATES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mtClean="0">
                <a:ea typeface="ＭＳ Ｐゴシック"/>
                <a:cs typeface="ＭＳ Ｐゴシック"/>
              </a:rPr>
              <a:t>The SHMS Detector System</a:t>
            </a:r>
          </a:p>
        </p:txBody>
      </p:sp>
      <p:sp>
        <p:nvSpPr>
          <p:cNvPr id="36867" name="TextBox 4"/>
          <p:cNvSpPr txBox="1">
            <a:spLocks noChangeArrowheads="1"/>
          </p:cNvSpPr>
          <p:nvPr/>
        </p:nvSpPr>
        <p:spPr bwMode="auto">
          <a:xfrm>
            <a:off x="533400" y="914400"/>
            <a:ext cx="2438400" cy="369888"/>
          </a:xfrm>
          <a:prstGeom prst="rect">
            <a:avLst/>
          </a:prstGeom>
          <a:noFill/>
          <a:ln w="9525">
            <a:noFill/>
            <a:miter lim="800000"/>
            <a:headEnd/>
            <a:tailEnd/>
          </a:ln>
        </p:spPr>
        <p:txBody>
          <a:bodyPr>
            <a:spAutoFit/>
          </a:bodyPr>
          <a:lstStyle/>
          <a:p>
            <a:pPr eaLnBrk="0" hangingPunct="0"/>
            <a:r>
              <a:rPr lang="en-US" sz="1800">
                <a:latin typeface="Arial" pitchFamily="34" charset="0"/>
              </a:rPr>
              <a:t>Trigger Hodoscopes</a:t>
            </a:r>
          </a:p>
        </p:txBody>
      </p:sp>
      <p:pic>
        <p:nvPicPr>
          <p:cNvPr id="36868" name="Picture 11"/>
          <p:cNvPicPr>
            <a:picLocks noChangeAspect="1"/>
          </p:cNvPicPr>
          <p:nvPr/>
        </p:nvPicPr>
        <p:blipFill>
          <a:blip r:embed="rId3" cstate="print"/>
          <a:srcRect/>
          <a:stretch>
            <a:fillRect/>
          </a:stretch>
        </p:blipFill>
        <p:spPr bwMode="auto">
          <a:xfrm>
            <a:off x="2362200" y="1600200"/>
            <a:ext cx="5924550" cy="4191000"/>
          </a:xfrm>
          <a:prstGeom prst="rect">
            <a:avLst/>
          </a:prstGeom>
          <a:noFill/>
          <a:ln w="9525">
            <a:noFill/>
            <a:miter lim="800000"/>
            <a:headEnd/>
            <a:tailEnd/>
          </a:ln>
        </p:spPr>
      </p:pic>
      <p:pic>
        <p:nvPicPr>
          <p:cNvPr id="36869" name="Picture 12"/>
          <p:cNvPicPr>
            <a:picLocks noChangeAspect="1"/>
          </p:cNvPicPr>
          <p:nvPr/>
        </p:nvPicPr>
        <p:blipFill>
          <a:blip r:embed="rId4" cstate="print"/>
          <a:srcRect/>
          <a:stretch>
            <a:fillRect/>
          </a:stretch>
        </p:blipFill>
        <p:spPr bwMode="auto">
          <a:xfrm rot="-5400000">
            <a:off x="-188118" y="3540918"/>
            <a:ext cx="3962400" cy="538163"/>
          </a:xfrm>
          <a:prstGeom prst="rect">
            <a:avLst/>
          </a:prstGeom>
          <a:noFill/>
          <a:ln w="9525">
            <a:noFill/>
            <a:miter lim="800000"/>
            <a:headEnd/>
            <a:tailEnd/>
          </a:ln>
        </p:spPr>
      </p:pic>
      <p:sp>
        <p:nvSpPr>
          <p:cNvPr id="36870" name="TextBox 5"/>
          <p:cNvSpPr txBox="1">
            <a:spLocks noChangeArrowheads="1"/>
          </p:cNvSpPr>
          <p:nvPr/>
        </p:nvSpPr>
        <p:spPr bwMode="auto">
          <a:xfrm>
            <a:off x="3962400" y="990600"/>
            <a:ext cx="4724400" cy="276225"/>
          </a:xfrm>
          <a:prstGeom prst="rect">
            <a:avLst/>
          </a:prstGeom>
          <a:noFill/>
          <a:ln w="9525">
            <a:noFill/>
            <a:miter lim="800000"/>
            <a:headEnd/>
            <a:tailEnd/>
          </a:ln>
        </p:spPr>
        <p:txBody>
          <a:bodyPr>
            <a:spAutoFit/>
          </a:bodyPr>
          <a:lstStyle/>
          <a:p>
            <a:pPr eaLnBrk="0" hangingPunct="0"/>
            <a:r>
              <a:rPr lang="en-US" sz="1200">
                <a:latin typeface="Arial" pitchFamily="34" charset="0"/>
              </a:rPr>
              <a:t>Mechanical Design is a re-scaling of existing HMS/SOS design</a:t>
            </a:r>
          </a:p>
        </p:txBody>
      </p:sp>
      <p:sp>
        <p:nvSpPr>
          <p:cNvPr id="36871" name="TextBox 6"/>
          <p:cNvSpPr txBox="1">
            <a:spLocks noChangeArrowheads="1"/>
          </p:cNvSpPr>
          <p:nvPr/>
        </p:nvSpPr>
        <p:spPr bwMode="auto">
          <a:xfrm>
            <a:off x="5105400" y="5791200"/>
            <a:ext cx="2743200" cy="276225"/>
          </a:xfrm>
          <a:prstGeom prst="rect">
            <a:avLst/>
          </a:prstGeom>
          <a:noFill/>
          <a:ln w="9525">
            <a:noFill/>
            <a:miter lim="800000"/>
            <a:headEnd/>
            <a:tailEnd/>
          </a:ln>
        </p:spPr>
        <p:txBody>
          <a:bodyPr>
            <a:spAutoFit/>
          </a:bodyPr>
          <a:lstStyle/>
          <a:p>
            <a:pPr eaLnBrk="0" hangingPunct="0"/>
            <a:r>
              <a:rPr lang="en-US" sz="1200">
                <a:solidFill>
                  <a:srgbClr val="333399"/>
                </a:solidFill>
                <a:latin typeface="Arial" pitchFamily="34" charset="0"/>
              </a:rPr>
              <a:t>0.5cm paddle overlap – all paddles</a:t>
            </a:r>
          </a:p>
        </p:txBody>
      </p:sp>
      <p:cxnSp>
        <p:nvCxnSpPr>
          <p:cNvPr id="36872" name="Straight Arrow Connector 8"/>
          <p:cNvCxnSpPr>
            <a:cxnSpLocks noChangeShapeType="1"/>
            <a:stCxn id="36871" idx="1"/>
          </p:cNvCxnSpPr>
          <p:nvPr/>
        </p:nvCxnSpPr>
        <p:spPr bwMode="auto">
          <a:xfrm rot="10800000">
            <a:off x="4495800" y="4876800"/>
            <a:ext cx="609600" cy="1052513"/>
          </a:xfrm>
          <a:prstGeom prst="straightConnector1">
            <a:avLst/>
          </a:prstGeom>
          <a:noFill/>
          <a:ln w="9525">
            <a:solidFill>
              <a:srgbClr val="333399"/>
            </a:solidFill>
            <a:round/>
            <a:headEnd/>
            <a:tailEnd type="arrow" w="med" len="med"/>
          </a:ln>
        </p:spPr>
      </p:cxnSp>
      <p:sp>
        <p:nvSpPr>
          <p:cNvPr id="9" name="Slide Number Placeholder 8"/>
          <p:cNvSpPr>
            <a:spLocks noGrp="1"/>
          </p:cNvSpPr>
          <p:nvPr>
            <p:ph type="sldNum" sz="quarter" idx="12"/>
          </p:nvPr>
        </p:nvSpPr>
        <p:spPr/>
        <p:txBody>
          <a:bodyPr/>
          <a:lstStyle/>
          <a:p>
            <a:fld id="{95577265-A00E-43F9-9495-15815261B3B3}"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ea typeface="ＭＳ Ｐゴシック"/>
                <a:cs typeface="ＭＳ Ｐゴシック"/>
              </a:rPr>
              <a:t>The SHMS Detector System</a:t>
            </a:r>
          </a:p>
        </p:txBody>
      </p:sp>
      <p:sp>
        <p:nvSpPr>
          <p:cNvPr id="37891" name="TextBox 4"/>
          <p:cNvSpPr txBox="1">
            <a:spLocks noChangeArrowheads="1"/>
          </p:cNvSpPr>
          <p:nvPr/>
        </p:nvSpPr>
        <p:spPr bwMode="auto">
          <a:xfrm>
            <a:off x="533400" y="914400"/>
            <a:ext cx="2438400" cy="923925"/>
          </a:xfrm>
          <a:prstGeom prst="rect">
            <a:avLst/>
          </a:prstGeom>
          <a:noFill/>
          <a:ln w="9525">
            <a:noFill/>
            <a:miter lim="800000"/>
            <a:headEnd/>
            <a:tailEnd/>
          </a:ln>
        </p:spPr>
        <p:txBody>
          <a:bodyPr>
            <a:spAutoFit/>
          </a:bodyPr>
          <a:lstStyle/>
          <a:p>
            <a:pPr eaLnBrk="0" hangingPunct="0"/>
            <a:r>
              <a:rPr lang="en-US" sz="1800">
                <a:latin typeface="Arial" pitchFamily="34" charset="0"/>
              </a:rPr>
              <a:t>Trigger Hodoscopes  - design drawings from JMU group.</a:t>
            </a:r>
          </a:p>
        </p:txBody>
      </p:sp>
      <p:pic>
        <p:nvPicPr>
          <p:cNvPr id="37892" name="Picture 8"/>
          <p:cNvPicPr>
            <a:picLocks noChangeAspect="1"/>
          </p:cNvPicPr>
          <p:nvPr/>
        </p:nvPicPr>
        <p:blipFill>
          <a:blip r:embed="rId3" cstate="print">
            <a:lum bright="-44000" contrast="46000"/>
          </a:blip>
          <a:srcRect/>
          <a:stretch>
            <a:fillRect/>
          </a:stretch>
        </p:blipFill>
        <p:spPr bwMode="auto">
          <a:xfrm>
            <a:off x="0" y="1828800"/>
            <a:ext cx="4470400" cy="3352800"/>
          </a:xfrm>
          <a:prstGeom prst="rect">
            <a:avLst/>
          </a:prstGeom>
          <a:noFill/>
          <a:ln w="9525">
            <a:noFill/>
            <a:miter lim="800000"/>
            <a:headEnd/>
            <a:tailEnd/>
          </a:ln>
        </p:spPr>
      </p:pic>
      <p:pic>
        <p:nvPicPr>
          <p:cNvPr id="37893" name="Picture 9"/>
          <p:cNvPicPr>
            <a:picLocks noChangeAspect="1"/>
          </p:cNvPicPr>
          <p:nvPr/>
        </p:nvPicPr>
        <p:blipFill>
          <a:blip r:embed="rId4" cstate="print">
            <a:lum bright="-40000" contrast="40000"/>
          </a:blip>
          <a:srcRect/>
          <a:stretch>
            <a:fillRect/>
          </a:stretch>
        </p:blipFill>
        <p:spPr bwMode="auto">
          <a:xfrm>
            <a:off x="5257800" y="1066800"/>
            <a:ext cx="3454400" cy="2590800"/>
          </a:xfrm>
          <a:prstGeom prst="rect">
            <a:avLst/>
          </a:prstGeom>
          <a:noFill/>
          <a:ln w="9525">
            <a:noFill/>
            <a:miter lim="800000"/>
            <a:headEnd/>
            <a:tailEnd/>
          </a:ln>
        </p:spPr>
      </p:pic>
      <p:pic>
        <p:nvPicPr>
          <p:cNvPr id="37894" name="Picture 10"/>
          <p:cNvPicPr>
            <a:picLocks noChangeAspect="1"/>
          </p:cNvPicPr>
          <p:nvPr/>
        </p:nvPicPr>
        <p:blipFill>
          <a:blip r:embed="rId5" cstate="print"/>
          <a:srcRect/>
          <a:stretch>
            <a:fillRect/>
          </a:stretch>
        </p:blipFill>
        <p:spPr bwMode="auto">
          <a:xfrm>
            <a:off x="4191000" y="2895600"/>
            <a:ext cx="3886200" cy="29146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95577265-A00E-43F9-9495-15815261B3B3}"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868362"/>
          </a:xfrm>
        </p:spPr>
        <p:txBody>
          <a:bodyPr/>
          <a:lstStyle/>
          <a:p>
            <a:r>
              <a:rPr lang="en-US" sz="2800" dirty="0" smtClean="0">
                <a:solidFill>
                  <a:srgbClr val="FF0000"/>
                </a:solidFill>
                <a:latin typeface="Comic Sans MS" pitchFamily="66" charset="0"/>
              </a:rPr>
              <a:t>Low Energy PV and the </a:t>
            </a:r>
            <a:r>
              <a:rPr lang="en-US" sz="2800" dirty="0" err="1" smtClean="0">
                <a:solidFill>
                  <a:srgbClr val="FF0000"/>
                </a:solidFill>
                <a:latin typeface="Comic Sans MS" pitchFamily="66" charset="0"/>
              </a:rPr>
              <a:t>Tevatron</a:t>
            </a:r>
            <a:r>
              <a:rPr lang="en-US" sz="2800" dirty="0" smtClean="0">
                <a:solidFill>
                  <a:srgbClr val="FF0000"/>
                </a:solidFill>
                <a:latin typeface="Comic Sans MS" pitchFamily="66" charset="0"/>
              </a:rPr>
              <a:t> Top A</a:t>
            </a:r>
            <a:r>
              <a:rPr lang="en-US" sz="2800" baseline="-25000" dirty="0" smtClean="0">
                <a:solidFill>
                  <a:srgbClr val="FF0000"/>
                </a:solidFill>
                <a:latin typeface="Comic Sans MS" pitchFamily="66" charset="0"/>
              </a:rPr>
              <a:t>FB</a:t>
            </a:r>
            <a:r>
              <a:rPr lang="en-US" sz="2800" dirty="0" smtClean="0">
                <a:solidFill>
                  <a:srgbClr val="FF0000"/>
                </a:solidFill>
                <a:latin typeface="Comic Sans MS" pitchFamily="66" charset="0"/>
              </a:rPr>
              <a:t> Anomaly  </a:t>
            </a:r>
            <a:endParaRPr lang="en-US" sz="28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pPr>
              <a:defRPr/>
            </a:pPr>
            <a:fld id="{727E4CC1-9C13-4E91-9CD1-0C1D6B396DD2}" type="slidenum">
              <a:rPr lang="en-US" smtClean="0"/>
              <a:pPr>
                <a:defRPr/>
              </a:pPr>
              <a:t>6</a:t>
            </a:fld>
            <a:endParaRPr lang="en-US"/>
          </a:p>
        </p:txBody>
      </p:sp>
      <p:pic>
        <p:nvPicPr>
          <p:cNvPr id="63490" name="Picture 2"/>
          <p:cNvPicPr>
            <a:picLocks noChangeAspect="1" noChangeArrowheads="1"/>
          </p:cNvPicPr>
          <p:nvPr/>
        </p:nvPicPr>
        <p:blipFill>
          <a:blip r:embed="rId3" cstate="print"/>
          <a:srcRect/>
          <a:stretch>
            <a:fillRect/>
          </a:stretch>
        </p:blipFill>
        <p:spPr bwMode="auto">
          <a:xfrm>
            <a:off x="533400" y="3276600"/>
            <a:ext cx="2786063" cy="1395413"/>
          </a:xfrm>
          <a:prstGeom prst="rect">
            <a:avLst/>
          </a:prstGeom>
          <a:noFill/>
          <a:ln w="9525">
            <a:noFill/>
            <a:miter lim="800000"/>
            <a:headEnd/>
            <a:tailEnd/>
          </a:ln>
        </p:spPr>
      </p:pic>
      <p:sp>
        <p:nvSpPr>
          <p:cNvPr id="6" name="TextBox 5"/>
          <p:cNvSpPr txBox="1"/>
          <p:nvPr/>
        </p:nvSpPr>
        <p:spPr>
          <a:xfrm>
            <a:off x="4495800" y="1143000"/>
            <a:ext cx="4343400" cy="276999"/>
          </a:xfrm>
          <a:prstGeom prst="rect">
            <a:avLst/>
          </a:prstGeom>
          <a:noFill/>
        </p:spPr>
        <p:txBody>
          <a:bodyPr wrap="square" rtlCol="0">
            <a:spAutoFit/>
          </a:bodyPr>
          <a:lstStyle/>
          <a:p>
            <a:r>
              <a:rPr lang="en-US" sz="1200" dirty="0" smtClean="0"/>
              <a:t>M. Gresham et al., arXiv:1203.1320v1 [</a:t>
            </a:r>
            <a:r>
              <a:rPr lang="en-US" sz="1200" dirty="0" err="1" smtClean="0"/>
              <a:t>hep</a:t>
            </a:r>
            <a:r>
              <a:rPr lang="en-US" sz="1200" dirty="0" smtClean="0"/>
              <a:t>-ph] 6 Mar 2012</a:t>
            </a:r>
            <a:endParaRPr lang="en-US" sz="1200" dirty="0"/>
          </a:p>
        </p:txBody>
      </p:sp>
      <p:sp>
        <p:nvSpPr>
          <p:cNvPr id="7" name="TextBox 6"/>
          <p:cNvSpPr txBox="1"/>
          <p:nvPr/>
        </p:nvSpPr>
        <p:spPr>
          <a:xfrm>
            <a:off x="304800" y="1524000"/>
            <a:ext cx="3505200" cy="1631216"/>
          </a:xfrm>
          <a:prstGeom prst="rect">
            <a:avLst/>
          </a:prstGeom>
          <a:noFill/>
        </p:spPr>
        <p:txBody>
          <a:bodyPr wrap="square" rtlCol="0">
            <a:spAutoFit/>
          </a:bodyPr>
          <a:lstStyle/>
          <a:p>
            <a:pPr algn="ctr"/>
            <a:r>
              <a:rPr lang="en-US" dirty="0" err="1" smtClean="0">
                <a:latin typeface="Comic Sans MS" pitchFamily="66" charset="0"/>
              </a:rPr>
              <a:t>Tevatron</a:t>
            </a:r>
            <a:r>
              <a:rPr lang="en-US" dirty="0" smtClean="0">
                <a:latin typeface="Comic Sans MS" pitchFamily="66" charset="0"/>
              </a:rPr>
              <a:t> CF and D0 collaborations saw an excess in the t-</a:t>
            </a:r>
            <a:r>
              <a:rPr lang="en-US" dirty="0" err="1" smtClean="0">
                <a:latin typeface="Comic Sans MS" pitchFamily="66" charset="0"/>
              </a:rPr>
              <a:t>tbar</a:t>
            </a:r>
            <a:r>
              <a:rPr lang="en-US" dirty="0" smtClean="0">
                <a:latin typeface="Comic Sans MS" pitchFamily="66" charset="0"/>
              </a:rPr>
              <a:t> forward-backward asymmetry, A</a:t>
            </a:r>
            <a:r>
              <a:rPr lang="en-US" baseline="-25000" dirty="0" smtClean="0">
                <a:latin typeface="Comic Sans MS" pitchFamily="66" charset="0"/>
              </a:rPr>
              <a:t>FB</a:t>
            </a:r>
            <a:r>
              <a:rPr lang="en-US" dirty="0" smtClean="0">
                <a:latin typeface="Comic Sans MS" pitchFamily="66" charset="0"/>
              </a:rPr>
              <a:t>. </a:t>
            </a:r>
          </a:p>
          <a:p>
            <a:pPr algn="ctr"/>
            <a:r>
              <a:rPr lang="en-US" sz="1400" dirty="0" smtClean="0">
                <a:solidFill>
                  <a:srgbClr val="FF0000"/>
                </a:solidFill>
                <a:latin typeface="Comic Sans MS" pitchFamily="66" charset="0"/>
              </a:rPr>
              <a:t>(Precision measurements can also be made at the energy frontier!)</a:t>
            </a:r>
            <a:endParaRPr lang="en-US" sz="1400" dirty="0">
              <a:solidFill>
                <a:srgbClr val="FF0000"/>
              </a:solidFill>
              <a:latin typeface="Comic Sans MS" pitchFamily="66" charset="0"/>
            </a:endParaRPr>
          </a:p>
        </p:txBody>
      </p:sp>
      <p:sp>
        <p:nvSpPr>
          <p:cNvPr id="8" name="TextBox 7"/>
          <p:cNvSpPr txBox="1"/>
          <p:nvPr/>
        </p:nvSpPr>
        <p:spPr>
          <a:xfrm>
            <a:off x="228600" y="4876800"/>
            <a:ext cx="3581400" cy="1200329"/>
          </a:xfrm>
          <a:prstGeom prst="rect">
            <a:avLst/>
          </a:prstGeom>
          <a:noFill/>
        </p:spPr>
        <p:txBody>
          <a:bodyPr wrap="square" rtlCol="0">
            <a:spAutoFit/>
          </a:bodyPr>
          <a:lstStyle/>
          <a:p>
            <a:pPr algn="ctr"/>
            <a:r>
              <a:rPr lang="en-US" dirty="0" smtClean="0">
                <a:latin typeface="Comic Sans MS" pitchFamily="66" charset="0"/>
              </a:rPr>
              <a:t>A possible explanation which avoided known constraints was</a:t>
            </a:r>
          </a:p>
          <a:p>
            <a:pPr algn="ctr"/>
            <a:r>
              <a:rPr lang="en-US" dirty="0" smtClean="0">
                <a:latin typeface="Comic Sans MS" pitchFamily="66" charset="0"/>
              </a:rPr>
              <a:t>a new, not-too-massive, scalar or vector particle. </a:t>
            </a:r>
            <a:endParaRPr lang="en-US" dirty="0">
              <a:latin typeface="Comic Sans MS" pitchFamily="66" charset="0"/>
            </a:endParaRPr>
          </a:p>
        </p:txBody>
      </p:sp>
      <p:pic>
        <p:nvPicPr>
          <p:cNvPr id="63491" name="Picture 3"/>
          <p:cNvPicPr>
            <a:picLocks noChangeAspect="1" noChangeArrowheads="1"/>
          </p:cNvPicPr>
          <p:nvPr/>
        </p:nvPicPr>
        <p:blipFill>
          <a:blip r:embed="rId4" cstate="print"/>
          <a:srcRect/>
          <a:stretch>
            <a:fillRect/>
          </a:stretch>
        </p:blipFill>
        <p:spPr bwMode="auto">
          <a:xfrm>
            <a:off x="4724400" y="1447800"/>
            <a:ext cx="3962400" cy="4562475"/>
          </a:xfrm>
          <a:prstGeom prst="rect">
            <a:avLst/>
          </a:prstGeom>
          <a:noFill/>
          <a:ln w="9525">
            <a:noFill/>
            <a:miter lim="800000"/>
            <a:headEnd/>
            <a:tailEnd/>
          </a:ln>
        </p:spPr>
      </p:pic>
      <p:sp>
        <p:nvSpPr>
          <p:cNvPr id="10" name="Oval 9"/>
          <p:cNvSpPr/>
          <p:nvPr/>
        </p:nvSpPr>
        <p:spPr>
          <a:xfrm>
            <a:off x="6858000" y="1676400"/>
            <a:ext cx="609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8458200" y="2133600"/>
            <a:ext cx="4572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029200" y="2667000"/>
            <a:ext cx="5334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876800" y="3733800"/>
            <a:ext cx="533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458200" y="3352800"/>
            <a:ext cx="533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66615" y="6029183"/>
            <a:ext cx="5257800" cy="646331"/>
          </a:xfrm>
          <a:prstGeom prst="rect">
            <a:avLst/>
          </a:prstGeom>
          <a:solidFill>
            <a:srgbClr val="FFFF00"/>
          </a:solidFill>
        </p:spPr>
        <p:txBody>
          <a:bodyPr wrap="square" rtlCol="0">
            <a:spAutoFit/>
          </a:bodyPr>
          <a:lstStyle/>
          <a:p>
            <a:pPr algn="ctr"/>
            <a:r>
              <a:rPr lang="en-US" dirty="0" smtClean="0">
                <a:latin typeface="Comic Sans MS" pitchFamily="66" charset="0"/>
              </a:rPr>
              <a:t>Sufficiently precise low energy PV experiments can constrain new physics models</a:t>
            </a:r>
            <a:r>
              <a:rPr lang="en-US" dirty="0" smtClean="0"/>
              <a:t>. </a:t>
            </a:r>
            <a:endParaRPr lang="en-US" dirty="0"/>
          </a:p>
        </p:txBody>
      </p:sp>
      <p:sp>
        <p:nvSpPr>
          <p:cNvPr id="5" name="Multiply 4"/>
          <p:cNvSpPr/>
          <p:nvPr/>
        </p:nvSpPr>
        <p:spPr>
          <a:xfrm rot="20873000">
            <a:off x="4788722" y="1481950"/>
            <a:ext cx="4415712" cy="1081522"/>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ea typeface="ＭＳ Ｐゴシック"/>
                <a:cs typeface="ＭＳ Ｐゴシック"/>
              </a:rPr>
              <a:t>The SHMS Detector System</a:t>
            </a:r>
          </a:p>
        </p:txBody>
      </p:sp>
      <p:sp>
        <p:nvSpPr>
          <p:cNvPr id="35844" name="TextBox 4"/>
          <p:cNvSpPr txBox="1">
            <a:spLocks noChangeArrowheads="1"/>
          </p:cNvSpPr>
          <p:nvPr/>
        </p:nvSpPr>
        <p:spPr bwMode="auto">
          <a:xfrm>
            <a:off x="533400" y="914400"/>
            <a:ext cx="8077200" cy="646113"/>
          </a:xfrm>
          <a:prstGeom prst="rect">
            <a:avLst/>
          </a:prstGeom>
          <a:noFill/>
          <a:ln w="9525">
            <a:noFill/>
            <a:miter lim="800000"/>
            <a:headEnd/>
            <a:tailEnd/>
          </a:ln>
        </p:spPr>
        <p:txBody>
          <a:bodyPr>
            <a:spAutoFit/>
          </a:bodyPr>
          <a:lstStyle/>
          <a:p>
            <a:pPr eaLnBrk="0" hangingPunct="0"/>
            <a:r>
              <a:rPr lang="en-US" sz="1800">
                <a:latin typeface="Arial" pitchFamily="34" charset="0"/>
              </a:rPr>
              <a:t>Trigger Hodoscopes: basic trigger; efficiency determination.</a:t>
            </a:r>
          </a:p>
          <a:p>
            <a:pPr lvl="1" eaLnBrk="0" hangingPunct="0">
              <a:buFont typeface="Arial" pitchFamily="34" charset="0"/>
              <a:buChar char="•"/>
            </a:pPr>
            <a:r>
              <a:rPr lang="en-US" sz="1800" u="sng">
                <a:latin typeface="Arial" pitchFamily="34" charset="0"/>
              </a:rPr>
              <a:t>3 Planes Scintillator Paddles + 1 Plane Quartz Bars</a:t>
            </a:r>
          </a:p>
        </p:txBody>
      </p:sp>
      <p:sp>
        <p:nvSpPr>
          <p:cNvPr id="35847" name="TextBox 7"/>
          <p:cNvSpPr txBox="1">
            <a:spLocks noChangeArrowheads="1"/>
          </p:cNvSpPr>
          <p:nvPr/>
        </p:nvSpPr>
        <p:spPr bwMode="auto">
          <a:xfrm>
            <a:off x="1066800" y="1600200"/>
            <a:ext cx="3886200" cy="1600200"/>
          </a:xfrm>
          <a:prstGeom prst="rect">
            <a:avLst/>
          </a:prstGeom>
          <a:noFill/>
          <a:ln w="9525">
            <a:noFill/>
            <a:miter lim="800000"/>
            <a:headEnd/>
            <a:tailEnd/>
          </a:ln>
        </p:spPr>
        <p:txBody>
          <a:bodyPr>
            <a:spAutoFit/>
          </a:bodyPr>
          <a:lstStyle/>
          <a:p>
            <a:pPr eaLnBrk="0" hangingPunct="0"/>
            <a:r>
              <a:rPr lang="en-US" sz="1400">
                <a:latin typeface="Arial" pitchFamily="34" charset="0"/>
              </a:rPr>
              <a:t>S1X: 12 bars 8cm x 110 cm x 5mm</a:t>
            </a:r>
          </a:p>
          <a:p>
            <a:pPr eaLnBrk="0" hangingPunct="0"/>
            <a:r>
              <a:rPr lang="en-US" sz="1400">
                <a:latin typeface="Arial" pitchFamily="34" charset="0"/>
              </a:rPr>
              <a:t>S1Y: 14 bars 8cm x 90cm x 5mm</a:t>
            </a:r>
          </a:p>
          <a:p>
            <a:pPr eaLnBrk="0" hangingPunct="0"/>
            <a:r>
              <a:rPr lang="en-US" sz="1400">
                <a:latin typeface="Arial" pitchFamily="34" charset="0"/>
              </a:rPr>
              <a:t>S2X: 14 bars 8cm x 105cm x 5mm</a:t>
            </a:r>
          </a:p>
          <a:p>
            <a:pPr eaLnBrk="0" hangingPunct="0"/>
            <a:endParaRPr lang="en-US" sz="1400">
              <a:latin typeface="Arial" pitchFamily="34" charset="0"/>
            </a:endParaRPr>
          </a:p>
          <a:p>
            <a:pPr eaLnBrk="0" hangingPunct="0"/>
            <a:r>
              <a:rPr lang="en-US" sz="1400">
                <a:latin typeface="Arial" pitchFamily="34" charset="0"/>
                <a:cs typeface="Arial" pitchFamily="34" charset="0"/>
                <a:sym typeface="Wingdings" pitchFamily="2" charset="2"/>
              </a:rPr>
              <a:t>S2Y: 10 quartz bars: 11cm 115cm x 2.5 cm</a:t>
            </a:r>
            <a:endParaRPr lang="en-US" sz="1400" baseline="30000">
              <a:latin typeface="Arial" pitchFamily="34" charset="0"/>
              <a:cs typeface="Arial" pitchFamily="34" charset="0"/>
              <a:sym typeface="Wingdings" pitchFamily="2" charset="2"/>
            </a:endParaRPr>
          </a:p>
          <a:p>
            <a:pPr eaLnBrk="0" hangingPunct="0"/>
            <a:endParaRPr lang="en-US" sz="1400">
              <a:latin typeface="Arial" pitchFamily="34" charset="0"/>
              <a:cs typeface="Arial" pitchFamily="34" charset="0"/>
              <a:sym typeface="Wingdings" pitchFamily="2" charset="2"/>
            </a:endParaRPr>
          </a:p>
          <a:p>
            <a:pPr eaLnBrk="0" hangingPunct="0"/>
            <a:r>
              <a:rPr lang="en-US" sz="1400">
                <a:latin typeface="Arial" pitchFamily="34" charset="0"/>
                <a:cs typeface="Arial" pitchFamily="34" charset="0"/>
                <a:sym typeface="Wingdings" pitchFamily="2" charset="2"/>
              </a:rPr>
              <a:t>0.5 cm overlap / </a:t>
            </a:r>
            <a:r>
              <a:rPr lang="en-US" sz="1400">
                <a:latin typeface="Arial" pitchFamily="34" charset="0"/>
              </a:rPr>
              <a:t>2 PMTs on each bar</a:t>
            </a:r>
          </a:p>
        </p:txBody>
      </p:sp>
      <p:sp>
        <p:nvSpPr>
          <p:cNvPr id="11" name="Right Brace 10"/>
          <p:cNvSpPr>
            <a:spLocks/>
          </p:cNvSpPr>
          <p:nvPr/>
        </p:nvSpPr>
        <p:spPr bwMode="auto">
          <a:xfrm>
            <a:off x="4267200" y="1676400"/>
            <a:ext cx="228600" cy="533400"/>
          </a:xfrm>
          <a:prstGeom prst="rightBrace">
            <a:avLst>
              <a:gd name="adj1" fmla="val 8329"/>
              <a:gd name="adj2" fmla="val 50000"/>
            </a:avLst>
          </a:prstGeom>
          <a:noFill/>
          <a:ln w="38100">
            <a:solidFill>
              <a:srgbClr val="008000"/>
            </a:solidFill>
            <a:round/>
            <a:headEnd/>
            <a:tailEnd/>
          </a:ln>
          <a:effectLst>
            <a:outerShdw dist="23000" dir="5400000" rotWithShape="0">
              <a:srgbClr val="808080">
                <a:alpha val="34999"/>
              </a:srgbClr>
            </a:outerShdw>
          </a:effectLst>
        </p:spPr>
        <p:txBody>
          <a:bodyPr/>
          <a:lstStyle/>
          <a:p>
            <a:pPr algn="ctr" eaLnBrk="0" hangingPunct="0">
              <a:defRPr/>
            </a:pPr>
            <a:endParaRPr lang="en-US">
              <a:solidFill>
                <a:srgbClr val="008000"/>
              </a:solidFill>
              <a:ea typeface="ＭＳ Ｐゴシック" pitchFamily="28" charset="-128"/>
              <a:cs typeface="+mn-cs"/>
            </a:endParaRPr>
          </a:p>
        </p:txBody>
      </p:sp>
      <p:sp>
        <p:nvSpPr>
          <p:cNvPr id="12" name="Right Brace 11"/>
          <p:cNvSpPr>
            <a:spLocks/>
          </p:cNvSpPr>
          <p:nvPr/>
        </p:nvSpPr>
        <p:spPr bwMode="auto">
          <a:xfrm>
            <a:off x="4800600" y="2362200"/>
            <a:ext cx="228600" cy="533400"/>
          </a:xfrm>
          <a:prstGeom prst="rightBrace">
            <a:avLst>
              <a:gd name="adj1" fmla="val 8329"/>
              <a:gd name="adj2" fmla="val 50000"/>
            </a:avLst>
          </a:prstGeom>
          <a:noFill/>
          <a:ln w="38100">
            <a:solidFill>
              <a:srgbClr val="008000"/>
            </a:solidFill>
            <a:round/>
            <a:headEnd/>
            <a:tailEnd/>
          </a:ln>
          <a:effectLst>
            <a:outerShdw dist="23000" dir="5400000" rotWithShape="0">
              <a:srgbClr val="808080">
                <a:alpha val="34999"/>
              </a:srgbClr>
            </a:outerShdw>
          </a:effectLst>
        </p:spPr>
        <p:txBody>
          <a:bodyPr/>
          <a:lstStyle/>
          <a:p>
            <a:pPr algn="ctr" eaLnBrk="0" hangingPunct="0">
              <a:defRPr/>
            </a:pPr>
            <a:endParaRPr lang="en-US">
              <a:solidFill>
                <a:srgbClr val="008000"/>
              </a:solidFill>
              <a:ea typeface="ＭＳ Ｐゴシック" pitchFamily="28" charset="-128"/>
              <a:cs typeface="+mn-cs"/>
            </a:endParaRPr>
          </a:p>
        </p:txBody>
      </p:sp>
      <p:pic>
        <p:nvPicPr>
          <p:cNvPr id="35852" name="Picture 12" descr="Hodoscope_Beam_Envelope.gif"/>
          <p:cNvPicPr>
            <a:picLocks noChangeAspect="1"/>
          </p:cNvPicPr>
          <p:nvPr/>
        </p:nvPicPr>
        <p:blipFill>
          <a:blip r:embed="rId3" cstate="print"/>
          <a:srcRect/>
          <a:stretch>
            <a:fillRect/>
          </a:stretch>
        </p:blipFill>
        <p:spPr bwMode="auto">
          <a:xfrm>
            <a:off x="2286000" y="3810000"/>
            <a:ext cx="4267200" cy="2182813"/>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95577265-A00E-43F9-9495-15815261B3B3}"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762000"/>
          <a:ext cx="8686800" cy="721360"/>
        </p:xfrm>
        <a:graphic>
          <a:graphicData uri="http://schemas.openxmlformats.org/drawingml/2006/table">
            <a:tbl>
              <a:tblPr/>
              <a:tblGrid>
                <a:gridCol w="898090"/>
                <a:gridCol w="361950"/>
                <a:gridCol w="5369360"/>
                <a:gridCol w="1828800"/>
                <a:gridCol w="228600"/>
              </a:tblGrid>
              <a:tr h="72136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12-06-101</a:t>
                      </a:r>
                      <a:endParaRPr kumimoji="0" lang="en-US" sz="1000" b="0" i="0" u="none" strike="noStrike" cap="none" normalizeH="0" baseline="0" dirty="0" smtClean="0">
                        <a:ln>
                          <a:noFill/>
                        </a:ln>
                        <a:solidFill>
                          <a:schemeClr val="tx1"/>
                        </a:solidFill>
                        <a:effectLst/>
                        <a:latin typeface="Arial" pitchFamily="34" charset="0"/>
                        <a:ea typeface="ＭＳ Ｐゴシック" pitchFamily="28" charset="-128"/>
                      </a:endParaRP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C</a:t>
                      </a: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Measurement of the Charged </a:t>
                      </a:r>
                      <a:r>
                        <a:rPr kumimoji="0" lang="en-US" sz="1400" b="0" i="0" u="none" strike="noStrike" cap="none" normalizeH="0" baseline="0" dirty="0" err="1" smtClean="0">
                          <a:ln>
                            <a:noFill/>
                          </a:ln>
                          <a:solidFill>
                            <a:schemeClr val="tx1"/>
                          </a:solidFill>
                          <a:effectLst/>
                          <a:latin typeface="Arial" pitchFamily="34" charset="0"/>
                          <a:ea typeface="ＭＳ Ｐゴシック" pitchFamily="28" charset="-128"/>
                        </a:rPr>
                        <a:t>Pion</a:t>
                      </a: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 Form Factor to High Q</a:t>
                      </a:r>
                      <a:r>
                        <a:rPr kumimoji="0" lang="en-US" sz="1400" b="0" i="0" u="none" strike="noStrike" cap="none" normalizeH="0" baseline="30000" dirty="0" smtClean="0">
                          <a:ln>
                            <a:noFill/>
                          </a:ln>
                          <a:solidFill>
                            <a:schemeClr val="tx1"/>
                          </a:solidFill>
                          <a:effectLst/>
                          <a:latin typeface="Arial" pitchFamily="34" charset="0"/>
                          <a:ea typeface="ＭＳ Ｐゴシック" pitchFamily="28" charset="-128"/>
                        </a:rPr>
                        <a:t>2</a:t>
                      </a: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G. Huber, D. Gaskell</a:t>
                      </a: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a typeface="ＭＳ Ｐゴシック" pitchFamily="28" charset="-128"/>
                      </a:endParaRP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r>
            </a:tbl>
          </a:graphicData>
        </a:graphic>
      </p:graphicFrame>
      <p:sp>
        <p:nvSpPr>
          <p:cNvPr id="15371" name="TextBox 3"/>
          <p:cNvSpPr txBox="1">
            <a:spLocks noChangeArrowheads="1"/>
          </p:cNvSpPr>
          <p:nvPr/>
        </p:nvSpPr>
        <p:spPr bwMode="auto">
          <a:xfrm>
            <a:off x="228600" y="3810000"/>
            <a:ext cx="3048000" cy="2554545"/>
          </a:xfrm>
          <a:prstGeom prst="rect">
            <a:avLst/>
          </a:prstGeom>
          <a:noFill/>
          <a:ln w="9525">
            <a:noFill/>
            <a:miter lim="800000"/>
            <a:headEnd/>
            <a:tailEnd/>
          </a:ln>
        </p:spPr>
        <p:txBody>
          <a:bodyPr wrap="square">
            <a:spAutoFit/>
          </a:bodyPr>
          <a:lstStyle/>
          <a:p>
            <a:pPr eaLnBrk="0" hangingPunct="0"/>
            <a:r>
              <a:rPr lang="en-US" sz="1600" dirty="0"/>
              <a:t>C</a:t>
            </a:r>
            <a:r>
              <a:rPr lang="en-US" sz="1600" dirty="0" smtClean="0"/>
              <a:t>ontinuation </a:t>
            </a:r>
            <a:r>
              <a:rPr lang="en-US" sz="1600" dirty="0"/>
              <a:t>of </a:t>
            </a:r>
            <a:r>
              <a:rPr lang="en-US" sz="1600" dirty="0" smtClean="0"/>
              <a:t>successful F</a:t>
            </a:r>
            <a:r>
              <a:rPr lang="el-GR" sz="1600" baseline="-25000" dirty="0" smtClean="0"/>
              <a:t>π</a:t>
            </a:r>
            <a:endParaRPr lang="en-US" sz="1600" baseline="-25000" dirty="0" smtClean="0"/>
          </a:p>
          <a:p>
            <a:pPr eaLnBrk="0" hangingPunct="0"/>
            <a:r>
              <a:rPr lang="en-US" sz="1600" dirty="0" smtClean="0"/>
              <a:t>program  to dramatically </a:t>
            </a:r>
            <a:r>
              <a:rPr lang="en-US" sz="1600" dirty="0"/>
              <a:t>higher Q</a:t>
            </a:r>
            <a:r>
              <a:rPr lang="en-US" sz="1600" baseline="30000" dirty="0"/>
              <a:t>2</a:t>
            </a:r>
          </a:p>
          <a:p>
            <a:pPr eaLnBrk="0" hangingPunct="0"/>
            <a:endParaRPr lang="en-US" sz="1600" dirty="0" smtClean="0"/>
          </a:p>
          <a:p>
            <a:pPr eaLnBrk="0" hangingPunct="0"/>
            <a:r>
              <a:rPr lang="en-US" sz="1600" dirty="0" smtClean="0"/>
              <a:t>Requires:</a:t>
            </a:r>
          </a:p>
          <a:p>
            <a:pPr eaLnBrk="0" hangingPunct="0">
              <a:buFont typeface="Arial" pitchFamily="34" charset="0"/>
              <a:buChar char="•"/>
            </a:pPr>
            <a:r>
              <a:rPr lang="en-US" sz="1600" dirty="0" smtClean="0"/>
              <a:t>small forward angle capability</a:t>
            </a:r>
          </a:p>
          <a:p>
            <a:pPr eaLnBrk="0" hangingPunct="0">
              <a:buFont typeface="Arial" pitchFamily="34" charset="0"/>
              <a:buChar char="•"/>
            </a:pPr>
            <a:r>
              <a:rPr lang="en-US" sz="1600" dirty="0" smtClean="0"/>
              <a:t>Kinematic control for  L/T separation</a:t>
            </a:r>
          </a:p>
          <a:p>
            <a:pPr eaLnBrk="0" hangingPunct="0">
              <a:buFont typeface="Arial" pitchFamily="34" charset="0"/>
              <a:buChar char="•"/>
            </a:pPr>
            <a:r>
              <a:rPr lang="en-US" sz="1600" dirty="0" smtClean="0"/>
              <a:t> resolution to distinguish p(</a:t>
            </a:r>
            <a:r>
              <a:rPr lang="en-US" sz="1600" dirty="0" err="1" smtClean="0"/>
              <a:t>e,e</a:t>
            </a:r>
            <a:r>
              <a:rPr lang="en-US" sz="1600" dirty="0" smtClean="0"/>
              <a:t>’</a:t>
            </a:r>
            <a:r>
              <a:rPr lang="el-GR" sz="1600" dirty="0" smtClean="0"/>
              <a:t>π</a:t>
            </a:r>
            <a:r>
              <a:rPr lang="en-US" sz="1600" baseline="30000" dirty="0" smtClean="0"/>
              <a:t>+</a:t>
            </a:r>
            <a:r>
              <a:rPr lang="en-US" sz="1600" dirty="0" smtClean="0"/>
              <a:t>)n events from </a:t>
            </a:r>
          </a:p>
          <a:p>
            <a:pPr eaLnBrk="0" hangingPunct="0"/>
            <a:r>
              <a:rPr lang="en-US" sz="1600" dirty="0" smtClean="0"/>
              <a:t>p(</a:t>
            </a:r>
            <a:r>
              <a:rPr lang="en-US" sz="1600" dirty="0" err="1" smtClean="0"/>
              <a:t>e,e</a:t>
            </a:r>
            <a:r>
              <a:rPr lang="en-US" sz="1600" dirty="0" smtClean="0"/>
              <a:t>’</a:t>
            </a:r>
            <a:r>
              <a:rPr lang="el-GR" sz="1600" dirty="0" smtClean="0"/>
              <a:t>π</a:t>
            </a:r>
            <a:r>
              <a:rPr lang="en-US" sz="1600" dirty="0" smtClean="0"/>
              <a:t> </a:t>
            </a:r>
            <a:r>
              <a:rPr lang="en-US" sz="1600" baseline="30000" dirty="0" smtClean="0"/>
              <a:t>+</a:t>
            </a:r>
            <a:r>
              <a:rPr lang="en-US" sz="1600" dirty="0" smtClean="0"/>
              <a:t>)n+</a:t>
            </a:r>
            <a:r>
              <a:rPr lang="el-GR" sz="1600" dirty="0" smtClean="0"/>
              <a:t>π</a:t>
            </a:r>
            <a:endParaRPr lang="en-US" sz="1600" dirty="0" smtClean="0"/>
          </a:p>
        </p:txBody>
      </p:sp>
      <p:pic>
        <p:nvPicPr>
          <p:cNvPr id="15373" name="Picture 6" descr="PionFormFactor_PR12-06-101.gif"/>
          <p:cNvPicPr>
            <a:picLocks noChangeAspect="1"/>
          </p:cNvPicPr>
          <p:nvPr/>
        </p:nvPicPr>
        <p:blipFill>
          <a:blip r:embed="rId3" cstate="print"/>
          <a:srcRect/>
          <a:stretch>
            <a:fillRect/>
          </a:stretch>
        </p:blipFill>
        <p:spPr bwMode="auto">
          <a:xfrm>
            <a:off x="3581400" y="1752600"/>
            <a:ext cx="5181600" cy="4495800"/>
          </a:xfrm>
          <a:prstGeom prst="rect">
            <a:avLst/>
          </a:prstGeom>
          <a:noFill/>
          <a:ln w="9525">
            <a:noFill/>
            <a:miter lim="800000"/>
            <a:headEnd/>
            <a:tailEnd/>
          </a:ln>
        </p:spPr>
      </p:pic>
      <p:sp>
        <p:nvSpPr>
          <p:cNvPr id="15374" name="Text Box 4"/>
          <p:cNvSpPr txBox="1">
            <a:spLocks noChangeArrowheads="1"/>
          </p:cNvSpPr>
          <p:nvPr/>
        </p:nvSpPr>
        <p:spPr bwMode="auto">
          <a:xfrm>
            <a:off x="228600" y="0"/>
            <a:ext cx="8686800" cy="707886"/>
          </a:xfrm>
          <a:prstGeom prst="rect">
            <a:avLst/>
          </a:prstGeom>
          <a:noFill/>
          <a:ln w="9525">
            <a:noFill/>
            <a:miter lim="800000"/>
            <a:headEnd/>
            <a:tailEnd/>
          </a:ln>
        </p:spPr>
        <p:txBody>
          <a:bodyPr>
            <a:spAutoFit/>
          </a:bodyPr>
          <a:lstStyle/>
          <a:p>
            <a:pPr algn="ctr" eaLnBrk="0" hangingPunct="0">
              <a:spcBef>
                <a:spcPct val="50000"/>
              </a:spcBef>
            </a:pPr>
            <a:r>
              <a:rPr lang="en-US" sz="4000" i="1" dirty="0" smtClean="0">
                <a:solidFill>
                  <a:srgbClr val="FF0000"/>
                </a:solidFill>
                <a:latin typeface="Arial" pitchFamily="34" charset="0"/>
              </a:rPr>
              <a:t>Approved</a:t>
            </a:r>
            <a:r>
              <a:rPr lang="en-US" sz="4000" dirty="0" smtClean="0">
                <a:solidFill>
                  <a:srgbClr val="FF0000"/>
                </a:solidFill>
                <a:latin typeface="Arial" pitchFamily="34" charset="0"/>
              </a:rPr>
              <a:t> 12-GeV Experiment</a:t>
            </a:r>
            <a:endParaRPr lang="en-US" sz="4000" dirty="0">
              <a:solidFill>
                <a:srgbClr val="FF0000"/>
              </a:solidFill>
              <a:latin typeface="Arial" pitchFamily="34" charset="0"/>
            </a:endParaRPr>
          </a:p>
        </p:txBody>
      </p:sp>
      <p:sp>
        <p:nvSpPr>
          <p:cNvPr id="8" name="Slide Number Placeholder 7"/>
          <p:cNvSpPr>
            <a:spLocks noGrp="1"/>
          </p:cNvSpPr>
          <p:nvPr>
            <p:ph type="sldNum" sz="quarter" idx="12"/>
          </p:nvPr>
        </p:nvSpPr>
        <p:spPr/>
        <p:txBody>
          <a:bodyPr/>
          <a:lstStyle/>
          <a:p>
            <a:fld id="{95577265-A00E-43F9-9495-15815261B3B3}" type="slidenum">
              <a:rPr lang="en-US" smtClean="0"/>
              <a:pPr/>
              <a:t>61</a:t>
            </a:fld>
            <a:endParaRPr lang="en-US"/>
          </a:p>
        </p:txBody>
      </p:sp>
      <p:pic>
        <p:nvPicPr>
          <p:cNvPr id="10" name="Picture 9" descr="pion_pQCD.gif"/>
          <p:cNvPicPr>
            <a:picLocks noChangeAspect="1"/>
          </p:cNvPicPr>
          <p:nvPr/>
        </p:nvPicPr>
        <p:blipFill>
          <a:blip r:embed="rId4" cstate="print"/>
          <a:stretch>
            <a:fillRect/>
          </a:stretch>
        </p:blipFill>
        <p:spPr>
          <a:xfrm>
            <a:off x="685800" y="2286000"/>
            <a:ext cx="1885950" cy="1457325"/>
          </a:xfrm>
          <a:prstGeom prst="rect">
            <a:avLst/>
          </a:prstGeom>
        </p:spPr>
      </p:pic>
      <p:sp>
        <p:nvSpPr>
          <p:cNvPr id="12" name="TextBox 11"/>
          <p:cNvSpPr txBox="1"/>
          <p:nvPr/>
        </p:nvSpPr>
        <p:spPr>
          <a:xfrm>
            <a:off x="304800" y="1676400"/>
            <a:ext cx="5410200" cy="369332"/>
          </a:xfrm>
          <a:prstGeom prst="rect">
            <a:avLst/>
          </a:prstGeom>
          <a:solidFill>
            <a:srgbClr val="FFFF00"/>
          </a:solidFill>
        </p:spPr>
        <p:txBody>
          <a:bodyPr wrap="square" rtlCol="0">
            <a:spAutoFit/>
          </a:bodyPr>
          <a:lstStyle/>
          <a:p>
            <a:r>
              <a:rPr lang="en-US" dirty="0" smtClean="0"/>
              <a:t>Example of an electron-</a:t>
            </a:r>
            <a:r>
              <a:rPr lang="en-US" dirty="0" err="1" smtClean="0"/>
              <a:t>hadron</a:t>
            </a:r>
            <a:r>
              <a:rPr lang="en-US" dirty="0" smtClean="0"/>
              <a:t> coincidence experiment</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0000"/>
                </a:solidFill>
              </a:rPr>
              <a:t>Some Contact Persons</a:t>
            </a:r>
            <a:endParaRPr lang="en-US" dirty="0">
              <a:solidFill>
                <a:srgbClr val="FF0000"/>
              </a:solidFill>
            </a:endParaRPr>
          </a:p>
        </p:txBody>
      </p:sp>
      <p:sp>
        <p:nvSpPr>
          <p:cNvPr id="3" name="TextBox 2"/>
          <p:cNvSpPr txBox="1"/>
          <p:nvPr/>
        </p:nvSpPr>
        <p:spPr>
          <a:xfrm>
            <a:off x="914400" y="1066801"/>
            <a:ext cx="7543800" cy="1077218"/>
          </a:xfrm>
          <a:prstGeom prst="rect">
            <a:avLst/>
          </a:prstGeom>
          <a:noFill/>
        </p:spPr>
        <p:txBody>
          <a:bodyPr wrap="square" rtlCol="0">
            <a:spAutoFit/>
          </a:bodyPr>
          <a:lstStyle/>
          <a:p>
            <a:r>
              <a:rPr lang="en-US" sz="1600" dirty="0" smtClean="0"/>
              <a:t>The easiest way to get involved is to join an existing collaboration on an experiment you find interesting.  With a nominal “beam on” date of October 2014, most Hall C 12 </a:t>
            </a:r>
            <a:r>
              <a:rPr lang="en-US" sz="1600" dirty="0" err="1" smtClean="0"/>
              <a:t>GeV</a:t>
            </a:r>
            <a:r>
              <a:rPr lang="en-US" sz="1600" dirty="0" smtClean="0"/>
              <a:t> collaborations are still forming and are eager for new people. </a:t>
            </a:r>
          </a:p>
          <a:p>
            <a:endParaRPr lang="en-US" sz="1600" dirty="0"/>
          </a:p>
        </p:txBody>
      </p:sp>
      <p:sp>
        <p:nvSpPr>
          <p:cNvPr id="4" name="Slide Number Placeholder 3"/>
          <p:cNvSpPr>
            <a:spLocks noGrp="1"/>
          </p:cNvSpPr>
          <p:nvPr>
            <p:ph type="sldNum" sz="quarter" idx="12"/>
          </p:nvPr>
        </p:nvSpPr>
        <p:spPr/>
        <p:txBody>
          <a:bodyPr/>
          <a:lstStyle/>
          <a:p>
            <a:fld id="{95577265-A00E-43F9-9495-15815261B3B3}" type="slidenum">
              <a:rPr lang="en-US" smtClean="0"/>
              <a:pPr/>
              <a:t>62</a:t>
            </a:fld>
            <a:endParaRPr lang="en-US"/>
          </a:p>
        </p:txBody>
      </p:sp>
      <p:graphicFrame>
        <p:nvGraphicFramePr>
          <p:cNvPr id="6" name="Table 5"/>
          <p:cNvGraphicFramePr>
            <a:graphicFrameLocks noGrp="1"/>
          </p:cNvGraphicFramePr>
          <p:nvPr/>
        </p:nvGraphicFramePr>
        <p:xfrm>
          <a:off x="304800" y="1981200"/>
          <a:ext cx="8305800" cy="4355756"/>
        </p:xfrm>
        <a:graphic>
          <a:graphicData uri="http://schemas.openxmlformats.org/drawingml/2006/table">
            <a:tbl>
              <a:tblPr firstRow="1" bandRow="1">
                <a:tableStyleId>{5C22544A-7EE6-4342-B048-85BDC9FD1C3A}</a:tableStyleId>
              </a:tblPr>
              <a:tblGrid>
                <a:gridCol w="2768600"/>
                <a:gridCol w="2768600"/>
                <a:gridCol w="2768600"/>
              </a:tblGrid>
              <a:tr h="353403">
                <a:tc>
                  <a:txBody>
                    <a:bodyPr/>
                    <a:lstStyle/>
                    <a:p>
                      <a:r>
                        <a:rPr lang="en-US" dirty="0" smtClean="0"/>
                        <a:t>12</a:t>
                      </a:r>
                      <a:r>
                        <a:rPr lang="en-US" baseline="0" dirty="0" smtClean="0"/>
                        <a:t> </a:t>
                      </a:r>
                      <a:r>
                        <a:rPr lang="en-US" baseline="0" dirty="0" err="1" smtClean="0"/>
                        <a:t>GeV</a:t>
                      </a:r>
                      <a:r>
                        <a:rPr lang="en-US" baseline="0" dirty="0" smtClean="0"/>
                        <a:t> Experiment</a:t>
                      </a:r>
                      <a:endParaRPr lang="en-US" dirty="0"/>
                    </a:p>
                  </a:txBody>
                  <a:tcPr/>
                </a:tc>
                <a:tc>
                  <a:txBody>
                    <a:bodyPr/>
                    <a:lstStyle/>
                    <a:p>
                      <a:r>
                        <a:rPr lang="en-US" dirty="0" smtClean="0"/>
                        <a:t>Some Contact</a:t>
                      </a:r>
                      <a:r>
                        <a:rPr lang="en-US" baseline="0" dirty="0" smtClean="0"/>
                        <a:t> Persons </a:t>
                      </a:r>
                      <a:endParaRPr lang="en-US" dirty="0"/>
                    </a:p>
                  </a:txBody>
                  <a:tcPr/>
                </a:tc>
                <a:tc>
                  <a:txBody>
                    <a:bodyPr/>
                    <a:lstStyle/>
                    <a:p>
                      <a:r>
                        <a:rPr lang="en-US" dirty="0" smtClean="0"/>
                        <a:t>E mail</a:t>
                      </a:r>
                      <a:r>
                        <a:rPr lang="en-US" baseline="0" dirty="0" smtClean="0"/>
                        <a:t> addresses </a:t>
                      </a:r>
                      <a:endParaRPr lang="en-US" dirty="0"/>
                    </a:p>
                  </a:txBody>
                  <a:tcPr/>
                </a:tc>
              </a:tr>
              <a:tr h="920065">
                <a:tc>
                  <a:txBody>
                    <a:bodyPr/>
                    <a:lstStyle/>
                    <a:p>
                      <a:pPr algn="ctr"/>
                      <a:r>
                        <a:rPr lang="en-US" sz="1400" dirty="0" smtClean="0"/>
                        <a:t>Charged </a:t>
                      </a:r>
                      <a:r>
                        <a:rPr lang="en-US" sz="1400" dirty="0" err="1" smtClean="0"/>
                        <a:t>Pion</a:t>
                      </a:r>
                      <a:r>
                        <a:rPr lang="en-US" sz="1400" dirty="0" smtClean="0"/>
                        <a:t> Form Factor and Scaling in Meson </a:t>
                      </a:r>
                      <a:r>
                        <a:rPr lang="en-US" sz="1400" dirty="0" err="1" smtClean="0"/>
                        <a:t>Electroproduction</a:t>
                      </a:r>
                      <a:endParaRPr lang="en-US" sz="1400" dirty="0"/>
                    </a:p>
                  </a:txBody>
                  <a:tcPr/>
                </a:tc>
                <a:tc>
                  <a:txBody>
                    <a:bodyPr/>
                    <a:lstStyle/>
                    <a:p>
                      <a:pPr algn="ctr"/>
                      <a:r>
                        <a:rPr lang="en-US" sz="1400" dirty="0" smtClean="0"/>
                        <a:t>Garth </a:t>
                      </a:r>
                      <a:r>
                        <a:rPr lang="en-US" sz="1400" dirty="0" err="1" smtClean="0"/>
                        <a:t>Huberg</a:t>
                      </a:r>
                      <a:r>
                        <a:rPr lang="en-US" sz="1400" dirty="0" smtClean="0"/>
                        <a:t> (U. Regina),</a:t>
                      </a:r>
                    </a:p>
                    <a:p>
                      <a:pPr algn="ctr"/>
                      <a:r>
                        <a:rPr lang="en-US" sz="1400" dirty="0" smtClean="0"/>
                        <a:t>Dave Gaskell (</a:t>
                      </a:r>
                      <a:r>
                        <a:rPr lang="en-US" sz="1400" dirty="0" err="1" smtClean="0"/>
                        <a:t>Jlab</a:t>
                      </a:r>
                      <a:r>
                        <a:rPr lang="en-US" sz="1400" dirty="0" smtClean="0"/>
                        <a:t>), </a:t>
                      </a:r>
                    </a:p>
                    <a:p>
                      <a:pPr algn="ctr"/>
                      <a:r>
                        <a:rPr lang="en-US" sz="1400" dirty="0" err="1" smtClean="0"/>
                        <a:t>Tanja</a:t>
                      </a:r>
                      <a:r>
                        <a:rPr lang="en-US" sz="1400" dirty="0" smtClean="0"/>
                        <a:t> Horn (Catholic</a:t>
                      </a:r>
                      <a:r>
                        <a:rPr lang="en-US" sz="1400" baseline="0" dirty="0" smtClean="0"/>
                        <a:t> U.)</a:t>
                      </a:r>
                      <a:endParaRPr lang="en-US" sz="1400" dirty="0"/>
                    </a:p>
                  </a:txBody>
                  <a:tcPr/>
                </a:tc>
                <a:tc>
                  <a:txBody>
                    <a:bodyPr/>
                    <a:lstStyle/>
                    <a:p>
                      <a:pPr algn="ctr"/>
                      <a:r>
                        <a:rPr lang="en-US" sz="1400" dirty="0" smtClean="0">
                          <a:hlinkClick r:id="rId3"/>
                        </a:rPr>
                        <a:t>huberg@uregina.ca</a:t>
                      </a:r>
                      <a:r>
                        <a:rPr lang="en-US" sz="1400" dirty="0" smtClean="0"/>
                        <a:t>, </a:t>
                      </a:r>
                      <a:r>
                        <a:rPr lang="en-US" sz="1400" dirty="0" smtClean="0">
                          <a:hlinkClick r:id="rId4"/>
                        </a:rPr>
                        <a:t>gaskelld@jlab.org</a:t>
                      </a:r>
                      <a:r>
                        <a:rPr lang="en-US" sz="1400" dirty="0" smtClean="0"/>
                        <a:t>,</a:t>
                      </a:r>
                    </a:p>
                    <a:p>
                      <a:pPr algn="ctr"/>
                      <a:r>
                        <a:rPr lang="en-US" sz="1400" dirty="0" smtClean="0">
                          <a:hlinkClick r:id="rId5"/>
                        </a:rPr>
                        <a:t>hornt@jlab.org</a:t>
                      </a:r>
                      <a:endParaRPr lang="en-US" sz="1400" dirty="0" smtClean="0"/>
                    </a:p>
                  </a:txBody>
                  <a:tcPr/>
                </a:tc>
              </a:tr>
              <a:tr h="920065">
                <a:tc>
                  <a:txBody>
                    <a:bodyPr/>
                    <a:lstStyle/>
                    <a:p>
                      <a:pPr algn="ctr"/>
                      <a:r>
                        <a:rPr lang="en-US" sz="1400" dirty="0" smtClean="0"/>
                        <a:t>Color Transparency and</a:t>
                      </a:r>
                      <a:r>
                        <a:rPr lang="en-US" sz="1400" baseline="0" dirty="0" smtClean="0"/>
                        <a:t> </a:t>
                      </a:r>
                      <a:r>
                        <a:rPr lang="en-US" sz="1400" baseline="0" dirty="0" err="1" smtClean="0"/>
                        <a:t>Hadronization</a:t>
                      </a:r>
                      <a:r>
                        <a:rPr lang="en-US" sz="1400" baseline="0" dirty="0" smtClean="0"/>
                        <a:t> in Nuclei</a:t>
                      </a:r>
                      <a:endParaRPr lang="en-US" sz="1400" dirty="0"/>
                    </a:p>
                  </a:txBody>
                  <a:tcPr/>
                </a:tc>
                <a:tc>
                  <a:txBody>
                    <a:bodyPr/>
                    <a:lstStyle/>
                    <a:p>
                      <a:pPr algn="ctr"/>
                      <a:r>
                        <a:rPr lang="en-US" sz="1400" dirty="0" err="1" smtClean="0"/>
                        <a:t>Dipangkar</a:t>
                      </a:r>
                      <a:r>
                        <a:rPr lang="en-US" sz="1400" baseline="0" dirty="0" smtClean="0"/>
                        <a:t> </a:t>
                      </a:r>
                      <a:r>
                        <a:rPr lang="en-US" sz="1400" baseline="0" dirty="0" err="1" smtClean="0"/>
                        <a:t>Dutta</a:t>
                      </a:r>
                      <a:r>
                        <a:rPr lang="en-US" sz="1400" baseline="0" dirty="0" smtClean="0"/>
                        <a:t> (Mississippi), </a:t>
                      </a:r>
                    </a:p>
                    <a:p>
                      <a:pPr algn="ctr"/>
                      <a:r>
                        <a:rPr lang="en-US" sz="1400" baseline="0" dirty="0" smtClean="0"/>
                        <a:t>Rolf </a:t>
                      </a:r>
                      <a:r>
                        <a:rPr lang="en-US" sz="1400" baseline="0" dirty="0" err="1" smtClean="0"/>
                        <a:t>Ent</a:t>
                      </a:r>
                      <a:r>
                        <a:rPr lang="en-US" sz="1400" baseline="0" dirty="0" smtClean="0"/>
                        <a:t> (</a:t>
                      </a:r>
                      <a:r>
                        <a:rPr lang="en-US" sz="1400" baseline="0" dirty="0" err="1" smtClean="0"/>
                        <a:t>Jlab</a:t>
                      </a:r>
                      <a:r>
                        <a:rPr lang="en-US" sz="1400" baseline="0" dirty="0" smtClean="0"/>
                        <a:t>),</a:t>
                      </a:r>
                      <a:r>
                        <a:rPr lang="en-US" sz="1400" kern="1200" dirty="0" smtClean="0">
                          <a:solidFill>
                            <a:schemeClr val="dk1"/>
                          </a:solidFill>
                          <a:latin typeface="+mn-lt"/>
                          <a:ea typeface="+mn-ea"/>
                          <a:cs typeface="+mn-cs"/>
                        </a:rPr>
                        <a:t> </a:t>
                      </a:r>
                    </a:p>
                    <a:p>
                      <a:pPr algn="ctr"/>
                      <a:r>
                        <a:rPr lang="en-US" sz="1400" kern="1200" dirty="0" smtClean="0">
                          <a:solidFill>
                            <a:schemeClr val="dk1"/>
                          </a:solidFill>
                          <a:latin typeface="+mn-lt"/>
                          <a:ea typeface="+mn-ea"/>
                          <a:cs typeface="+mn-cs"/>
                        </a:rPr>
                        <a:t>Blaine </a:t>
                      </a:r>
                      <a:r>
                        <a:rPr lang="en-US" sz="1400" kern="1200" dirty="0" err="1" smtClean="0">
                          <a:solidFill>
                            <a:schemeClr val="dk1"/>
                          </a:solidFill>
                          <a:latin typeface="+mn-lt"/>
                          <a:ea typeface="+mn-ea"/>
                          <a:cs typeface="+mn-cs"/>
                        </a:rPr>
                        <a:t>Norum</a:t>
                      </a:r>
                      <a:r>
                        <a:rPr lang="en-US" sz="1400" kern="1200" dirty="0" smtClean="0">
                          <a:solidFill>
                            <a:schemeClr val="dk1"/>
                          </a:solidFill>
                          <a:latin typeface="+mn-lt"/>
                          <a:ea typeface="+mn-ea"/>
                          <a:cs typeface="+mn-cs"/>
                        </a:rPr>
                        <a:t> (U. of Virginia)</a:t>
                      </a:r>
                      <a:endParaRPr lang="en-US" sz="1400" baseline="0" dirty="0" smtClean="0"/>
                    </a:p>
                  </a:txBody>
                  <a:tcPr/>
                </a:tc>
                <a:tc>
                  <a:txBody>
                    <a:bodyPr/>
                    <a:lstStyle/>
                    <a:p>
                      <a:pPr algn="ctr"/>
                      <a:r>
                        <a:rPr lang="en-US" sz="1400" dirty="0" smtClean="0">
                          <a:hlinkClick r:id="rId6"/>
                        </a:rPr>
                        <a:t>d.dutta@msstate.edu</a:t>
                      </a:r>
                      <a:endParaRPr lang="en-US" sz="1400" dirty="0" smtClean="0"/>
                    </a:p>
                    <a:p>
                      <a:pPr algn="ctr"/>
                      <a:r>
                        <a:rPr lang="en-US" sz="1400" dirty="0" smtClean="0">
                          <a:hlinkClick r:id="rId7"/>
                        </a:rPr>
                        <a:t>ent@jlab.org</a:t>
                      </a:r>
                      <a:r>
                        <a:rPr lang="en-US" sz="1400" dirty="0" smtClean="0"/>
                        <a:t>,</a:t>
                      </a:r>
                    </a:p>
                    <a:p>
                      <a:pPr algn="ctr"/>
                      <a:r>
                        <a:rPr lang="en-US" sz="1400" dirty="0" smtClean="0">
                          <a:hlinkClick r:id="rId8"/>
                        </a:rPr>
                        <a:t>ben@Virginia.edu</a:t>
                      </a:r>
                      <a:endParaRPr lang="en-US" sz="1400" dirty="0" smtClean="0"/>
                    </a:p>
                  </a:txBody>
                  <a:tcPr/>
                </a:tc>
              </a:tr>
              <a:tr h="795156">
                <a:tc>
                  <a:txBody>
                    <a:bodyPr/>
                    <a:lstStyle/>
                    <a:p>
                      <a:pPr algn="ctr"/>
                      <a:r>
                        <a:rPr lang="en-US" sz="1400" dirty="0" smtClean="0"/>
                        <a:t>Neutron Spin Structure</a:t>
                      </a:r>
                      <a:endParaRPr lang="en-US" sz="1400" dirty="0"/>
                    </a:p>
                  </a:txBody>
                  <a:tcPr/>
                </a:tc>
                <a:tc>
                  <a:txBody>
                    <a:bodyPr/>
                    <a:lstStyle/>
                    <a:p>
                      <a:pPr algn="ctr"/>
                      <a:r>
                        <a:rPr lang="en-US" sz="1400" dirty="0" err="1" smtClean="0"/>
                        <a:t>JianPing</a:t>
                      </a:r>
                      <a:r>
                        <a:rPr lang="en-US" sz="1400" baseline="0" dirty="0" smtClean="0"/>
                        <a:t> </a:t>
                      </a:r>
                      <a:r>
                        <a:rPr lang="en-US" sz="1400" dirty="0" smtClean="0"/>
                        <a:t>Chen,</a:t>
                      </a:r>
                    </a:p>
                    <a:p>
                      <a:pPr algn="ctr"/>
                      <a:r>
                        <a:rPr lang="en-US" sz="1400" dirty="0" err="1" smtClean="0"/>
                        <a:t>Zein</a:t>
                      </a:r>
                      <a:r>
                        <a:rPr lang="en-US" sz="1400" dirty="0" smtClean="0"/>
                        <a:t> </a:t>
                      </a:r>
                      <a:r>
                        <a:rPr lang="en-US" sz="1400" dirty="0" err="1" smtClean="0"/>
                        <a:t>Eddine</a:t>
                      </a:r>
                      <a:r>
                        <a:rPr lang="en-US" sz="1400" dirty="0" smtClean="0"/>
                        <a:t> </a:t>
                      </a:r>
                      <a:r>
                        <a:rPr lang="en-US" sz="1400" dirty="0" err="1" smtClean="0"/>
                        <a:t>Meziani</a:t>
                      </a:r>
                      <a:r>
                        <a:rPr lang="en-US" sz="1400" dirty="0" smtClean="0"/>
                        <a:t> , </a:t>
                      </a:r>
                    </a:p>
                    <a:p>
                      <a:pPr algn="ctr"/>
                      <a:r>
                        <a:rPr lang="en-US" sz="1400" dirty="0" smtClean="0"/>
                        <a:t>Brad </a:t>
                      </a:r>
                      <a:r>
                        <a:rPr lang="en-US" sz="1400" dirty="0" err="1" smtClean="0"/>
                        <a:t>Sawatzsky</a:t>
                      </a:r>
                      <a:endParaRPr lang="en-US" sz="1400" dirty="0" smtClean="0"/>
                    </a:p>
                  </a:txBody>
                  <a:tcPr/>
                </a:tc>
                <a:tc>
                  <a:txBody>
                    <a:bodyPr/>
                    <a:lstStyle/>
                    <a:p>
                      <a:pPr algn="ctr"/>
                      <a:r>
                        <a:rPr lang="en-US" sz="1400" dirty="0" smtClean="0">
                          <a:hlinkClick r:id="rId9"/>
                        </a:rPr>
                        <a:t>jpchen@jlab.org</a:t>
                      </a:r>
                      <a:r>
                        <a:rPr lang="en-US" sz="1400" dirty="0" smtClean="0"/>
                        <a:t>,</a:t>
                      </a:r>
                    </a:p>
                    <a:p>
                      <a:pPr algn="ctr"/>
                      <a:r>
                        <a:rPr lang="en-US" sz="1400" dirty="0" smtClean="0">
                          <a:hlinkClick r:id="rId10"/>
                        </a:rPr>
                        <a:t>meziani@temple.edu</a:t>
                      </a:r>
                      <a:r>
                        <a:rPr lang="en-US" sz="1400" dirty="0" smtClean="0"/>
                        <a:t>,</a:t>
                      </a:r>
                    </a:p>
                    <a:p>
                      <a:pPr algn="ctr"/>
                      <a:r>
                        <a:rPr lang="en-US" sz="1400" dirty="0" smtClean="0">
                          <a:hlinkClick r:id="rId11"/>
                        </a:rPr>
                        <a:t>brads@jlab.org</a:t>
                      </a:r>
                      <a:endParaRPr lang="en-US" sz="1400" dirty="0" smtClean="0"/>
                    </a:p>
                  </a:txBody>
                  <a:tcPr/>
                </a:tc>
              </a:tr>
              <a:tr h="795156">
                <a:tc>
                  <a:txBody>
                    <a:bodyPr/>
                    <a:lstStyle/>
                    <a:p>
                      <a:pPr algn="ctr"/>
                      <a:r>
                        <a:rPr lang="en-US" sz="1400" dirty="0" smtClean="0"/>
                        <a:t>J/Psi Production in Nuclei</a:t>
                      </a:r>
                      <a:endParaRPr lang="en-US" sz="1400" dirty="0"/>
                    </a:p>
                  </a:txBody>
                  <a:tcPr/>
                </a:tc>
                <a:tc>
                  <a:txBody>
                    <a:bodyPr/>
                    <a:lstStyle/>
                    <a:p>
                      <a:pPr algn="ctr"/>
                      <a:r>
                        <a:rPr lang="en-US" sz="1400" dirty="0" smtClean="0"/>
                        <a:t>Jim Dunne</a:t>
                      </a:r>
                      <a:r>
                        <a:rPr lang="en-US" sz="1400" baseline="0" dirty="0" smtClean="0"/>
                        <a:t> (Mississippi) </a:t>
                      </a:r>
                    </a:p>
                    <a:p>
                      <a:pPr algn="ctr"/>
                      <a:r>
                        <a:rPr lang="en-US" sz="1400" baseline="0" dirty="0" smtClean="0"/>
                        <a:t>Eugene </a:t>
                      </a:r>
                      <a:r>
                        <a:rPr lang="en-US" sz="1400" baseline="0" dirty="0" err="1" smtClean="0"/>
                        <a:t>Chudakov</a:t>
                      </a:r>
                      <a:r>
                        <a:rPr lang="en-US" sz="1400" baseline="0" dirty="0" smtClean="0"/>
                        <a:t> (</a:t>
                      </a:r>
                      <a:r>
                        <a:rPr lang="en-US" sz="1400" baseline="0" dirty="0" err="1" smtClean="0"/>
                        <a:t>Jlab</a:t>
                      </a:r>
                      <a:r>
                        <a:rPr lang="en-US" sz="1400" baseline="0" dirty="0" smtClean="0"/>
                        <a:t>)</a:t>
                      </a:r>
                    </a:p>
                    <a:p>
                      <a:pPr algn="ctr"/>
                      <a:endParaRPr lang="en-US" sz="1400" dirty="0"/>
                    </a:p>
                  </a:txBody>
                  <a:tcPr/>
                </a:tc>
                <a:tc>
                  <a:txBody>
                    <a:bodyPr/>
                    <a:lstStyle/>
                    <a:p>
                      <a:pPr algn="ctr"/>
                      <a:r>
                        <a:rPr lang="en-US" sz="1400" dirty="0" smtClean="0">
                          <a:hlinkClick r:id="rId12"/>
                        </a:rPr>
                        <a:t>dunne@ra.msstate.edu</a:t>
                      </a:r>
                      <a:r>
                        <a:rPr lang="en-US" sz="1400" dirty="0" smtClean="0"/>
                        <a:t>,</a:t>
                      </a:r>
                    </a:p>
                    <a:p>
                      <a:pPr algn="ctr"/>
                      <a:r>
                        <a:rPr lang="en-US" sz="1400" dirty="0" smtClean="0">
                          <a:hlinkClick r:id="rId13"/>
                        </a:rPr>
                        <a:t>gen@jlab.org</a:t>
                      </a:r>
                      <a:endParaRPr lang="en-US" sz="1400" dirty="0" smtClean="0"/>
                    </a:p>
                  </a:txBody>
                  <a:tcPr/>
                </a:tc>
              </a:tr>
              <a:tr h="559554">
                <a:tc>
                  <a:txBody>
                    <a:bodyPr/>
                    <a:lstStyle/>
                    <a:p>
                      <a:pPr algn="ctr"/>
                      <a:r>
                        <a:rPr lang="en-US" sz="1400" dirty="0" smtClean="0"/>
                        <a:t>Hall C Group</a:t>
                      </a:r>
                      <a:r>
                        <a:rPr lang="en-US" sz="1400" baseline="0" dirty="0" smtClean="0"/>
                        <a:t> Leader</a:t>
                      </a:r>
                      <a:endParaRPr lang="en-US" sz="1400" dirty="0"/>
                    </a:p>
                  </a:txBody>
                  <a:tcPr>
                    <a:solidFill>
                      <a:srgbClr val="FFFF00"/>
                    </a:solidFill>
                  </a:tcPr>
                </a:tc>
                <a:tc>
                  <a:txBody>
                    <a:bodyPr/>
                    <a:lstStyle/>
                    <a:p>
                      <a:pPr algn="ctr"/>
                      <a:r>
                        <a:rPr lang="en-US" sz="1400" dirty="0" smtClean="0"/>
                        <a:t>Steve Wood</a:t>
                      </a:r>
                      <a:endParaRPr lang="en-US" sz="1400" dirty="0"/>
                    </a:p>
                  </a:txBody>
                  <a:tcPr>
                    <a:solidFill>
                      <a:srgbClr val="FFFF00"/>
                    </a:solidFill>
                  </a:tcPr>
                </a:tc>
                <a:tc>
                  <a:txBody>
                    <a:bodyPr/>
                    <a:lstStyle/>
                    <a:p>
                      <a:pPr algn="ctr"/>
                      <a:r>
                        <a:rPr lang="en-US" sz="1400" dirty="0" smtClean="0">
                          <a:hlinkClick r:id="rId14"/>
                        </a:rPr>
                        <a:t>saw@jlab.org</a:t>
                      </a:r>
                      <a:endParaRPr lang="en-US" sz="1400" dirty="0" smtClean="0"/>
                    </a:p>
                    <a:p>
                      <a:pPr algn="ctr"/>
                      <a:endParaRPr lang="en-US" sz="1400" dirty="0" smtClean="0"/>
                    </a:p>
                  </a:txBody>
                  <a:tcPr>
                    <a:solidFill>
                      <a:srgbClr val="FFFF00"/>
                    </a:solid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71600" y="914400"/>
          <a:ext cx="6096000" cy="4561840"/>
        </p:xfrm>
        <a:graphic>
          <a:graphicData uri="http://schemas.openxmlformats.org/drawingml/2006/table">
            <a:tbl>
              <a:tblPr/>
              <a:tblGrid>
                <a:gridCol w="630238"/>
                <a:gridCol w="254000"/>
                <a:gridCol w="2447925"/>
                <a:gridCol w="2225675"/>
                <a:gridCol w="538162"/>
              </a:tblGrid>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Exp. #</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Hall</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Title</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Spokespersons</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Status</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12-06-101</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Measurement of the Charged Pion Form Factor to High Q^2</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G. Huber, D. Gaskell</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12-06-104</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Measurement of the Ratio R = </a:t>
                      </a:r>
                      <a:r>
                        <a:rPr kumimoji="0" lang="en-US" sz="1000" b="0" i="0" u="none" strike="noStrike" cap="none" normalizeH="0" baseline="0" dirty="0" err="1" smtClean="0">
                          <a:ln>
                            <a:noFill/>
                          </a:ln>
                          <a:solidFill>
                            <a:schemeClr val="tx1"/>
                          </a:solidFill>
                          <a:effectLst/>
                          <a:latin typeface="Arial" pitchFamily="34" charset="0"/>
                          <a:ea typeface="ＭＳ Ｐゴシック" pitchFamily="28" charset="-128"/>
                        </a:rPr>
                        <a:t>sigma_L</a:t>
                      </a: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a:t>
                      </a:r>
                      <a:r>
                        <a:rPr kumimoji="0" lang="en-US" sz="1000" b="0" i="0" u="none" strike="noStrike" cap="none" normalizeH="0" baseline="0" dirty="0" err="1" smtClean="0">
                          <a:ln>
                            <a:noFill/>
                          </a:ln>
                          <a:solidFill>
                            <a:schemeClr val="tx1"/>
                          </a:solidFill>
                          <a:effectLst/>
                          <a:latin typeface="Arial" pitchFamily="34" charset="0"/>
                          <a:ea typeface="ＭＳ Ｐゴシック" pitchFamily="28" charset="-128"/>
                        </a:rPr>
                        <a:t>sigma_T</a:t>
                      </a: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 in Semi-Inclusive DIS</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R. Ent, P. Bosted, H. Mkrtchyan</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12-06-105</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Inclusive Scattering from Nuclei at x &gt; 1 in the quasi-elastic and deep-inelastic regimes</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D. Day, J. Arrington</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12-06-121</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 Path to “Color Polarizabilities” in the Neutron: A Precision Measurement of the Neutron g_2 and d_2 at High Q^2 in Hall 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B. Sawatzky, T. Averett, W. Korsch, Z.E. Meziani</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12-07-105</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Scaling Study of the L-T Separated Pion Electroproduction Cross-Section at 11 GeV</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T. Horn, G. Huber</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12-06-107</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The Search for Color Transparency at 12 GeV</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D. Dutta, R. Ent</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12-06-110</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Measurement of the Neutron Spin Asymmetry A1n in the Valence Quark Region Using an 11 GeV Beam in Hall 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X. Zheng, J.P. Chen, G. Cates, Z.E. Meziani</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12-07-101</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Hadronization in Nuclei by Deep Inelastic Electron Scattering</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B.E. Norum, J.P. Chen, H. Lu, K. Wang</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12-07-102</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Precision Measurement of the Parity-Violating Asymmetry in DIS off Deuterium Using baseline 12-GeV Equipment in Hall C    </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P. Reimer, X. Zheng, K. Paschke</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12-07-106</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The A-Dependence of J/Psi Photoproduction near Threshold</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E. Chudakov, P. Bosted, J. Dunne</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4422" name="Text Box 4"/>
          <p:cNvSpPr txBox="1">
            <a:spLocks noChangeArrowheads="1"/>
          </p:cNvSpPr>
          <p:nvPr/>
        </p:nvSpPr>
        <p:spPr bwMode="auto">
          <a:xfrm>
            <a:off x="914400" y="0"/>
            <a:ext cx="7010400" cy="584200"/>
          </a:xfrm>
          <a:prstGeom prst="rect">
            <a:avLst/>
          </a:prstGeom>
          <a:noFill/>
          <a:ln w="9525">
            <a:noFill/>
            <a:miter lim="800000"/>
            <a:headEnd/>
            <a:tailEnd/>
          </a:ln>
        </p:spPr>
        <p:txBody>
          <a:bodyPr>
            <a:spAutoFit/>
          </a:bodyPr>
          <a:lstStyle/>
          <a:p>
            <a:pPr algn="ctr" eaLnBrk="0" hangingPunct="0">
              <a:spcBef>
                <a:spcPct val="50000"/>
              </a:spcBef>
            </a:pPr>
            <a:r>
              <a:rPr lang="en-US">
                <a:solidFill>
                  <a:srgbClr val="333399"/>
                </a:solidFill>
                <a:latin typeface="Arial" pitchFamily="34" charset="0"/>
              </a:rPr>
              <a:t>Hall-C 12-GeV Experiments</a:t>
            </a:r>
            <a:endParaRPr lang="en-US">
              <a:latin typeface="Arial" pitchFamily="34"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63</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7" descr="qweak_drawside_nocoimv2"/>
          <p:cNvPicPr>
            <a:picLocks noChangeAspect="1" noChangeArrowheads="1"/>
          </p:cNvPicPr>
          <p:nvPr/>
        </p:nvPicPr>
        <p:blipFill>
          <a:blip r:embed="rId3" cstate="print"/>
          <a:srcRect/>
          <a:stretch>
            <a:fillRect/>
          </a:stretch>
        </p:blipFill>
        <p:spPr bwMode="auto">
          <a:xfrm>
            <a:off x="1905000" y="2514600"/>
            <a:ext cx="5049838" cy="4071938"/>
          </a:xfrm>
          <a:prstGeom prst="rect">
            <a:avLst/>
          </a:prstGeom>
          <a:noFill/>
          <a:ln w="9525">
            <a:noFill/>
            <a:miter lim="800000"/>
            <a:headEnd/>
            <a:tailEnd/>
          </a:ln>
        </p:spPr>
      </p:pic>
      <p:sp>
        <p:nvSpPr>
          <p:cNvPr id="14339" name="Text Box 15"/>
          <p:cNvSpPr txBox="1">
            <a:spLocks noChangeArrowheads="1"/>
          </p:cNvSpPr>
          <p:nvPr/>
        </p:nvSpPr>
        <p:spPr bwMode="auto">
          <a:xfrm>
            <a:off x="228600" y="762000"/>
            <a:ext cx="8534400" cy="1492250"/>
          </a:xfrm>
          <a:prstGeom prst="rect">
            <a:avLst/>
          </a:prstGeom>
          <a:noFill/>
          <a:ln w="9525">
            <a:noFill/>
            <a:miter lim="800000"/>
            <a:headEnd/>
            <a:tailEnd/>
          </a:ln>
        </p:spPr>
        <p:txBody>
          <a:bodyPr>
            <a:spAutoFit/>
          </a:bodyPr>
          <a:lstStyle/>
          <a:p>
            <a:pPr>
              <a:spcBef>
                <a:spcPct val="50000"/>
              </a:spcBef>
            </a:pPr>
            <a:r>
              <a:rPr lang="en-US" sz="1400">
                <a:latin typeface="Comic Sans MS" pitchFamily="66" charset="0"/>
              </a:rPr>
              <a:t>The Qweak spectrometer has to isolate elastic e+p events at small angles, with the largest acceptance possible, without tracking detectors.</a:t>
            </a:r>
          </a:p>
          <a:p>
            <a:pPr algn="ctr">
              <a:spcBef>
                <a:spcPct val="50000"/>
              </a:spcBef>
            </a:pPr>
            <a:r>
              <a:rPr lang="en-US" sz="1400">
                <a:latin typeface="Comic Sans MS" pitchFamily="66" charset="0"/>
              </a:rPr>
              <a:t> </a:t>
            </a:r>
            <a:r>
              <a:rPr lang="en-US" sz="1400">
                <a:solidFill>
                  <a:srgbClr val="FF0000"/>
                </a:solidFill>
                <a:latin typeface="Comic Sans MS" pitchFamily="66" charset="0"/>
              </a:rPr>
              <a:t>(A new particle traverses each detector approximately every nsec.)</a:t>
            </a:r>
          </a:p>
          <a:p>
            <a:pPr>
              <a:spcBef>
                <a:spcPct val="50000"/>
              </a:spcBef>
            </a:pPr>
            <a:r>
              <a:rPr lang="en-US" sz="1400">
                <a:latin typeface="Comic Sans MS" pitchFamily="66" charset="0"/>
              </a:rPr>
              <a:t>No ferromagnetic materials can be used, so a brute-force electromagnet was required.</a:t>
            </a:r>
          </a:p>
          <a:p>
            <a:pPr>
              <a:spcBef>
                <a:spcPct val="50000"/>
              </a:spcBef>
            </a:pPr>
            <a:r>
              <a:rPr lang="en-US" sz="1400">
                <a:solidFill>
                  <a:srgbClr val="FF0000"/>
                </a:solidFill>
                <a:latin typeface="Comic Sans MS" pitchFamily="66" charset="0"/>
              </a:rPr>
              <a:t>(The PC asymmetry for pol e+ pol e scattering is a billion times larger than our level of comfort.)</a:t>
            </a:r>
          </a:p>
        </p:txBody>
      </p:sp>
      <p:sp>
        <p:nvSpPr>
          <p:cNvPr id="14340" name="Rectangle 10"/>
          <p:cNvSpPr>
            <a:spLocks noGrp="1" noChangeArrowheads="1"/>
          </p:cNvSpPr>
          <p:nvPr>
            <p:ph type="title"/>
          </p:nvPr>
        </p:nvSpPr>
        <p:spPr>
          <a:xfrm>
            <a:off x="228600" y="228600"/>
            <a:ext cx="8458200" cy="609600"/>
          </a:xfrm>
        </p:spPr>
        <p:txBody>
          <a:bodyPr/>
          <a:lstStyle/>
          <a:p>
            <a:r>
              <a:rPr lang="en-US" sz="3200" smtClean="0">
                <a:solidFill>
                  <a:srgbClr val="FF0000"/>
                </a:solidFill>
                <a:latin typeface="Comic Sans MS" pitchFamily="66" charset="0"/>
              </a:rPr>
              <a:t>Spectrometer </a:t>
            </a:r>
            <a:r>
              <a:rPr lang="en-US" sz="1800" smtClean="0">
                <a:solidFill>
                  <a:srgbClr val="FF0000"/>
                </a:solidFill>
                <a:latin typeface="Comic Sans MS" pitchFamily="66" charset="0"/>
              </a:rPr>
              <a:t>(Manitoba-MIT Bates-TRIUMF)</a:t>
            </a:r>
          </a:p>
        </p:txBody>
      </p:sp>
      <p:sp>
        <p:nvSpPr>
          <p:cNvPr id="14341" name="Text Box 20"/>
          <p:cNvSpPr txBox="1">
            <a:spLocks noChangeArrowheads="1"/>
          </p:cNvSpPr>
          <p:nvPr/>
        </p:nvSpPr>
        <p:spPr bwMode="auto">
          <a:xfrm>
            <a:off x="2209800" y="5638800"/>
            <a:ext cx="1371600" cy="554038"/>
          </a:xfrm>
          <a:prstGeom prst="rect">
            <a:avLst/>
          </a:prstGeom>
          <a:solidFill>
            <a:srgbClr val="FFFF00"/>
          </a:solidFill>
          <a:ln w="9525">
            <a:solidFill>
              <a:schemeClr val="bg1"/>
            </a:solidFill>
            <a:miter lim="800000"/>
            <a:headEnd/>
            <a:tailEnd/>
          </a:ln>
        </p:spPr>
        <p:txBody>
          <a:bodyPr>
            <a:spAutoFit/>
          </a:bodyPr>
          <a:lstStyle/>
          <a:p>
            <a:pPr>
              <a:spcBef>
                <a:spcPct val="50000"/>
              </a:spcBef>
            </a:pPr>
            <a:r>
              <a:rPr lang="en-US" sz="1200">
                <a:latin typeface="Comic Sans MS" pitchFamily="66" charset="0"/>
              </a:rPr>
              <a:t>Collimation/</a:t>
            </a:r>
          </a:p>
          <a:p>
            <a:pPr>
              <a:spcBef>
                <a:spcPct val="50000"/>
              </a:spcBef>
            </a:pPr>
            <a:r>
              <a:rPr lang="en-US" sz="1200">
                <a:latin typeface="Comic Sans MS" pitchFamily="66" charset="0"/>
              </a:rPr>
              <a:t>Shielding</a:t>
            </a:r>
          </a:p>
        </p:txBody>
      </p:sp>
      <p:sp>
        <p:nvSpPr>
          <p:cNvPr id="14342" name="Text Box 21"/>
          <p:cNvSpPr txBox="1">
            <a:spLocks noChangeArrowheads="1"/>
          </p:cNvSpPr>
          <p:nvPr/>
        </p:nvSpPr>
        <p:spPr bwMode="auto">
          <a:xfrm>
            <a:off x="1219200" y="4495800"/>
            <a:ext cx="914400" cy="276225"/>
          </a:xfrm>
          <a:prstGeom prst="rect">
            <a:avLst/>
          </a:prstGeom>
          <a:solidFill>
            <a:srgbClr val="FFFF00"/>
          </a:solidFill>
          <a:ln w="9525">
            <a:noFill/>
            <a:miter lim="800000"/>
            <a:headEnd/>
            <a:tailEnd/>
          </a:ln>
        </p:spPr>
        <p:txBody>
          <a:bodyPr>
            <a:spAutoFit/>
          </a:bodyPr>
          <a:lstStyle/>
          <a:p>
            <a:pPr>
              <a:spcBef>
                <a:spcPct val="50000"/>
              </a:spcBef>
            </a:pPr>
            <a:r>
              <a:rPr lang="en-US" sz="1200">
                <a:latin typeface="Comic Sans MS" pitchFamily="66" charset="0"/>
              </a:rPr>
              <a:t>Target</a:t>
            </a:r>
          </a:p>
        </p:txBody>
      </p:sp>
      <p:sp>
        <p:nvSpPr>
          <p:cNvPr id="14343" name="Text Box 19"/>
          <p:cNvSpPr txBox="1">
            <a:spLocks noChangeArrowheads="1"/>
          </p:cNvSpPr>
          <p:nvPr/>
        </p:nvSpPr>
        <p:spPr bwMode="auto">
          <a:xfrm>
            <a:off x="3886200" y="5715000"/>
            <a:ext cx="1066800" cy="554038"/>
          </a:xfrm>
          <a:prstGeom prst="rect">
            <a:avLst/>
          </a:prstGeom>
          <a:solidFill>
            <a:srgbClr val="FFFF00"/>
          </a:solidFill>
          <a:ln w="9525">
            <a:noFill/>
            <a:miter lim="800000"/>
            <a:headEnd/>
            <a:tailEnd/>
          </a:ln>
        </p:spPr>
        <p:txBody>
          <a:bodyPr>
            <a:spAutoFit/>
          </a:bodyPr>
          <a:lstStyle/>
          <a:p>
            <a:pPr>
              <a:spcBef>
                <a:spcPct val="50000"/>
              </a:spcBef>
            </a:pPr>
            <a:r>
              <a:rPr lang="en-US" sz="1200">
                <a:latin typeface="Comic Sans MS" pitchFamily="66" charset="0"/>
              </a:rPr>
              <a:t>Toroidal</a:t>
            </a:r>
          </a:p>
          <a:p>
            <a:pPr>
              <a:spcBef>
                <a:spcPct val="50000"/>
              </a:spcBef>
            </a:pPr>
            <a:r>
              <a:rPr lang="en-US" sz="1200">
                <a:latin typeface="Comic Sans MS" pitchFamily="66" charset="0"/>
              </a:rPr>
              <a:t>Magnet</a:t>
            </a:r>
          </a:p>
        </p:txBody>
      </p:sp>
      <p:sp>
        <p:nvSpPr>
          <p:cNvPr id="14344" name="Text Box 18"/>
          <p:cNvSpPr txBox="1">
            <a:spLocks noChangeArrowheads="1"/>
          </p:cNvSpPr>
          <p:nvPr/>
        </p:nvSpPr>
        <p:spPr bwMode="auto">
          <a:xfrm>
            <a:off x="5867400" y="4648200"/>
            <a:ext cx="1066800" cy="276225"/>
          </a:xfrm>
          <a:prstGeom prst="rect">
            <a:avLst/>
          </a:prstGeom>
          <a:solidFill>
            <a:srgbClr val="FFFF00"/>
          </a:solidFill>
          <a:ln w="9525">
            <a:noFill/>
            <a:miter lim="800000"/>
            <a:headEnd/>
            <a:tailEnd/>
          </a:ln>
        </p:spPr>
        <p:txBody>
          <a:bodyPr>
            <a:spAutoFit/>
          </a:bodyPr>
          <a:lstStyle/>
          <a:p>
            <a:pPr>
              <a:spcBef>
                <a:spcPct val="50000"/>
              </a:spcBef>
            </a:pPr>
            <a:r>
              <a:rPr lang="en-US" sz="1200">
                <a:latin typeface="Comic Sans MS" pitchFamily="66" charset="0"/>
              </a:rPr>
              <a:t>Detector</a:t>
            </a:r>
          </a:p>
        </p:txBody>
      </p:sp>
      <p:sp>
        <p:nvSpPr>
          <p:cNvPr id="12" name="Slide Number Placeholder 11"/>
          <p:cNvSpPr>
            <a:spLocks noGrp="1"/>
          </p:cNvSpPr>
          <p:nvPr>
            <p:ph type="sldNum" sz="quarter" idx="12"/>
          </p:nvPr>
        </p:nvSpPr>
        <p:spPr/>
        <p:txBody>
          <a:bodyPr/>
          <a:lstStyle/>
          <a:p>
            <a:pPr>
              <a:defRPr/>
            </a:pPr>
            <a:fld id="{493CBC5C-F714-412A-A8BF-49B94C6B48F8}" type="slidenum">
              <a:rPr lang="en-US"/>
              <a:pPr>
                <a:defRPr/>
              </a:pPr>
              <a:t>7</a:t>
            </a:fld>
            <a:endParaRPr lang="en-US"/>
          </a:p>
        </p:txBody>
      </p:sp>
      <p:cxnSp>
        <p:nvCxnSpPr>
          <p:cNvPr id="16" name="Straight Arrow Connector 15"/>
          <p:cNvCxnSpPr>
            <a:stCxn id="14344" idx="0"/>
          </p:cNvCxnSpPr>
          <p:nvPr/>
        </p:nvCxnSpPr>
        <p:spPr>
          <a:xfrm rot="5400000" flipH="1" flipV="1">
            <a:off x="6059488" y="4305300"/>
            <a:ext cx="68421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347" name="TextBox 12"/>
          <p:cNvSpPr txBox="1">
            <a:spLocks noChangeArrowheads="1"/>
          </p:cNvSpPr>
          <p:nvPr/>
        </p:nvSpPr>
        <p:spPr bwMode="auto">
          <a:xfrm>
            <a:off x="7086600" y="5486400"/>
            <a:ext cx="1828800" cy="708025"/>
          </a:xfrm>
          <a:prstGeom prst="rect">
            <a:avLst/>
          </a:prstGeom>
          <a:noFill/>
          <a:ln w="9525">
            <a:noFill/>
            <a:miter lim="800000"/>
            <a:headEnd/>
            <a:tailEnd/>
          </a:ln>
        </p:spPr>
        <p:txBody>
          <a:bodyPr>
            <a:spAutoFit/>
          </a:bodyPr>
          <a:lstStyle/>
          <a:p>
            <a:pPr algn="ctr"/>
            <a:r>
              <a:rPr lang="en-US" sz="1000">
                <a:latin typeface="Comic Sans MS" pitchFamily="66" charset="0"/>
              </a:rPr>
              <a:t>The mapping of QTOR was the subject of PeiQing Wang’s MS thesis. </a:t>
            </a:r>
          </a:p>
          <a:p>
            <a:pPr algn="ctr"/>
            <a:r>
              <a:rPr lang="en-US" sz="1000">
                <a:latin typeface="Comic Sans MS" pitchFamily="66" charset="0"/>
              </a:rPr>
              <a:t>(U. Manitoba) </a:t>
            </a:r>
          </a:p>
        </p:txBody>
      </p:sp>
      <p:pic>
        <p:nvPicPr>
          <p:cNvPr id="13" name="Picture 12" descr="Qweak-CAD.png"/>
          <p:cNvPicPr>
            <a:picLocks noChangeAspect="1"/>
          </p:cNvPicPr>
          <p:nvPr/>
        </p:nvPicPr>
        <p:blipFill>
          <a:blip r:embed="rId4" cstate="print"/>
          <a:stretch>
            <a:fillRect/>
          </a:stretch>
        </p:blipFill>
        <p:spPr>
          <a:xfrm>
            <a:off x="381000" y="1600200"/>
            <a:ext cx="8221525" cy="49775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test ib.png"/>
          <p:cNvPicPr>
            <a:picLocks noChangeAspect="1"/>
          </p:cNvPicPr>
          <p:nvPr/>
        </p:nvPicPr>
        <p:blipFill>
          <a:blip r:embed="rId3" cstate="print"/>
          <a:srcRect/>
          <a:stretch>
            <a:fillRect/>
          </a:stretch>
        </p:blipFill>
        <p:spPr bwMode="auto">
          <a:xfrm>
            <a:off x="3581400" y="4114800"/>
            <a:ext cx="4389438" cy="2308225"/>
          </a:xfrm>
          <a:prstGeom prst="rect">
            <a:avLst/>
          </a:prstGeom>
          <a:noFill/>
          <a:ln w="9525">
            <a:noFill/>
            <a:miter lim="800000"/>
            <a:headEnd/>
            <a:tailEnd/>
          </a:ln>
        </p:spPr>
      </p:pic>
      <p:pic>
        <p:nvPicPr>
          <p:cNvPr id="15363" name="Picture 3" descr="C:\Documents and Settings\smithg.JLAB\My Documents\qw\Target\Cell\CELL_BODY_A_17APR09.bmp"/>
          <p:cNvPicPr>
            <a:picLocks noChangeAspect="1" noChangeArrowheads="1"/>
          </p:cNvPicPr>
          <p:nvPr/>
        </p:nvPicPr>
        <p:blipFill>
          <a:blip r:embed="rId4" cstate="print"/>
          <a:srcRect/>
          <a:stretch>
            <a:fillRect/>
          </a:stretch>
        </p:blipFill>
        <p:spPr bwMode="auto">
          <a:xfrm>
            <a:off x="4419600" y="1600200"/>
            <a:ext cx="3030538" cy="2411413"/>
          </a:xfrm>
          <a:prstGeom prst="rect">
            <a:avLst/>
          </a:prstGeom>
          <a:noFill/>
          <a:ln w="9525">
            <a:noFill/>
            <a:miter lim="800000"/>
            <a:headEnd/>
            <a:tailEnd/>
          </a:ln>
        </p:spPr>
      </p:pic>
      <p:sp>
        <p:nvSpPr>
          <p:cNvPr id="334850" name="Rectangle 2"/>
          <p:cNvSpPr>
            <a:spLocks noGrp="1" noChangeArrowheads="1"/>
          </p:cNvSpPr>
          <p:nvPr>
            <p:ph type="title"/>
          </p:nvPr>
        </p:nvSpPr>
        <p:spPr>
          <a:xfrm>
            <a:off x="304800" y="274638"/>
            <a:ext cx="8382000" cy="563562"/>
          </a:xfrm>
        </p:spPr>
        <p:txBody>
          <a:bodyPr rtlCol="0">
            <a:normAutofit fontScale="90000"/>
          </a:bodyPr>
          <a:lstStyle/>
          <a:p>
            <a:pPr fontAlgn="auto">
              <a:spcAft>
                <a:spcPts val="0"/>
              </a:spcAft>
              <a:defRPr/>
            </a:pPr>
            <a:r>
              <a:rPr lang="en-US" sz="3600" dirty="0" smtClean="0">
                <a:solidFill>
                  <a:srgbClr val="FF0000"/>
                </a:solidFill>
                <a:latin typeface="Comic Sans MS" pitchFamily="66" charset="0"/>
              </a:rPr>
              <a:t>The World’s Highest Power LH</a:t>
            </a:r>
            <a:r>
              <a:rPr lang="en-US" sz="3600" baseline="-25000" dirty="0" smtClean="0">
                <a:solidFill>
                  <a:srgbClr val="FF0000"/>
                </a:solidFill>
                <a:latin typeface="Comic Sans MS" pitchFamily="66" charset="0"/>
              </a:rPr>
              <a:t>2</a:t>
            </a:r>
            <a:r>
              <a:rPr lang="en-US" sz="3600" dirty="0" smtClean="0">
                <a:solidFill>
                  <a:srgbClr val="FF0000"/>
                </a:solidFill>
                <a:latin typeface="Comic Sans MS" pitchFamily="66" charset="0"/>
              </a:rPr>
              <a:t> Target </a:t>
            </a:r>
            <a:br>
              <a:rPr lang="en-US" sz="3600" dirty="0" smtClean="0">
                <a:solidFill>
                  <a:srgbClr val="FF0000"/>
                </a:solidFill>
                <a:latin typeface="Comic Sans MS" pitchFamily="66" charset="0"/>
              </a:rPr>
            </a:br>
            <a:r>
              <a:rPr lang="en-US" sz="2000" dirty="0" smtClean="0">
                <a:solidFill>
                  <a:srgbClr val="FF0000"/>
                </a:solidFill>
                <a:latin typeface="Comic Sans MS" pitchFamily="66" charset="0"/>
              </a:rPr>
              <a:t>(TJNAF-U. Mississippi)</a:t>
            </a:r>
            <a:endParaRPr lang="en-US" sz="2000" dirty="0">
              <a:solidFill>
                <a:srgbClr val="FF0000"/>
              </a:solidFill>
              <a:latin typeface="Comic Sans MS" pitchFamily="66" charset="0"/>
            </a:endParaRPr>
          </a:p>
        </p:txBody>
      </p:sp>
      <p:sp>
        <p:nvSpPr>
          <p:cNvPr id="15365" name="Rectangle 3"/>
          <p:cNvSpPr>
            <a:spLocks noGrp="1" noChangeArrowheads="1"/>
          </p:cNvSpPr>
          <p:nvPr>
            <p:ph type="body" idx="1"/>
          </p:nvPr>
        </p:nvSpPr>
        <p:spPr>
          <a:xfrm>
            <a:off x="228600" y="914400"/>
            <a:ext cx="8382000" cy="914400"/>
          </a:xfrm>
        </p:spPr>
        <p:txBody>
          <a:bodyPr/>
          <a:lstStyle/>
          <a:p>
            <a:pPr>
              <a:buFont typeface="Arial" pitchFamily="34" charset="0"/>
              <a:buNone/>
            </a:pPr>
            <a:r>
              <a:rPr lang="en-US" sz="1800" smtClean="0"/>
              <a:t>	</a:t>
            </a:r>
            <a:r>
              <a:rPr lang="en-US" sz="1600" smtClean="0">
                <a:latin typeface="Comic Sans MS" pitchFamily="66" charset="0"/>
              </a:rPr>
              <a:t>This 2.5 kWatt target was designed using Computational Fluid Dynamics (CFD).  Cell is 35cm long, operating at up to 180 </a:t>
            </a:r>
            <a:r>
              <a:rPr lang="el-GR" sz="1600" smtClean="0">
                <a:latin typeface="Comic Sans MS" pitchFamily="66" charset="0"/>
              </a:rPr>
              <a:t>μ</a:t>
            </a:r>
            <a:r>
              <a:rPr lang="en-US" sz="1600" smtClean="0">
                <a:latin typeface="Comic Sans MS" pitchFamily="66" charset="0"/>
              </a:rPr>
              <a:t>A, </a:t>
            </a:r>
            <a:r>
              <a:rPr lang="en-US" sz="1600" b="1" i="1" smtClean="0">
                <a:latin typeface="Comic Sans MS" pitchFamily="66" charset="0"/>
              </a:rPr>
              <a:t>L</a:t>
            </a:r>
            <a:r>
              <a:rPr lang="en-US" sz="1600" b="1" smtClean="0">
                <a:latin typeface="Comic Sans MS" pitchFamily="66" charset="0"/>
              </a:rPr>
              <a:t> = 1.8x10</a:t>
            </a:r>
            <a:r>
              <a:rPr lang="en-US" sz="1600" b="1" baseline="30000" smtClean="0">
                <a:latin typeface="Comic Sans MS" pitchFamily="66" charset="0"/>
              </a:rPr>
              <a:t>39</a:t>
            </a:r>
            <a:endParaRPr lang="en-US" sz="1800" b="1" smtClean="0"/>
          </a:p>
          <a:p>
            <a:pPr>
              <a:buFont typeface="Arial" pitchFamily="34" charset="0"/>
              <a:buNone/>
            </a:pPr>
            <a:endParaRPr lang="en-US" sz="1800" smtClean="0"/>
          </a:p>
          <a:p>
            <a:pPr lvl="1"/>
            <a:endParaRPr lang="en-US" sz="1600" smtClean="0"/>
          </a:p>
          <a:p>
            <a:pPr>
              <a:buFont typeface="Arial" pitchFamily="34" charset="0"/>
              <a:buNone/>
            </a:pPr>
            <a:endParaRPr lang="en-US" sz="1800" smtClean="0"/>
          </a:p>
        </p:txBody>
      </p:sp>
      <p:cxnSp>
        <p:nvCxnSpPr>
          <p:cNvPr id="15366" name="Straight Arrow Connector 22"/>
          <p:cNvCxnSpPr>
            <a:cxnSpLocks noChangeShapeType="1"/>
          </p:cNvCxnSpPr>
          <p:nvPr/>
        </p:nvCxnSpPr>
        <p:spPr bwMode="auto">
          <a:xfrm>
            <a:off x="8610600" y="3429000"/>
            <a:ext cx="914400" cy="914400"/>
          </a:xfrm>
          <a:prstGeom prst="straightConnector1">
            <a:avLst/>
          </a:prstGeom>
          <a:noFill/>
          <a:ln w="25400" algn="ctr">
            <a:noFill/>
            <a:round/>
            <a:headEnd/>
            <a:tailEnd type="arrow" w="med" len="med"/>
          </a:ln>
        </p:spPr>
      </p:cxnSp>
      <p:cxnSp>
        <p:nvCxnSpPr>
          <p:cNvPr id="15367" name="Straight Arrow Connector 29"/>
          <p:cNvCxnSpPr>
            <a:cxnSpLocks noChangeShapeType="1"/>
          </p:cNvCxnSpPr>
          <p:nvPr/>
        </p:nvCxnSpPr>
        <p:spPr bwMode="auto">
          <a:xfrm>
            <a:off x="6172200" y="4953000"/>
            <a:ext cx="914400" cy="914400"/>
          </a:xfrm>
          <a:prstGeom prst="straightConnector1">
            <a:avLst/>
          </a:prstGeom>
          <a:noFill/>
          <a:ln w="25400" algn="ctr">
            <a:noFill/>
            <a:round/>
            <a:headEnd/>
            <a:tailEnd type="arrow" w="med" len="med"/>
          </a:ln>
        </p:spPr>
      </p:cxnSp>
      <p:cxnSp>
        <p:nvCxnSpPr>
          <p:cNvPr id="15368" name="Straight Arrow Connector 33"/>
          <p:cNvCxnSpPr>
            <a:cxnSpLocks noChangeShapeType="1"/>
          </p:cNvCxnSpPr>
          <p:nvPr/>
        </p:nvCxnSpPr>
        <p:spPr bwMode="auto">
          <a:xfrm>
            <a:off x="4495800" y="3429000"/>
            <a:ext cx="914400" cy="914400"/>
          </a:xfrm>
          <a:prstGeom prst="straightConnector1">
            <a:avLst/>
          </a:prstGeom>
          <a:noFill/>
          <a:ln w="25400" algn="ctr">
            <a:noFill/>
            <a:round/>
            <a:headEnd/>
            <a:tailEnd type="arrow" w="med" len="med"/>
          </a:ln>
        </p:spPr>
      </p:cxnSp>
      <p:sp>
        <p:nvSpPr>
          <p:cNvPr id="15369" name="TextBox 34"/>
          <p:cNvSpPr txBox="1">
            <a:spLocks noChangeArrowheads="1"/>
          </p:cNvSpPr>
          <p:nvPr/>
        </p:nvSpPr>
        <p:spPr bwMode="auto">
          <a:xfrm>
            <a:off x="2743200" y="2667000"/>
            <a:ext cx="685800" cy="369888"/>
          </a:xfrm>
          <a:prstGeom prst="rect">
            <a:avLst/>
          </a:prstGeom>
          <a:noFill/>
          <a:ln w="9525">
            <a:noFill/>
            <a:miter lim="800000"/>
            <a:headEnd/>
            <a:tailEnd/>
          </a:ln>
        </p:spPr>
        <p:txBody>
          <a:bodyPr>
            <a:spAutoFit/>
          </a:bodyPr>
          <a:lstStyle/>
          <a:p>
            <a:r>
              <a:rPr lang="en-US">
                <a:latin typeface="Calibri" pitchFamily="34" charset="0"/>
              </a:rPr>
              <a:t>flow</a:t>
            </a:r>
          </a:p>
        </p:txBody>
      </p:sp>
      <p:sp>
        <p:nvSpPr>
          <p:cNvPr id="37" name="Slide Number Placeholder 36"/>
          <p:cNvSpPr>
            <a:spLocks noGrp="1"/>
          </p:cNvSpPr>
          <p:nvPr>
            <p:ph type="sldNum" sz="quarter" idx="12"/>
          </p:nvPr>
        </p:nvSpPr>
        <p:spPr/>
        <p:txBody>
          <a:bodyPr/>
          <a:lstStyle/>
          <a:p>
            <a:pPr>
              <a:defRPr/>
            </a:pPr>
            <a:fld id="{CB27B8BF-537C-4E48-BD22-C92A5C0BD4C0}" type="slidenum">
              <a:rPr lang="en-US"/>
              <a:pPr>
                <a:defRPr/>
              </a:pPr>
              <a:t>8</a:t>
            </a:fld>
            <a:endParaRPr lang="en-US"/>
          </a:p>
        </p:txBody>
      </p:sp>
      <p:pic>
        <p:nvPicPr>
          <p:cNvPr id="15371" name="Content Placeholder 7" descr="QWtargetloop.jpg"/>
          <p:cNvPicPr>
            <a:picLocks noChangeAspect="1"/>
          </p:cNvPicPr>
          <p:nvPr/>
        </p:nvPicPr>
        <p:blipFill>
          <a:blip r:embed="rId5" cstate="print"/>
          <a:srcRect/>
          <a:stretch>
            <a:fillRect/>
          </a:stretch>
        </p:blipFill>
        <p:spPr bwMode="auto">
          <a:xfrm>
            <a:off x="7620000" y="1524000"/>
            <a:ext cx="1249363" cy="4387850"/>
          </a:xfrm>
          <a:prstGeom prst="rect">
            <a:avLst/>
          </a:prstGeom>
          <a:noFill/>
          <a:ln w="9525">
            <a:noFill/>
            <a:miter lim="800000"/>
            <a:headEnd/>
            <a:tailEnd/>
          </a:ln>
        </p:spPr>
      </p:pic>
      <p:pic>
        <p:nvPicPr>
          <p:cNvPr id="15372" name="Content Placeholder 3" descr="JH_27Mar09_flow.jpg"/>
          <p:cNvPicPr>
            <a:picLocks noChangeAspect="1"/>
          </p:cNvPicPr>
          <p:nvPr/>
        </p:nvPicPr>
        <p:blipFill>
          <a:blip r:embed="rId6" cstate="print"/>
          <a:srcRect/>
          <a:stretch>
            <a:fillRect/>
          </a:stretch>
        </p:blipFill>
        <p:spPr bwMode="auto">
          <a:xfrm>
            <a:off x="381000" y="1676400"/>
            <a:ext cx="3200400" cy="2400300"/>
          </a:xfrm>
          <a:prstGeom prst="rect">
            <a:avLst/>
          </a:prstGeom>
          <a:solidFill>
            <a:srgbClr val="FFFF00"/>
          </a:solidFill>
          <a:ln w="9525">
            <a:solidFill>
              <a:schemeClr val="tx1"/>
            </a:solidFill>
            <a:miter lim="800000"/>
            <a:headEnd/>
            <a:tailEnd/>
          </a:ln>
        </p:spPr>
      </p:pic>
      <p:cxnSp>
        <p:nvCxnSpPr>
          <p:cNvPr id="15373" name="Straight Arrow Connector 24"/>
          <p:cNvCxnSpPr>
            <a:cxnSpLocks noChangeShapeType="1"/>
          </p:cNvCxnSpPr>
          <p:nvPr/>
        </p:nvCxnSpPr>
        <p:spPr bwMode="auto">
          <a:xfrm rot="10800000">
            <a:off x="2895600" y="2743200"/>
            <a:ext cx="1066800" cy="1588"/>
          </a:xfrm>
          <a:prstGeom prst="straightConnector1">
            <a:avLst/>
          </a:prstGeom>
          <a:noFill/>
          <a:ln w="25400" algn="ctr">
            <a:solidFill>
              <a:srgbClr val="FF0000"/>
            </a:solidFill>
            <a:round/>
            <a:headEnd/>
            <a:tailEnd type="arrow" w="med" len="med"/>
          </a:ln>
        </p:spPr>
      </p:cxnSp>
      <p:sp>
        <p:nvSpPr>
          <p:cNvPr id="15374" name="TextBox 21"/>
          <p:cNvSpPr txBox="1">
            <a:spLocks noChangeArrowheads="1"/>
          </p:cNvSpPr>
          <p:nvPr/>
        </p:nvSpPr>
        <p:spPr bwMode="auto">
          <a:xfrm>
            <a:off x="304800" y="4953000"/>
            <a:ext cx="3048000" cy="1323975"/>
          </a:xfrm>
          <a:prstGeom prst="rect">
            <a:avLst/>
          </a:prstGeom>
          <a:solidFill>
            <a:srgbClr val="FFFF00"/>
          </a:solidFill>
          <a:ln w="9525">
            <a:noFill/>
            <a:miter lim="800000"/>
            <a:headEnd/>
            <a:tailEnd/>
          </a:ln>
        </p:spPr>
        <p:txBody>
          <a:bodyPr>
            <a:spAutoFit/>
          </a:bodyPr>
          <a:lstStyle/>
          <a:p>
            <a:pPr algn="ctr"/>
            <a:r>
              <a:rPr lang="en-US" sz="1600">
                <a:latin typeface="Comic Sans MS" pitchFamily="66" charset="0"/>
              </a:rPr>
              <a:t>Target noise is only 50-60 ppm with 3.5mm x 3.5mm raster, almost negligible in quadrature with counting statistics. </a:t>
            </a:r>
          </a:p>
        </p:txBody>
      </p:sp>
      <p:sp>
        <p:nvSpPr>
          <p:cNvPr id="15375" name="TextBox 10"/>
          <p:cNvSpPr txBox="1">
            <a:spLocks noChangeArrowheads="1"/>
          </p:cNvSpPr>
          <p:nvPr/>
        </p:nvSpPr>
        <p:spPr bwMode="auto">
          <a:xfrm>
            <a:off x="3048000" y="2819400"/>
            <a:ext cx="1181100" cy="369888"/>
          </a:xfrm>
          <a:prstGeom prst="rect">
            <a:avLst/>
          </a:prstGeom>
          <a:solidFill>
            <a:srgbClr val="FFFF00"/>
          </a:solidFill>
          <a:ln w="9525">
            <a:solidFill>
              <a:srgbClr val="7030A0"/>
            </a:solidFill>
            <a:miter lim="800000"/>
            <a:headEnd/>
            <a:tailEnd/>
          </a:ln>
        </p:spPr>
        <p:txBody>
          <a:bodyPr wrap="none">
            <a:spAutoFit/>
          </a:bodyPr>
          <a:lstStyle/>
          <a:p>
            <a:r>
              <a:rPr lang="en-US">
                <a:latin typeface="Comic Sans MS" pitchFamily="66" charset="0"/>
              </a:rPr>
              <a:t>LH2 Flow</a:t>
            </a:r>
          </a:p>
        </p:txBody>
      </p:sp>
      <p:pic>
        <p:nvPicPr>
          <p:cNvPr id="24" name="Picture 23" descr="C:\Documents and Settings\smithg.JLAB\My Documents\qw\photos\Target\P1000492.JPG"/>
          <p:cNvPicPr>
            <a:picLocks noChangeAspect="1" noChangeArrowheads="1"/>
          </p:cNvPicPr>
          <p:nvPr/>
        </p:nvPicPr>
        <p:blipFill>
          <a:blip r:embed="rId7" cstate="print"/>
          <a:srcRect/>
          <a:stretch>
            <a:fillRect/>
          </a:stretch>
        </p:blipFill>
        <p:spPr bwMode="auto">
          <a:xfrm>
            <a:off x="4419600" y="1676400"/>
            <a:ext cx="3138488" cy="2354263"/>
          </a:xfrm>
          <a:prstGeom prst="rect">
            <a:avLst/>
          </a:prstGeom>
          <a:noFill/>
          <a:ln w="9525">
            <a:noFill/>
            <a:miter lim="800000"/>
            <a:headEnd/>
            <a:tailEnd/>
          </a:ln>
        </p:spPr>
      </p:pic>
      <p:sp>
        <p:nvSpPr>
          <p:cNvPr id="15378" name="TextBox 31"/>
          <p:cNvSpPr txBox="1">
            <a:spLocks noChangeArrowheads="1"/>
          </p:cNvSpPr>
          <p:nvPr/>
        </p:nvSpPr>
        <p:spPr bwMode="auto">
          <a:xfrm>
            <a:off x="1600200" y="4191000"/>
            <a:ext cx="762000" cy="369888"/>
          </a:xfrm>
          <a:prstGeom prst="rect">
            <a:avLst/>
          </a:prstGeom>
          <a:noFill/>
          <a:ln w="9525">
            <a:noFill/>
            <a:miter lim="800000"/>
            <a:headEnd/>
            <a:tailEnd/>
          </a:ln>
        </p:spPr>
        <p:txBody>
          <a:bodyPr>
            <a:spAutoFit/>
          </a:bodyPr>
          <a:lstStyle/>
          <a:p>
            <a:r>
              <a:rPr lang="en-US">
                <a:latin typeface="Comic Sans MS" pitchFamily="66" charset="0"/>
              </a:rPr>
              <a:t>beam</a:t>
            </a:r>
          </a:p>
        </p:txBody>
      </p:sp>
      <p:sp>
        <p:nvSpPr>
          <p:cNvPr id="15379" name="TextBox 32"/>
          <p:cNvSpPr txBox="1">
            <a:spLocks noChangeArrowheads="1"/>
          </p:cNvSpPr>
          <p:nvPr/>
        </p:nvSpPr>
        <p:spPr bwMode="auto">
          <a:xfrm>
            <a:off x="6705600" y="1524000"/>
            <a:ext cx="762000" cy="369888"/>
          </a:xfrm>
          <a:prstGeom prst="rect">
            <a:avLst/>
          </a:prstGeom>
          <a:noFill/>
          <a:ln w="9525">
            <a:noFill/>
            <a:miter lim="800000"/>
            <a:headEnd/>
            <a:tailEnd/>
          </a:ln>
        </p:spPr>
        <p:txBody>
          <a:bodyPr>
            <a:spAutoFit/>
          </a:bodyPr>
          <a:lstStyle/>
          <a:p>
            <a:r>
              <a:rPr lang="en-US">
                <a:latin typeface="Comic Sans MS" pitchFamily="66" charset="0"/>
              </a:rPr>
              <a:t>beam</a:t>
            </a:r>
          </a:p>
        </p:txBody>
      </p:sp>
      <p:cxnSp>
        <p:nvCxnSpPr>
          <p:cNvPr id="38" name="Straight Arrow Connector 37"/>
          <p:cNvCxnSpPr/>
          <p:nvPr/>
        </p:nvCxnSpPr>
        <p:spPr>
          <a:xfrm rot="5400000" flipH="1" flipV="1">
            <a:off x="1600994" y="3809206"/>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6362700" y="1790700"/>
            <a:ext cx="3810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6" descr="SignalPath"/>
          <p:cNvPicPr>
            <a:picLocks noChangeAspect="1" noChangeArrowheads="1"/>
          </p:cNvPicPr>
          <p:nvPr/>
        </p:nvPicPr>
        <p:blipFill>
          <a:blip r:embed="rId3" cstate="print"/>
          <a:srcRect/>
          <a:stretch>
            <a:fillRect/>
          </a:stretch>
        </p:blipFill>
        <p:spPr bwMode="auto">
          <a:xfrm>
            <a:off x="762000" y="685800"/>
            <a:ext cx="3602038" cy="2282825"/>
          </a:xfrm>
          <a:prstGeom prst="rect">
            <a:avLst/>
          </a:prstGeom>
          <a:noFill/>
          <a:ln w="9525">
            <a:noFill/>
            <a:miter lim="800000"/>
            <a:headEnd/>
            <a:tailEnd/>
          </a:ln>
        </p:spPr>
      </p:pic>
      <p:sp>
        <p:nvSpPr>
          <p:cNvPr id="18435" name="Text Box 2"/>
          <p:cNvSpPr txBox="1">
            <a:spLocks noChangeArrowheads="1"/>
          </p:cNvSpPr>
          <p:nvPr/>
        </p:nvSpPr>
        <p:spPr bwMode="auto">
          <a:xfrm>
            <a:off x="457200" y="152400"/>
            <a:ext cx="8382000" cy="584200"/>
          </a:xfrm>
          <a:prstGeom prst="rect">
            <a:avLst/>
          </a:prstGeom>
          <a:noFill/>
          <a:ln w="9525">
            <a:noFill/>
            <a:miter lim="800000"/>
            <a:headEnd/>
            <a:tailEnd/>
          </a:ln>
        </p:spPr>
        <p:txBody>
          <a:bodyPr>
            <a:spAutoFit/>
          </a:bodyPr>
          <a:lstStyle/>
          <a:p>
            <a:pPr algn="ctr"/>
            <a:r>
              <a:rPr lang="en-US" sz="3200" dirty="0">
                <a:solidFill>
                  <a:srgbClr val="FF0000"/>
                </a:solidFill>
                <a:latin typeface="Comic Sans MS" pitchFamily="66" charset="0"/>
              </a:rPr>
              <a:t>Custom Low Noise Electronics (TRIUMF)</a:t>
            </a:r>
          </a:p>
        </p:txBody>
      </p:sp>
      <p:sp>
        <p:nvSpPr>
          <p:cNvPr id="18436" name="Text Box 24"/>
          <p:cNvSpPr txBox="1">
            <a:spLocks noChangeArrowheads="1"/>
          </p:cNvSpPr>
          <p:nvPr/>
        </p:nvSpPr>
        <p:spPr bwMode="auto">
          <a:xfrm>
            <a:off x="304800" y="2971800"/>
            <a:ext cx="4343400" cy="984250"/>
          </a:xfrm>
          <a:prstGeom prst="rect">
            <a:avLst/>
          </a:prstGeom>
          <a:noFill/>
          <a:ln w="9525">
            <a:noFill/>
            <a:miter lim="800000"/>
            <a:headEnd/>
            <a:tailEnd/>
          </a:ln>
        </p:spPr>
        <p:txBody>
          <a:bodyPr>
            <a:spAutoFit/>
          </a:bodyPr>
          <a:lstStyle/>
          <a:p>
            <a:r>
              <a:rPr lang="en-US" sz="1400">
                <a:latin typeface="Comic Sans MS" pitchFamily="66" charset="0"/>
              </a:rPr>
              <a:t>VME integrator – </a:t>
            </a:r>
          </a:p>
          <a:p>
            <a:pPr algn="ctr"/>
            <a:r>
              <a:rPr lang="en-US" sz="1400">
                <a:latin typeface="Comic Sans MS" pitchFamily="66" charset="0"/>
              </a:rPr>
              <a:t>18 bit ADC sampling at 500 kHz</a:t>
            </a:r>
          </a:p>
          <a:p>
            <a:pPr algn="ctr"/>
            <a:r>
              <a:rPr lang="en-US" sz="1400">
                <a:latin typeface="Comic Sans MS" pitchFamily="66" charset="0"/>
              </a:rPr>
              <a:t>FPGA sums 500 samples into one data word </a:t>
            </a:r>
          </a:p>
          <a:p>
            <a:pPr algn="ctr"/>
            <a:r>
              <a:rPr lang="en-US" sz="1400">
                <a:solidFill>
                  <a:srgbClr val="FF0000"/>
                </a:solidFill>
                <a:latin typeface="Comic Sans MS" pitchFamily="66" charset="0"/>
              </a:rPr>
              <a:t>same resolution as a 26 bit ADC</a:t>
            </a:r>
            <a:r>
              <a:rPr lang="en-US" sz="1600">
                <a:latin typeface="Comic Sans MS" pitchFamily="66" charset="0"/>
              </a:rPr>
              <a:t>                               </a:t>
            </a:r>
          </a:p>
        </p:txBody>
      </p:sp>
      <p:pic>
        <p:nvPicPr>
          <p:cNvPr id="18437" name="Picture 26" descr="TRIUMFintegrator"/>
          <p:cNvPicPr>
            <a:picLocks noChangeAspect="1" noChangeArrowheads="1"/>
          </p:cNvPicPr>
          <p:nvPr/>
        </p:nvPicPr>
        <p:blipFill>
          <a:blip r:embed="rId4" cstate="print"/>
          <a:srcRect/>
          <a:stretch>
            <a:fillRect/>
          </a:stretch>
        </p:blipFill>
        <p:spPr bwMode="auto">
          <a:xfrm>
            <a:off x="685800" y="3962400"/>
            <a:ext cx="4076700" cy="2643188"/>
          </a:xfrm>
          <a:prstGeom prst="rect">
            <a:avLst/>
          </a:prstGeom>
          <a:noFill/>
          <a:ln w="9525">
            <a:noFill/>
            <a:miter lim="800000"/>
            <a:headEnd/>
            <a:tailEnd/>
          </a:ln>
        </p:spPr>
      </p:pic>
      <p:sp>
        <p:nvSpPr>
          <p:cNvPr id="18438" name="Text Box 31"/>
          <p:cNvSpPr txBox="1">
            <a:spLocks noChangeArrowheads="1"/>
          </p:cNvSpPr>
          <p:nvPr/>
        </p:nvSpPr>
        <p:spPr bwMode="auto">
          <a:xfrm>
            <a:off x="5334000" y="3657600"/>
            <a:ext cx="2514600" cy="336550"/>
          </a:xfrm>
          <a:prstGeom prst="rect">
            <a:avLst/>
          </a:prstGeom>
          <a:noFill/>
          <a:ln w="9525">
            <a:noFill/>
            <a:miter lim="800000"/>
            <a:headEnd/>
            <a:tailEnd/>
          </a:ln>
        </p:spPr>
        <p:txBody>
          <a:bodyPr>
            <a:spAutoFit/>
          </a:bodyPr>
          <a:lstStyle/>
          <a:p>
            <a:pPr>
              <a:spcBef>
                <a:spcPct val="50000"/>
              </a:spcBef>
            </a:pPr>
            <a:endParaRPr lang="en-US" sz="1600">
              <a:latin typeface="Calibri" pitchFamily="34" charset="0"/>
            </a:endParaRPr>
          </a:p>
        </p:txBody>
      </p:sp>
      <p:sp>
        <p:nvSpPr>
          <p:cNvPr id="18439" name="Text Box 34"/>
          <p:cNvSpPr txBox="1">
            <a:spLocks noChangeArrowheads="1"/>
          </p:cNvSpPr>
          <p:nvPr/>
        </p:nvSpPr>
        <p:spPr bwMode="auto">
          <a:xfrm>
            <a:off x="4800600" y="838200"/>
            <a:ext cx="3962400" cy="830263"/>
          </a:xfrm>
          <a:prstGeom prst="rect">
            <a:avLst/>
          </a:prstGeom>
          <a:noFill/>
          <a:ln w="9525">
            <a:noFill/>
            <a:miter lim="800000"/>
            <a:headEnd/>
            <a:tailEnd/>
          </a:ln>
        </p:spPr>
        <p:txBody>
          <a:bodyPr>
            <a:spAutoFit/>
          </a:bodyPr>
          <a:lstStyle/>
          <a:p>
            <a:pPr>
              <a:spcBef>
                <a:spcPct val="50000"/>
              </a:spcBef>
            </a:pPr>
            <a:r>
              <a:rPr lang="en-US" sz="1600">
                <a:latin typeface="Comic Sans MS" pitchFamily="66" charset="0"/>
              </a:rPr>
              <a:t>Electronic noise is over two orders of magnitude smaller than counting statistics noise of electron tracks. </a:t>
            </a:r>
          </a:p>
        </p:txBody>
      </p:sp>
      <p:sp>
        <p:nvSpPr>
          <p:cNvPr id="11" name="Slide Number Placeholder 10"/>
          <p:cNvSpPr>
            <a:spLocks noGrp="1"/>
          </p:cNvSpPr>
          <p:nvPr>
            <p:ph type="sldNum" sz="quarter" idx="12"/>
          </p:nvPr>
        </p:nvSpPr>
        <p:spPr/>
        <p:txBody>
          <a:bodyPr/>
          <a:lstStyle/>
          <a:p>
            <a:pPr>
              <a:defRPr/>
            </a:pPr>
            <a:fld id="{EBDC4C63-0FF5-48D4-8BEA-258631C3A006}" type="slidenum">
              <a:rPr lang="en-US"/>
              <a:pPr>
                <a:defRPr/>
              </a:pPr>
              <a:t>9</a:t>
            </a:fld>
            <a:endParaRPr lang="en-US"/>
          </a:p>
        </p:txBody>
      </p:sp>
      <p:pic>
        <p:nvPicPr>
          <p:cNvPr id="18442" name="Picture 2"/>
          <p:cNvPicPr>
            <a:picLocks noChangeAspect="1" noChangeArrowheads="1"/>
          </p:cNvPicPr>
          <p:nvPr/>
        </p:nvPicPr>
        <p:blipFill>
          <a:blip r:embed="rId5" cstate="print"/>
          <a:srcRect/>
          <a:stretch>
            <a:fillRect/>
          </a:stretch>
        </p:blipFill>
        <p:spPr bwMode="auto">
          <a:xfrm>
            <a:off x="5181600" y="1981200"/>
            <a:ext cx="3371850" cy="2705100"/>
          </a:xfrm>
          <a:prstGeom prst="rect">
            <a:avLst/>
          </a:prstGeom>
          <a:noFill/>
          <a:ln w="9525">
            <a:noFill/>
            <a:miter lim="800000"/>
            <a:headEnd/>
            <a:tailEnd/>
          </a:ln>
        </p:spPr>
      </p:pic>
      <p:sp>
        <p:nvSpPr>
          <p:cNvPr id="18443" name="Rectangle 14"/>
          <p:cNvSpPr>
            <a:spLocks noChangeArrowheads="1"/>
          </p:cNvSpPr>
          <p:nvPr/>
        </p:nvSpPr>
        <p:spPr bwMode="auto">
          <a:xfrm>
            <a:off x="4876800" y="5257800"/>
            <a:ext cx="4038600" cy="523875"/>
          </a:xfrm>
          <a:prstGeom prst="rect">
            <a:avLst/>
          </a:prstGeom>
          <a:solidFill>
            <a:srgbClr val="FFFF00"/>
          </a:solidFill>
          <a:ln w="9525">
            <a:noFill/>
            <a:miter lim="800000"/>
            <a:headEnd/>
            <a:tailEnd/>
          </a:ln>
        </p:spPr>
        <p:txBody>
          <a:bodyPr>
            <a:spAutoFit/>
          </a:bodyPr>
          <a:lstStyle/>
          <a:p>
            <a:pPr>
              <a:spcBef>
                <a:spcPct val="50000"/>
              </a:spcBef>
            </a:pPr>
            <a:r>
              <a:rPr lang="en-US" sz="1400">
                <a:latin typeface="Comic Sans MS" pitchFamily="66" charset="0"/>
              </a:rPr>
              <a:t>This permits us to check for ppb-level false asymmetries from cross-talk in only one shift.  </a:t>
            </a:r>
          </a:p>
        </p:txBody>
      </p:sp>
      <p:sp>
        <p:nvSpPr>
          <p:cNvPr id="18444" name="TextBox 15"/>
          <p:cNvSpPr txBox="1">
            <a:spLocks noChangeArrowheads="1"/>
          </p:cNvSpPr>
          <p:nvPr/>
        </p:nvSpPr>
        <p:spPr bwMode="auto">
          <a:xfrm>
            <a:off x="4953000" y="2362200"/>
            <a:ext cx="1676400" cy="369888"/>
          </a:xfrm>
          <a:prstGeom prst="rect">
            <a:avLst/>
          </a:prstGeom>
          <a:solidFill>
            <a:schemeClr val="bg1"/>
          </a:solidFill>
          <a:ln w="9525">
            <a:noFill/>
            <a:miter lim="800000"/>
            <a:headEnd/>
            <a:tailEnd/>
          </a:ln>
        </p:spPr>
        <p:txBody>
          <a:bodyPr>
            <a:spAutoFit/>
          </a:bodyPr>
          <a:lstStyle/>
          <a:p>
            <a:r>
              <a:rPr lang="en-US">
                <a:latin typeface="Comic Sans MS" pitchFamily="66" charset="0"/>
              </a:rPr>
              <a:t>battery signal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4868</TotalTime>
  <Words>4620</Words>
  <Application>Microsoft Office PowerPoint</Application>
  <PresentationFormat>On-screen Show (4:3)</PresentationFormat>
  <Paragraphs>852</Paragraphs>
  <Slides>63</Slides>
  <Notes>60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Office Theme</vt:lpstr>
      <vt:lpstr>Equation</vt:lpstr>
      <vt:lpstr>Chart</vt:lpstr>
      <vt:lpstr>MathType 5.0 Equation</vt:lpstr>
      <vt:lpstr>Hall C: Recent Results  and 12 GeV Opportunities</vt:lpstr>
      <vt:lpstr>Interactions of Electrons</vt:lpstr>
      <vt:lpstr>Weak Charges of Light Quarks</vt:lpstr>
      <vt:lpstr>PowerPoint Presentation</vt:lpstr>
      <vt:lpstr>SUSY Sensitivities</vt:lpstr>
      <vt:lpstr>Low Energy PV and the Tevatron Top AFB Anomaly  </vt:lpstr>
      <vt:lpstr>Spectrometer (Manitoba-MIT Bates-TRIUMF)</vt:lpstr>
      <vt:lpstr>The World’s Highest Power LH2 Target  (TJNAF-U. Mississippi)</vt:lpstr>
      <vt:lpstr>PowerPoint Presentation</vt:lpstr>
      <vt:lpstr>Compton Polarimeter (Hall C-MIT Bates-UVA) ( γ + e  γ + e ) </vt:lpstr>
      <vt:lpstr>PowerPoint Presentation</vt:lpstr>
      <vt:lpstr>New Q-weak Datum (1/25 of dataset) + World PVES Results</vt:lpstr>
      <vt:lpstr>New Global Analysis Results (publication in preparation)</vt:lpstr>
      <vt:lpstr>PowerPoint Presentation</vt:lpstr>
      <vt:lpstr>Hall C 12 GeV Upgrade</vt:lpstr>
      <vt:lpstr>PowerPoint Presentation</vt:lpstr>
      <vt:lpstr>SHMS Small Angle Challenge</vt:lpstr>
      <vt:lpstr>Getting Both Spectrometer to Small Separation Angles for Coincidence Studies</vt:lpstr>
      <vt:lpstr>SHMS Detectors: Excellent PID</vt:lpstr>
      <vt:lpstr>Kinematics of Some Approved  Hall C Proposals</vt:lpstr>
      <vt:lpstr>PowerPoint Presentation</vt:lpstr>
      <vt:lpstr>Example Experiment:  Charge Symmetry Violation  in PDF’s  </vt:lpstr>
      <vt:lpstr>Charge Symmetry: Low energy nuclear physics vs. QCD</vt:lpstr>
      <vt:lpstr>PowerPoint Presentation</vt:lpstr>
      <vt:lpstr>E12-09-002: Charge Symmetry Violating Quark Distributions via p+/p- in SIDIS</vt:lpstr>
      <vt:lpstr>PowerPoint Presentation</vt:lpstr>
      <vt:lpstr>PowerPoint Presentation</vt:lpstr>
      <vt:lpstr>PowerPoint Presentation</vt:lpstr>
      <vt:lpstr>Preliminary plans for Early Beam in Hall C</vt:lpstr>
      <vt:lpstr>Acknowledgements</vt:lpstr>
      <vt:lpstr>Extras</vt:lpstr>
      <vt:lpstr>PowerPoint Presentation</vt:lpstr>
      <vt:lpstr>Projections - 1</vt:lpstr>
      <vt:lpstr>Projections - 2</vt:lpstr>
      <vt:lpstr>Formalism (Londergan, Pang and Thomas PRD54(1996)3154)</vt:lpstr>
      <vt:lpstr>E12-09-002: Uncertainties and Projections</vt:lpstr>
      <vt:lpstr>PowerPoint Presentation</vt:lpstr>
      <vt:lpstr>Proposing Experiments at  Jlab 12 GeV  </vt:lpstr>
      <vt:lpstr>PowerPoint Presentation</vt:lpstr>
      <vt:lpstr>The Running of sin2θW </vt:lpstr>
      <vt:lpstr>Backward nucleon detector – EMC effect</vt:lpstr>
      <vt:lpstr>SHMS Design Parameters </vt:lpstr>
      <vt:lpstr>Hall C Upgrade Costs</vt:lpstr>
      <vt:lpstr>Shield House Fit to Beamline</vt:lpstr>
      <vt:lpstr>Bender Fit to HMS Q1</vt:lpstr>
      <vt:lpstr>Getting Both Spectrometer to Small Angles</vt:lpstr>
      <vt:lpstr>SHMS Elements</vt:lpstr>
      <vt:lpstr>SHMS</vt:lpstr>
      <vt:lpstr>SHMS All Dressed Up</vt:lpstr>
      <vt:lpstr>Particle ID: Limitations of TOF</vt:lpstr>
      <vt:lpstr>SHMS Particle Identification: +hadrons</vt:lpstr>
      <vt:lpstr>Summary</vt:lpstr>
      <vt:lpstr>SHMS Experiment Resolution Requirements</vt:lpstr>
      <vt:lpstr>PowerPoint Presentation</vt:lpstr>
      <vt:lpstr>PowerPoint Presentation</vt:lpstr>
      <vt:lpstr>PowerPoint Presentation</vt:lpstr>
      <vt:lpstr>PowerPoint Presentation</vt:lpstr>
      <vt:lpstr>The SHMS Detector System</vt:lpstr>
      <vt:lpstr>The SHMS Detector System</vt:lpstr>
      <vt:lpstr>The SHMS Detector System</vt:lpstr>
      <vt:lpstr>PowerPoint Presentation</vt:lpstr>
      <vt:lpstr>Some Contact Persons</vt:lpstr>
      <vt:lpstr>PowerPoint Presentation</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J. Mack</dc:creator>
  <cp:lastModifiedBy>David J. Mack</cp:lastModifiedBy>
  <cp:revision>242</cp:revision>
  <dcterms:created xsi:type="dcterms:W3CDTF">2009-07-23T15:11:24Z</dcterms:created>
  <dcterms:modified xsi:type="dcterms:W3CDTF">2013-06-27T19:32:20Z</dcterms:modified>
</cp:coreProperties>
</file>