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6" r:id="rId10"/>
    <p:sldId id="268" r:id="rId11"/>
    <p:sldId id="270" r:id="rId12"/>
    <p:sldId id="267" r:id="rId13"/>
    <p:sldId id="260" r:id="rId14"/>
    <p:sldId id="26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jlabhome\home\mack\HALLC\HodoscopeSHMS\SHMSrates3Pass12C.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a:t>
            </a:r>
            <a:r>
              <a:rPr lang="en-US" baseline="0"/>
              <a:t> </a:t>
            </a:r>
            <a:r>
              <a:rPr lang="en-US"/>
              <a:t>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8"/>
            <c:invertIfNegative val="0"/>
            <c:bubble3D val="0"/>
            <c:spPr>
              <a:solidFill>
                <a:srgbClr val="00B050"/>
              </a:solidFill>
              <a:ln>
                <a:noFill/>
              </a:ln>
              <a:effectLst/>
            </c:spPr>
            <c:extLst>
              <c:ext xmlns:c16="http://schemas.microsoft.com/office/drawing/2014/chart" uri="{C3380CC4-5D6E-409C-BE32-E72D297353CC}">
                <c16:uniqueId val="{00000001-3EEB-4352-8FD2-94379F976037}"/>
              </c:ext>
            </c:extLst>
          </c:dPt>
          <c:dLbls>
            <c:numFmt formatCode="0.0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Sheet1!$D$6:$D$14</c:f>
              <c:strCache>
                <c:ptCount val="9"/>
                <c:pt idx="0">
                  <c:v>S1X</c:v>
                </c:pt>
                <c:pt idx="1">
                  <c:v>S1Y</c:v>
                </c:pt>
                <c:pt idx="3">
                  <c:v>S2X</c:v>
                </c:pt>
                <c:pt idx="4">
                  <c:v>S2Y</c:v>
                </c:pt>
                <c:pt idx="5">
                  <c:v>PRLO</c:v>
                </c:pt>
                <c:pt idx="6">
                  <c:v>PRHI</c:v>
                </c:pt>
                <c:pt idx="8">
                  <c:v>HODO 3/4 (pTRIG1)</c:v>
                </c:pt>
              </c:strCache>
            </c:strRef>
          </c:cat>
          <c:val>
            <c:numRef>
              <c:f>Sheet1!$E$6:$E$14</c:f>
              <c:numCache>
                <c:formatCode>0.00E+00</c:formatCode>
                <c:ptCount val="9"/>
                <c:pt idx="0">
                  <c:v>1020000</c:v>
                </c:pt>
                <c:pt idx="1">
                  <c:v>622000</c:v>
                </c:pt>
                <c:pt idx="3">
                  <c:v>448000</c:v>
                </c:pt>
                <c:pt idx="4">
                  <c:v>219000</c:v>
                </c:pt>
                <c:pt idx="5">
                  <c:v>24400</c:v>
                </c:pt>
                <c:pt idx="6">
                  <c:v>9220</c:v>
                </c:pt>
                <c:pt idx="8">
                  <c:v>42600</c:v>
                </c:pt>
              </c:numCache>
            </c:numRef>
          </c:val>
          <c:extLst>
            <c:ext xmlns:c16="http://schemas.microsoft.com/office/drawing/2014/chart" uri="{C3380CC4-5D6E-409C-BE32-E72D297353CC}">
              <c16:uniqueId val="{00000002-3EEB-4352-8FD2-94379F976037}"/>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Detector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(Hz)</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 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8"/>
            <c:invertIfNegative val="0"/>
            <c:bubble3D val="0"/>
            <c:spPr>
              <a:solidFill>
                <a:srgbClr val="00B050"/>
              </a:solidFill>
              <a:ln>
                <a:noFill/>
              </a:ln>
              <a:effectLst/>
            </c:spPr>
            <c:extLst>
              <c:ext xmlns:c16="http://schemas.microsoft.com/office/drawing/2014/chart" uri="{C3380CC4-5D6E-409C-BE32-E72D297353CC}">
                <c16:uniqueId val="{00000001-749B-41B1-8934-F9EED8322601}"/>
              </c:ext>
            </c:extLst>
          </c:dPt>
          <c:dLbls>
            <c:dLbl>
              <c:idx val="2"/>
              <c:delete val="1"/>
              <c:extLst>
                <c:ext xmlns:c15="http://schemas.microsoft.com/office/drawing/2012/chart" uri="{CE6537A1-D6FC-4f65-9D91-7224C49458BB}"/>
                <c:ext xmlns:c16="http://schemas.microsoft.com/office/drawing/2014/chart" uri="{C3380CC4-5D6E-409C-BE32-E72D297353CC}">
                  <c16:uniqueId val="{00000002-749B-41B1-8934-F9EED8322601}"/>
                </c:ext>
              </c:extLst>
            </c:dLbl>
            <c:dLbl>
              <c:idx val="8"/>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49B-41B1-8934-F9EED83226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Sheet1!$D$6:$D$14</c:f>
              <c:strCache>
                <c:ptCount val="9"/>
                <c:pt idx="0">
                  <c:v>S1X</c:v>
                </c:pt>
                <c:pt idx="1">
                  <c:v>S1Y</c:v>
                </c:pt>
                <c:pt idx="3">
                  <c:v>S2X</c:v>
                </c:pt>
                <c:pt idx="4">
                  <c:v>S2Y</c:v>
                </c:pt>
                <c:pt idx="5">
                  <c:v>PRLO</c:v>
                </c:pt>
                <c:pt idx="6">
                  <c:v>PRHI</c:v>
                </c:pt>
                <c:pt idx="8">
                  <c:v>HODO 3/4 (pTRIG1)</c:v>
                </c:pt>
              </c:strCache>
            </c:strRef>
          </c:cat>
          <c:val>
            <c:numRef>
              <c:f>Sheet1!$F$6:$F$14</c:f>
              <c:numCache>
                <c:formatCode>0.0%</c:formatCode>
                <c:ptCount val="9"/>
                <c:pt idx="0">
                  <c:v>1</c:v>
                </c:pt>
                <c:pt idx="1">
                  <c:v>0.6098039215686275</c:v>
                </c:pt>
                <c:pt idx="2">
                  <c:v>0</c:v>
                </c:pt>
                <c:pt idx="3">
                  <c:v>0.4392156862745098</c:v>
                </c:pt>
                <c:pt idx="4">
                  <c:v>0.21470588235294116</c:v>
                </c:pt>
                <c:pt idx="5">
                  <c:v>2.3921568627450981E-2</c:v>
                </c:pt>
                <c:pt idx="6">
                  <c:v>9.0392156862745092E-3</c:v>
                </c:pt>
                <c:pt idx="8" formatCode="0.00%">
                  <c:v>4.176470588235294E-2</c:v>
                </c:pt>
              </c:numCache>
            </c:numRef>
          </c:val>
          <c:extLst>
            <c:ext xmlns:c16="http://schemas.microsoft.com/office/drawing/2014/chart" uri="{C3380CC4-5D6E-409C-BE32-E72D297353CC}">
              <c16:uniqueId val="{00000003-749B-41B1-8934-F9EED8322601}"/>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Detector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 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8"/>
            <c:invertIfNegative val="0"/>
            <c:bubble3D val="0"/>
            <c:spPr>
              <a:solidFill>
                <a:srgbClr val="00B050"/>
              </a:solidFill>
              <a:ln>
                <a:noFill/>
              </a:ln>
              <a:effectLst/>
            </c:spPr>
            <c:extLst>
              <c:ext xmlns:c16="http://schemas.microsoft.com/office/drawing/2014/chart" uri="{C3380CC4-5D6E-409C-BE32-E72D297353CC}">
                <c16:uniqueId val="{00000001-DBC3-4729-A948-2CDD017C2D1B}"/>
              </c:ext>
            </c:extLst>
          </c:dPt>
          <c:dLbls>
            <c:numFmt formatCode="0.0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Sheet1!$D$6:$D$14</c:f>
              <c:strCache>
                <c:ptCount val="9"/>
                <c:pt idx="0">
                  <c:v>S1X</c:v>
                </c:pt>
                <c:pt idx="1">
                  <c:v>S1Y</c:v>
                </c:pt>
                <c:pt idx="3">
                  <c:v>S2X</c:v>
                </c:pt>
                <c:pt idx="4">
                  <c:v>S2Y</c:v>
                </c:pt>
                <c:pt idx="5">
                  <c:v>PRLO</c:v>
                </c:pt>
                <c:pt idx="6">
                  <c:v>PRHI</c:v>
                </c:pt>
                <c:pt idx="8">
                  <c:v>HODO 3/4 (pTRIG1)</c:v>
                </c:pt>
              </c:strCache>
            </c:strRef>
          </c:cat>
          <c:val>
            <c:numRef>
              <c:f>Sheet1!$E$6:$E$14</c:f>
              <c:numCache>
                <c:formatCode>0.00E+00</c:formatCode>
                <c:ptCount val="9"/>
                <c:pt idx="0">
                  <c:v>1020000</c:v>
                </c:pt>
                <c:pt idx="1">
                  <c:v>622000</c:v>
                </c:pt>
                <c:pt idx="3">
                  <c:v>448000</c:v>
                </c:pt>
                <c:pt idx="4">
                  <c:v>219000</c:v>
                </c:pt>
                <c:pt idx="5">
                  <c:v>24400</c:v>
                </c:pt>
                <c:pt idx="6">
                  <c:v>9220</c:v>
                </c:pt>
                <c:pt idx="8">
                  <c:v>42600</c:v>
                </c:pt>
              </c:numCache>
            </c:numRef>
          </c:val>
          <c:extLst>
            <c:ext xmlns:c16="http://schemas.microsoft.com/office/drawing/2014/chart" uri="{C3380CC4-5D6E-409C-BE32-E72D297353CC}">
              <c16:uniqueId val="{00000002-DBC3-4729-A948-2CDD017C2D1B}"/>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Detector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logBase val="10"/>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(Hz)</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 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B2BB-46D6-908D-BCEFDB4A548D}"/>
              </c:ext>
            </c:extLst>
          </c:dPt>
          <c:dLbls>
            <c:dLbl>
              <c:idx val="2"/>
              <c:delete val="1"/>
              <c:extLst>
                <c:ext xmlns:c15="http://schemas.microsoft.com/office/drawing/2012/chart" uri="{CE6537A1-D6FC-4f65-9D91-7224C49458BB}"/>
                <c:ext xmlns:c16="http://schemas.microsoft.com/office/drawing/2014/chart" uri="{C3380CC4-5D6E-409C-BE32-E72D297353CC}">
                  <c16:uniqueId val="{00000002-B2BB-46D6-908D-BCEFDB4A54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Sheet1!$D$11:$D$14</c:f>
              <c:strCache>
                <c:ptCount val="4"/>
                <c:pt idx="0">
                  <c:v>PRLO</c:v>
                </c:pt>
                <c:pt idx="1">
                  <c:v>PRHI</c:v>
                </c:pt>
                <c:pt idx="3">
                  <c:v>HODO 3/4 (pTRIG1)</c:v>
                </c:pt>
              </c:strCache>
            </c:strRef>
          </c:cat>
          <c:val>
            <c:numRef>
              <c:f>Sheet1!$G$11:$G$14</c:f>
              <c:numCache>
                <c:formatCode>0.0%</c:formatCode>
                <c:ptCount val="4"/>
                <c:pt idx="0">
                  <c:v>0.5722863308002627</c:v>
                </c:pt>
                <c:pt idx="1">
                  <c:v>0.21624917909747632</c:v>
                </c:pt>
                <c:pt idx="2">
                  <c:v>0</c:v>
                </c:pt>
                <c:pt idx="3">
                  <c:v>1</c:v>
                </c:pt>
              </c:numCache>
            </c:numRef>
          </c:val>
          <c:extLst>
            <c:ext xmlns:c16="http://schemas.microsoft.com/office/drawing/2014/chart" uri="{C3380CC4-5D6E-409C-BE32-E72D297353CC}">
              <c16:uniqueId val="{00000003-B2BB-46D6-908D-BCEFDB4A548D}"/>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Detector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a:t>
            </a:r>
            <a:r>
              <a:rPr lang="en-US" baseline="0"/>
              <a:t> </a:t>
            </a:r>
            <a:r>
              <a:rPr lang="en-US"/>
              <a:t>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2"/>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1-B3E9-4CB2-BEEE-1E23E9A37103}"/>
              </c:ext>
            </c:extLst>
          </c:dPt>
          <c:dPt>
            <c:idx val="6"/>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3-B3E9-4CB2-BEEE-1E23E9A37103}"/>
              </c:ext>
            </c:extLst>
          </c:dPt>
          <c:dPt>
            <c:idx val="12"/>
            <c:invertIfNegative val="0"/>
            <c:bubble3D val="0"/>
            <c:spPr>
              <a:solidFill>
                <a:srgbClr val="00B050"/>
              </a:solidFill>
              <a:ln>
                <a:noFill/>
              </a:ln>
              <a:effectLst/>
            </c:spPr>
            <c:extLst>
              <c:ext xmlns:c16="http://schemas.microsoft.com/office/drawing/2014/chart" uri="{C3380CC4-5D6E-409C-BE32-E72D297353CC}">
                <c16:uniqueId val="{00000005-B3E9-4CB2-BEEE-1E23E9A37103}"/>
              </c:ext>
            </c:extLst>
          </c:dPt>
          <c:dLbls>
            <c:numFmt formatCode="0.0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Sheet1!$D$27:$D$39</c:f>
              <c:strCache>
                <c:ptCount val="13"/>
                <c:pt idx="0">
                  <c:v>S1XYOR</c:v>
                </c:pt>
                <c:pt idx="1">
                  <c:v>S1Sum</c:v>
                </c:pt>
                <c:pt idx="2">
                  <c:v>S1 "Tracks"</c:v>
                </c:pt>
                <c:pt idx="4">
                  <c:v>S2XYOR</c:v>
                </c:pt>
                <c:pt idx="5">
                  <c:v>S2Sum</c:v>
                </c:pt>
                <c:pt idx="6">
                  <c:v>S2 "Tracks"</c:v>
                </c:pt>
                <c:pt idx="8">
                  <c:v>PRLO</c:v>
                </c:pt>
                <c:pt idx="9">
                  <c:v>PRHI</c:v>
                </c:pt>
                <c:pt idx="11">
                  <c:v>HODO 2/4 (pSTOF)</c:v>
                </c:pt>
                <c:pt idx="12">
                  <c:v>HODO 3/4 (pTRIG1)</c:v>
                </c:pt>
              </c:strCache>
            </c:strRef>
          </c:cat>
          <c:val>
            <c:numRef>
              <c:f>Sheet1!$E$27:$E$39</c:f>
              <c:numCache>
                <c:formatCode>0.00E+00</c:formatCode>
                <c:ptCount val="13"/>
                <c:pt idx="0">
                  <c:v>1290000</c:v>
                </c:pt>
                <c:pt idx="1">
                  <c:v>1640000</c:v>
                </c:pt>
                <c:pt idx="2">
                  <c:v>350000</c:v>
                </c:pt>
                <c:pt idx="4">
                  <c:v>593000</c:v>
                </c:pt>
                <c:pt idx="5">
                  <c:v>667000</c:v>
                </c:pt>
                <c:pt idx="6">
                  <c:v>74000</c:v>
                </c:pt>
                <c:pt idx="8">
                  <c:v>24400</c:v>
                </c:pt>
                <c:pt idx="9">
                  <c:v>9220</c:v>
                </c:pt>
                <c:pt idx="11">
                  <c:v>60700</c:v>
                </c:pt>
                <c:pt idx="12">
                  <c:v>42600</c:v>
                </c:pt>
              </c:numCache>
            </c:numRef>
          </c:val>
          <c:extLst>
            <c:ext xmlns:c16="http://schemas.microsoft.com/office/drawing/2014/chart" uri="{C3380CC4-5D6E-409C-BE32-E72D297353CC}">
              <c16:uniqueId val="{00000006-B3E9-4CB2-BEEE-1E23E9A37103}"/>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Logic Signals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(Hz)</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a:t>
            </a:r>
            <a:r>
              <a:rPr lang="en-US" baseline="0"/>
              <a:t> </a:t>
            </a:r>
            <a:r>
              <a:rPr lang="en-US"/>
              <a:t>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2"/>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1-302C-4D68-AC19-8FDA75662FC0}"/>
              </c:ext>
            </c:extLst>
          </c:dPt>
          <c:dPt>
            <c:idx val="6"/>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3-302C-4D68-AC19-8FDA75662FC0}"/>
              </c:ext>
            </c:extLst>
          </c:dPt>
          <c:dPt>
            <c:idx val="12"/>
            <c:invertIfNegative val="0"/>
            <c:bubble3D val="0"/>
            <c:spPr>
              <a:solidFill>
                <a:srgbClr val="00B050"/>
              </a:solidFill>
              <a:ln>
                <a:noFill/>
              </a:ln>
              <a:effectLst/>
            </c:spPr>
            <c:extLst>
              <c:ext xmlns:c16="http://schemas.microsoft.com/office/drawing/2014/chart" uri="{C3380CC4-5D6E-409C-BE32-E72D297353CC}">
                <c16:uniqueId val="{00000005-302C-4D68-AC19-8FDA75662FC0}"/>
              </c:ext>
            </c:extLst>
          </c:dPt>
          <c:dLbls>
            <c:dLbl>
              <c:idx val="3"/>
              <c:delete val="1"/>
              <c:extLst>
                <c:ext xmlns:c15="http://schemas.microsoft.com/office/drawing/2012/chart" uri="{CE6537A1-D6FC-4f65-9D91-7224C49458BB}"/>
                <c:ext xmlns:c16="http://schemas.microsoft.com/office/drawing/2014/chart" uri="{C3380CC4-5D6E-409C-BE32-E72D297353CC}">
                  <c16:uniqueId val="{00000006-302C-4D68-AC19-8FDA75662FC0}"/>
                </c:ext>
              </c:extLst>
            </c:dLbl>
            <c:dLbl>
              <c:idx val="7"/>
              <c:delete val="1"/>
              <c:extLst>
                <c:ext xmlns:c15="http://schemas.microsoft.com/office/drawing/2012/chart" uri="{CE6537A1-D6FC-4f65-9D91-7224C49458BB}"/>
                <c:ext xmlns:c16="http://schemas.microsoft.com/office/drawing/2014/chart" uri="{C3380CC4-5D6E-409C-BE32-E72D297353CC}">
                  <c16:uniqueId val="{00000007-302C-4D68-AC19-8FDA75662FC0}"/>
                </c:ext>
              </c:extLst>
            </c:dLbl>
            <c:dLbl>
              <c:idx val="10"/>
              <c:delete val="1"/>
              <c:extLst>
                <c:ext xmlns:c15="http://schemas.microsoft.com/office/drawing/2012/chart" uri="{CE6537A1-D6FC-4f65-9D91-7224C49458BB}"/>
                <c:ext xmlns:c16="http://schemas.microsoft.com/office/drawing/2014/chart" uri="{C3380CC4-5D6E-409C-BE32-E72D297353CC}">
                  <c16:uniqueId val="{00000008-302C-4D68-AC19-8FDA75662FC0}"/>
                </c:ext>
              </c:extLst>
            </c:dLbl>
            <c:dLbl>
              <c:idx val="12"/>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02C-4D68-AC19-8FDA75662F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Sheet1!$D$27:$D$39</c:f>
              <c:strCache>
                <c:ptCount val="13"/>
                <c:pt idx="0">
                  <c:v>S1XYOR</c:v>
                </c:pt>
                <c:pt idx="1">
                  <c:v>S1Sum</c:v>
                </c:pt>
                <c:pt idx="2">
                  <c:v>S1 "Tracks"</c:v>
                </c:pt>
                <c:pt idx="4">
                  <c:v>S2XYOR</c:v>
                </c:pt>
                <c:pt idx="5">
                  <c:v>S2Sum</c:v>
                </c:pt>
                <c:pt idx="6">
                  <c:v>S2 "Tracks"</c:v>
                </c:pt>
                <c:pt idx="8">
                  <c:v>PRLO</c:v>
                </c:pt>
                <c:pt idx="9">
                  <c:v>PRHI</c:v>
                </c:pt>
                <c:pt idx="11">
                  <c:v>HODO 2/4 (pSTOF)</c:v>
                </c:pt>
                <c:pt idx="12">
                  <c:v>HODO 3/4 (pTRIG1)</c:v>
                </c:pt>
              </c:strCache>
            </c:strRef>
          </c:cat>
          <c:val>
            <c:numRef>
              <c:f>Sheet1!$F$27:$F$39</c:f>
              <c:numCache>
                <c:formatCode>0.0%</c:formatCode>
                <c:ptCount val="13"/>
                <c:pt idx="0">
                  <c:v>1</c:v>
                </c:pt>
                <c:pt idx="1">
                  <c:v>1.2713178294573644</c:v>
                </c:pt>
                <c:pt idx="2">
                  <c:v>0.27131782945736432</c:v>
                </c:pt>
                <c:pt idx="3">
                  <c:v>0</c:v>
                </c:pt>
                <c:pt idx="4">
                  <c:v>0.45968992248062013</c:v>
                </c:pt>
                <c:pt idx="5">
                  <c:v>0.51705426356589146</c:v>
                </c:pt>
                <c:pt idx="6">
                  <c:v>5.7364341085271317E-2</c:v>
                </c:pt>
                <c:pt idx="7">
                  <c:v>0</c:v>
                </c:pt>
                <c:pt idx="8">
                  <c:v>1.8914728682170541E-2</c:v>
                </c:pt>
                <c:pt idx="9">
                  <c:v>7.147286821705426E-3</c:v>
                </c:pt>
                <c:pt idx="10">
                  <c:v>0</c:v>
                </c:pt>
                <c:pt idx="11">
                  <c:v>4.7054263565891472E-2</c:v>
                </c:pt>
                <c:pt idx="12">
                  <c:v>3.3023255813953489E-2</c:v>
                </c:pt>
              </c:numCache>
            </c:numRef>
          </c:val>
          <c:extLst>
            <c:ext xmlns:c16="http://schemas.microsoft.com/office/drawing/2014/chart" uri="{C3380CC4-5D6E-409C-BE32-E72D297353CC}">
              <c16:uniqueId val="{00000009-302C-4D68-AC19-8FDA75662FC0}"/>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Logic Signals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a:t>
            </a:r>
            <a:r>
              <a:rPr lang="en-US" baseline="0"/>
              <a:t> </a:t>
            </a:r>
            <a:r>
              <a:rPr lang="en-US"/>
              <a:t>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1-9F8B-423A-B223-BB9404318C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Sheet1!$D$45:$D$50</c:f>
              <c:strCache>
                <c:ptCount val="6"/>
                <c:pt idx="0">
                  <c:v>S1 "Tracks"</c:v>
                </c:pt>
                <c:pt idx="1">
                  <c:v>S2 "Tracks"</c:v>
                </c:pt>
                <c:pt idx="2">
                  <c:v>PRLO</c:v>
                </c:pt>
                <c:pt idx="3">
                  <c:v>PRHI</c:v>
                </c:pt>
                <c:pt idx="4">
                  <c:v>HODO 2/4 (pSTOF)</c:v>
                </c:pt>
                <c:pt idx="5">
                  <c:v>HODO 3/4 (pTRIG1)</c:v>
                </c:pt>
              </c:strCache>
            </c:strRef>
          </c:cat>
          <c:val>
            <c:numRef>
              <c:f>Sheet1!$G$45:$G$50</c:f>
              <c:numCache>
                <c:formatCode>0.0%</c:formatCode>
                <c:ptCount val="6"/>
                <c:pt idx="0">
                  <c:v>8.2167725456500396</c:v>
                </c:pt>
                <c:pt idx="1">
                  <c:v>1.7372604810802943</c:v>
                </c:pt>
                <c:pt idx="2">
                  <c:v>0.57282642889674562</c:v>
                </c:pt>
                <c:pt idx="3">
                  <c:v>0.21645326534540962</c:v>
                </c:pt>
                <c:pt idx="4">
                  <c:v>1.4250231243455926</c:v>
                </c:pt>
                <c:pt idx="5">
                  <c:v>1.0000986012705477</c:v>
                </c:pt>
              </c:numCache>
            </c:numRef>
          </c:val>
          <c:extLst>
            <c:ext xmlns:c16="http://schemas.microsoft.com/office/drawing/2014/chart" uri="{C3380CC4-5D6E-409C-BE32-E72D297353CC}">
              <c16:uniqueId val="{00000002-9F8B-423A-B223-BB9404318C6D}"/>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Logic Signals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SHMS</a:t>
            </a:r>
            <a:r>
              <a:rPr lang="en-US" baseline="0"/>
              <a:t> </a:t>
            </a:r>
            <a:r>
              <a:rPr lang="en-US"/>
              <a:t>Rates during 3-pass C(e,e'p) at 50 muA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2"/>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1-F09C-48ED-A89D-6D9FFA2519B2}"/>
              </c:ext>
            </c:extLst>
          </c:dPt>
          <c:dPt>
            <c:idx val="6"/>
            <c:invertIfNegative val="0"/>
            <c:bubble3D val="0"/>
            <c:spPr>
              <a:pattFill prst="pct60">
                <a:fgClr>
                  <a:srgbClr val="00B050"/>
                </a:fgClr>
                <a:bgClr>
                  <a:schemeClr val="bg1"/>
                </a:bgClr>
              </a:pattFill>
              <a:ln>
                <a:noFill/>
              </a:ln>
              <a:effectLst/>
            </c:spPr>
            <c:extLst>
              <c:ext xmlns:c16="http://schemas.microsoft.com/office/drawing/2014/chart" uri="{C3380CC4-5D6E-409C-BE32-E72D297353CC}">
                <c16:uniqueId val="{00000003-F09C-48ED-A89D-6D9FFA2519B2}"/>
              </c:ext>
            </c:extLst>
          </c:dPt>
          <c:dPt>
            <c:idx val="12"/>
            <c:invertIfNegative val="0"/>
            <c:bubble3D val="0"/>
            <c:spPr>
              <a:solidFill>
                <a:srgbClr val="00B050"/>
              </a:solidFill>
              <a:ln>
                <a:noFill/>
              </a:ln>
              <a:effectLst/>
            </c:spPr>
            <c:extLst>
              <c:ext xmlns:c16="http://schemas.microsoft.com/office/drawing/2014/chart" uri="{C3380CC4-5D6E-409C-BE32-E72D297353CC}">
                <c16:uniqueId val="{00000005-F09C-48ED-A89D-6D9FFA2519B2}"/>
              </c:ext>
            </c:extLst>
          </c:dPt>
          <c:dLbls>
            <c:numFmt formatCode="0.0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Sheet1!$D$27:$D$39</c:f>
              <c:strCache>
                <c:ptCount val="13"/>
                <c:pt idx="0">
                  <c:v>S1XYOR</c:v>
                </c:pt>
                <c:pt idx="1">
                  <c:v>S1Sum</c:v>
                </c:pt>
                <c:pt idx="2">
                  <c:v>S1 "Tracks"</c:v>
                </c:pt>
                <c:pt idx="4">
                  <c:v>S2XYOR</c:v>
                </c:pt>
                <c:pt idx="5">
                  <c:v>S2Sum</c:v>
                </c:pt>
                <c:pt idx="6">
                  <c:v>S2 "Tracks"</c:v>
                </c:pt>
                <c:pt idx="8">
                  <c:v>PRLO</c:v>
                </c:pt>
                <c:pt idx="9">
                  <c:v>PRHI</c:v>
                </c:pt>
                <c:pt idx="11">
                  <c:v>HODO 2/4 (pSTOF)</c:v>
                </c:pt>
                <c:pt idx="12">
                  <c:v>HODO 3/4 (pTRIG1)</c:v>
                </c:pt>
              </c:strCache>
            </c:strRef>
          </c:cat>
          <c:val>
            <c:numRef>
              <c:f>Sheet1!$E$27:$E$39</c:f>
              <c:numCache>
                <c:formatCode>0.00E+00</c:formatCode>
                <c:ptCount val="13"/>
                <c:pt idx="0">
                  <c:v>1290000</c:v>
                </c:pt>
                <c:pt idx="1">
                  <c:v>1640000</c:v>
                </c:pt>
                <c:pt idx="2">
                  <c:v>350000</c:v>
                </c:pt>
                <c:pt idx="4">
                  <c:v>593000</c:v>
                </c:pt>
                <c:pt idx="5">
                  <c:v>667000</c:v>
                </c:pt>
                <c:pt idx="6">
                  <c:v>74000</c:v>
                </c:pt>
                <c:pt idx="8">
                  <c:v>24400</c:v>
                </c:pt>
                <c:pt idx="9">
                  <c:v>9220</c:v>
                </c:pt>
                <c:pt idx="11">
                  <c:v>60700</c:v>
                </c:pt>
                <c:pt idx="12">
                  <c:v>42600</c:v>
                </c:pt>
              </c:numCache>
            </c:numRef>
          </c:val>
          <c:extLst>
            <c:ext xmlns:c16="http://schemas.microsoft.com/office/drawing/2014/chart" uri="{C3380CC4-5D6E-409C-BE32-E72D297353CC}">
              <c16:uniqueId val="{00000006-F09C-48ED-A89D-6D9FFA2519B2}"/>
            </c:ext>
          </c:extLst>
        </c:ser>
        <c:dLbls>
          <c:dLblPos val="outEnd"/>
          <c:showLegendKey val="0"/>
          <c:showVal val="1"/>
          <c:showCatName val="0"/>
          <c:showSerName val="0"/>
          <c:showPercent val="0"/>
          <c:showBubbleSize val="0"/>
        </c:dLbls>
        <c:gapWidth val="219"/>
        <c:overlap val="-27"/>
        <c:axId val="181383704"/>
        <c:axId val="181383048"/>
      </c:barChart>
      <c:catAx>
        <c:axId val="181383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Logic Signals</a:t>
                </a:r>
              </a:p>
            </c:rich>
          </c:tx>
          <c:layout>
            <c:manualLayout>
              <c:xMode val="edge"/>
              <c:yMode val="edge"/>
              <c:x val="0.48654397185068021"/>
              <c:y val="0.920155273095433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048"/>
        <c:crosses val="autoZero"/>
        <c:auto val="1"/>
        <c:lblAlgn val="ctr"/>
        <c:lblOffset val="100"/>
        <c:noMultiLvlLbl val="0"/>
      </c:catAx>
      <c:valAx>
        <c:axId val="181383048"/>
        <c:scaling>
          <c:logBase val="10"/>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Rate (Hz)</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8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2332-BB74-4729-AA48-579B0849F9FB}"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C6E1A-98BB-4722-B133-9F50AD96A5EF}" type="slidenum">
              <a:rPr lang="en-US" smtClean="0"/>
              <a:t>‹#›</a:t>
            </a:fld>
            <a:endParaRPr lang="en-US"/>
          </a:p>
        </p:txBody>
      </p:sp>
    </p:spTree>
    <p:extLst>
      <p:ext uri="{BB962C8B-B14F-4D97-AF65-F5344CB8AC3E}">
        <p14:creationId xmlns:p14="http://schemas.microsoft.com/office/powerpoint/2010/main" val="212880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89649-B9C3-4CE6-9E74-24E02D43FFB4}"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164609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D0B64-D817-4BD1-ACA8-0B9073EF4940}"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232794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5F27-73A6-4E7C-8947-A9903DDBF005}"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209838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49D25-4055-4DB4-B5B9-6B2610D50D05}"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31410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1F4327-B5EA-405B-9C4B-06BE23DB6EA2}"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90375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00510-EA86-424A-8FA5-1BADA02C587E}"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192649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1AB0F-9504-4E10-8A10-F85E01E9B14F}" type="datetime1">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12920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FFA39-B818-4542-91AB-4B0EC157A253}" type="datetime1">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309633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36B6F-CAC4-4AA7-8F93-B31129DE5DCC}" type="datetime1">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101058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67A902-323C-4D03-9121-77A433720BE0}"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6155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C5857-234F-48FE-8254-22F7D1B000F1}"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E6910-A22D-4117-9E3E-21E1B332A506}" type="slidenum">
              <a:rPr lang="en-US" smtClean="0"/>
              <a:t>‹#›</a:t>
            </a:fld>
            <a:endParaRPr lang="en-US"/>
          </a:p>
        </p:txBody>
      </p:sp>
    </p:spTree>
    <p:extLst>
      <p:ext uri="{BB962C8B-B14F-4D97-AF65-F5344CB8AC3E}">
        <p14:creationId xmlns:p14="http://schemas.microsoft.com/office/powerpoint/2010/main" val="45009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69940-A79B-453F-9511-CACBC28454C9}" type="datetime1">
              <a:rPr lang="en-US" smtClean="0"/>
              <a:t>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E6910-A22D-4117-9E3E-21E1B332A506}" type="slidenum">
              <a:rPr lang="en-US" smtClean="0"/>
              <a:t>‹#›</a:t>
            </a:fld>
            <a:endParaRPr lang="en-US"/>
          </a:p>
        </p:txBody>
      </p:sp>
    </p:spTree>
    <p:extLst>
      <p:ext uri="{BB962C8B-B14F-4D97-AF65-F5344CB8AC3E}">
        <p14:creationId xmlns:p14="http://schemas.microsoft.com/office/powerpoint/2010/main" val="232772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can we learn from a snapshot of SHMS Rates? </a:t>
            </a:r>
            <a:br>
              <a:rPr lang="en-US" dirty="0" smtClean="0"/>
            </a:br>
            <a:r>
              <a:rPr lang="en-US" sz="2700" dirty="0" smtClean="0"/>
              <a:t>(while it was serving as the hadron arm in C(</a:t>
            </a:r>
            <a:r>
              <a:rPr lang="en-US" sz="2700" dirty="0" err="1" smtClean="0"/>
              <a:t>e,e’p</a:t>
            </a:r>
            <a:r>
              <a:rPr lang="en-US" sz="2700" dirty="0" smtClean="0"/>
              <a:t>) at 3-pass) </a:t>
            </a:r>
            <a:endParaRPr lang="en-US" sz="2700" dirty="0"/>
          </a:p>
        </p:txBody>
      </p:sp>
      <p:sp>
        <p:nvSpPr>
          <p:cNvPr id="3" name="Subtitle 2"/>
          <p:cNvSpPr>
            <a:spLocks noGrp="1"/>
          </p:cNvSpPr>
          <p:nvPr>
            <p:ph type="subTitle" idx="1"/>
          </p:nvPr>
        </p:nvSpPr>
        <p:spPr/>
        <p:txBody>
          <a:bodyPr/>
          <a:lstStyle/>
          <a:p>
            <a:r>
              <a:rPr lang="en-US" dirty="0" smtClean="0"/>
              <a:t>Dave Mack</a:t>
            </a:r>
          </a:p>
          <a:p>
            <a:r>
              <a:rPr lang="en-US" dirty="0" smtClean="0"/>
              <a:t>2/1/18</a:t>
            </a:r>
            <a:endParaRPr lang="en-US" dirty="0"/>
          </a:p>
        </p:txBody>
      </p:sp>
      <p:sp>
        <p:nvSpPr>
          <p:cNvPr id="4" name="TextBox 3"/>
          <p:cNvSpPr txBox="1"/>
          <p:nvPr/>
        </p:nvSpPr>
        <p:spPr>
          <a:xfrm>
            <a:off x="1219200" y="4794069"/>
            <a:ext cx="9448800" cy="1754326"/>
          </a:xfrm>
          <a:prstGeom prst="rect">
            <a:avLst/>
          </a:prstGeom>
          <a:noFill/>
        </p:spPr>
        <p:txBody>
          <a:bodyPr wrap="square" rtlCol="0">
            <a:spAutoFit/>
          </a:bodyPr>
          <a:lstStyle/>
          <a:p>
            <a:r>
              <a:rPr lang="en-US" dirty="0" smtClean="0">
                <a:solidFill>
                  <a:srgbClr val="FF0000"/>
                </a:solidFill>
              </a:rPr>
              <a:t>V2 Corrections in red, in body and below.</a:t>
            </a:r>
          </a:p>
          <a:p>
            <a:endParaRPr lang="en-US" dirty="0">
              <a:solidFill>
                <a:srgbClr val="FF0000"/>
              </a:solidFill>
            </a:endParaRPr>
          </a:p>
          <a:p>
            <a:r>
              <a:rPr lang="en-US" dirty="0" smtClean="0">
                <a:solidFill>
                  <a:srgbClr val="FF0000"/>
                </a:solidFill>
              </a:rPr>
              <a:t>I just quickly checked the 5-pass </a:t>
            </a:r>
            <a:r>
              <a:rPr lang="en-US" dirty="0" err="1" smtClean="0">
                <a:solidFill>
                  <a:srgbClr val="FF0000"/>
                </a:solidFill>
              </a:rPr>
              <a:t>xscaler</a:t>
            </a:r>
            <a:r>
              <a:rPr lang="en-US" dirty="0" smtClean="0">
                <a:solidFill>
                  <a:srgbClr val="FF0000"/>
                </a:solidFill>
              </a:rPr>
              <a:t> </a:t>
            </a:r>
            <a:r>
              <a:rPr lang="en-US" dirty="0" err="1" smtClean="0">
                <a:solidFill>
                  <a:srgbClr val="FF0000"/>
                </a:solidFill>
              </a:rPr>
              <a:t>hodo</a:t>
            </a:r>
            <a:r>
              <a:rPr lang="en-US" dirty="0" smtClean="0">
                <a:solidFill>
                  <a:srgbClr val="FF0000"/>
                </a:solidFill>
              </a:rPr>
              <a:t> rates. No big change from 3-pass. The S1X rate is similar, near 1 </a:t>
            </a:r>
            <a:r>
              <a:rPr lang="en-US" dirty="0" err="1" smtClean="0">
                <a:solidFill>
                  <a:srgbClr val="FF0000"/>
                </a:solidFill>
              </a:rPr>
              <a:t>MHz.</a:t>
            </a:r>
            <a:r>
              <a:rPr lang="en-US" dirty="0" smtClean="0">
                <a:solidFill>
                  <a:srgbClr val="FF0000"/>
                </a:solidFill>
              </a:rPr>
              <a:t> The other </a:t>
            </a:r>
            <a:r>
              <a:rPr lang="en-US" dirty="0" err="1" smtClean="0">
                <a:solidFill>
                  <a:srgbClr val="FF0000"/>
                </a:solidFill>
              </a:rPr>
              <a:t>hodo</a:t>
            </a:r>
            <a:r>
              <a:rPr lang="en-US" dirty="0" smtClean="0">
                <a:solidFill>
                  <a:srgbClr val="FF0000"/>
                </a:solidFill>
              </a:rPr>
              <a:t> rates are 10%-20% higher, so the z-dependent fall off of the </a:t>
            </a:r>
            <a:r>
              <a:rPr lang="en-US" dirty="0" err="1" smtClean="0">
                <a:solidFill>
                  <a:srgbClr val="FF0000"/>
                </a:solidFill>
              </a:rPr>
              <a:t>hodo</a:t>
            </a:r>
            <a:r>
              <a:rPr lang="en-US" dirty="0" smtClean="0">
                <a:solidFill>
                  <a:srgbClr val="FF0000"/>
                </a:solidFill>
              </a:rPr>
              <a:t> rates is not as steep. DD said the S/B is expected to be lower at 5-pass, so HODO 3 out of 4 could be dirtier. </a:t>
            </a:r>
            <a:endParaRPr lang="en-US" dirty="0">
              <a:solidFill>
                <a:srgbClr val="FF0000"/>
              </a:solidFill>
            </a:endParaRPr>
          </a:p>
        </p:txBody>
      </p:sp>
    </p:spTree>
    <p:extLst>
      <p:ext uri="{BB962C8B-B14F-4D97-AF65-F5344CB8AC3E}">
        <p14:creationId xmlns:p14="http://schemas.microsoft.com/office/powerpoint/2010/main" val="156944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6910-A22D-4117-9E3E-21E1B332A506}" type="slidenum">
              <a:rPr lang="en-US" smtClean="0"/>
              <a:t>10</a:t>
            </a:fld>
            <a:endParaRPr lang="en-US"/>
          </a:p>
        </p:txBody>
      </p:sp>
      <p:grpSp>
        <p:nvGrpSpPr>
          <p:cNvPr id="3" name="Group 4"/>
          <p:cNvGrpSpPr>
            <a:grpSpLocks/>
          </p:cNvGrpSpPr>
          <p:nvPr/>
        </p:nvGrpSpPr>
        <p:grpSpPr bwMode="auto">
          <a:xfrm>
            <a:off x="1614488" y="397164"/>
            <a:ext cx="8675687" cy="6033612"/>
            <a:chOff x="191385" y="0"/>
            <a:chExt cx="8676167" cy="6704312"/>
          </a:xfrm>
        </p:grpSpPr>
        <p:pic>
          <p:nvPicPr>
            <p:cNvPr id="4" name="Picture 2" descr="C:\Documents and Settings\metzger\Desktop\New Folder\hks-siv-side\Imag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85" y="0"/>
              <a:ext cx="8676167" cy="67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74390" y="4710323"/>
              <a:ext cx="3381562" cy="477858"/>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b="1" dirty="0"/>
                <a:t>Detector Dimensions  No Change</a:t>
              </a:r>
              <a:endParaRPr lang="en-US" dirty="0"/>
            </a:p>
          </p:txBody>
        </p:sp>
      </p:grpSp>
      <p:cxnSp>
        <p:nvCxnSpPr>
          <p:cNvPr id="7" name="Straight Arrow Connector 6"/>
          <p:cNvCxnSpPr/>
          <p:nvPr/>
        </p:nvCxnSpPr>
        <p:spPr>
          <a:xfrm flipH="1" flipV="1">
            <a:off x="1976438" y="1967346"/>
            <a:ext cx="5913528" cy="17512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57413" y="3181948"/>
            <a:ext cx="9196387" cy="8762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3280" y="2918691"/>
            <a:ext cx="1062182" cy="646331"/>
          </a:xfrm>
          <a:prstGeom prst="rect">
            <a:avLst/>
          </a:prstGeom>
          <a:solidFill>
            <a:srgbClr val="FFFF00"/>
          </a:solidFill>
        </p:spPr>
        <p:txBody>
          <a:bodyPr wrap="square" rtlCol="0">
            <a:spAutoFit/>
          </a:bodyPr>
          <a:lstStyle/>
          <a:p>
            <a:pPr algn="ctr"/>
            <a:r>
              <a:rPr lang="en-US" dirty="0" smtClean="0"/>
              <a:t>Gamma</a:t>
            </a:r>
          </a:p>
          <a:p>
            <a:pPr algn="ctr"/>
            <a:r>
              <a:rPr lang="en-US" dirty="0" smtClean="0"/>
              <a:t>Beam?</a:t>
            </a:r>
            <a:endParaRPr lang="en-US" dirty="0"/>
          </a:p>
        </p:txBody>
      </p:sp>
      <p:sp>
        <p:nvSpPr>
          <p:cNvPr id="22" name="TextBox 21"/>
          <p:cNvSpPr txBox="1"/>
          <p:nvPr/>
        </p:nvSpPr>
        <p:spPr>
          <a:xfrm>
            <a:off x="823768" y="1454728"/>
            <a:ext cx="1062182" cy="646331"/>
          </a:xfrm>
          <a:prstGeom prst="rect">
            <a:avLst/>
          </a:prstGeom>
          <a:solidFill>
            <a:srgbClr val="FFFF00"/>
          </a:solidFill>
        </p:spPr>
        <p:txBody>
          <a:bodyPr wrap="square" rtlCol="0">
            <a:spAutoFit/>
          </a:bodyPr>
          <a:lstStyle/>
          <a:p>
            <a:pPr algn="ctr"/>
            <a:r>
              <a:rPr lang="en-US" smtClean="0"/>
              <a:t>Good tracks</a:t>
            </a:r>
            <a:endParaRPr lang="en-US" dirty="0"/>
          </a:p>
        </p:txBody>
      </p:sp>
    </p:spTree>
    <p:extLst>
      <p:ext uri="{BB962C8B-B14F-4D97-AF65-F5344CB8AC3E}">
        <p14:creationId xmlns:p14="http://schemas.microsoft.com/office/powerpoint/2010/main" val="362615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6910-A22D-4117-9E3E-21E1B332A506}" type="slidenum">
              <a:rPr lang="en-US" smtClean="0"/>
              <a:t>11</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019" y="491808"/>
            <a:ext cx="747077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930537" y="1288869"/>
            <a:ext cx="4371703" cy="30131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85851" y="2333897"/>
            <a:ext cx="8508275" cy="34747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0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TextBox 2"/>
          <p:cNvSpPr txBox="1"/>
          <p:nvPr/>
        </p:nvSpPr>
        <p:spPr>
          <a:xfrm>
            <a:off x="314036" y="2216727"/>
            <a:ext cx="11554691" cy="3970318"/>
          </a:xfrm>
          <a:prstGeom prst="rect">
            <a:avLst/>
          </a:prstGeom>
          <a:noFill/>
        </p:spPr>
        <p:txBody>
          <a:bodyPr wrap="square" rtlCol="0">
            <a:spAutoFit/>
          </a:bodyPr>
          <a:lstStyle/>
          <a:p>
            <a:r>
              <a:rPr lang="en-US" dirty="0" smtClean="0"/>
              <a:t>Hodo rates were O(1) MHz near the SHMS dipole exit. The background appears to be a soft and/or highly angled. </a:t>
            </a:r>
            <a:endParaRPr lang="en-US" dirty="0"/>
          </a:p>
          <a:p>
            <a:endParaRPr lang="en-US" dirty="0"/>
          </a:p>
          <a:p>
            <a:r>
              <a:rPr lang="en-US" dirty="0" smtClean="0"/>
              <a:t>Only roughly 5% of the rate in S1 is due to tracks in the acceptance. This is actually not so unusual. What is surprising is how the background grows exponentially as one draws near the dipole exit. </a:t>
            </a:r>
          </a:p>
          <a:p>
            <a:endParaRPr lang="en-US" dirty="0" smtClean="0"/>
          </a:p>
          <a:p>
            <a:r>
              <a:rPr lang="en-US" dirty="0" smtClean="0"/>
              <a:t>We need to think about whether we’re OK </a:t>
            </a:r>
            <a:r>
              <a:rPr lang="en-US" dirty="0" err="1" smtClean="0"/>
              <a:t>wrt</a:t>
            </a:r>
            <a:r>
              <a:rPr lang="en-US" dirty="0" smtClean="0"/>
              <a:t> electronic </a:t>
            </a:r>
            <a:r>
              <a:rPr lang="en-US" dirty="0" err="1" smtClean="0"/>
              <a:t>deadtime</a:t>
            </a:r>
            <a:r>
              <a:rPr lang="en-US" dirty="0" smtClean="0"/>
              <a:t> and PMT lifetime in S1. </a:t>
            </a:r>
          </a:p>
          <a:p>
            <a:endParaRPr lang="en-US" dirty="0"/>
          </a:p>
          <a:p>
            <a:r>
              <a:rPr lang="en-US" dirty="0" smtClean="0"/>
              <a:t>It looks like there’s often enough energy in the calorimeter from a typical hadron (</a:t>
            </a:r>
            <a:r>
              <a:rPr lang="en-US" dirty="0" err="1" smtClean="0"/>
              <a:t>eg</a:t>
            </a:r>
            <a:r>
              <a:rPr lang="en-US" dirty="0" smtClean="0"/>
              <a:t>, in PRLO) to help clean up the HODO 3 out of 4 triggers to help determine an accurate tracking efficiency.  (A loose beta cut could should also help remove uncorrelated hits in the </a:t>
            </a:r>
            <a:r>
              <a:rPr lang="en-US" dirty="0" err="1" smtClean="0"/>
              <a:t>hodoscopes</a:t>
            </a:r>
            <a:r>
              <a:rPr lang="en-US" dirty="0" smtClean="0"/>
              <a:t>.) Just remember:  we can’t use cut quantities that use SHMS wire chamber information.</a:t>
            </a:r>
            <a:endParaRPr lang="en-US" dirty="0"/>
          </a:p>
          <a:p>
            <a:r>
              <a:rPr lang="en-US" dirty="0" smtClean="0"/>
              <a:t> </a:t>
            </a:r>
          </a:p>
          <a:p>
            <a:endParaRPr lang="en-US" dirty="0"/>
          </a:p>
          <a:p>
            <a:endParaRPr lang="en-US" dirty="0"/>
          </a:p>
        </p:txBody>
      </p:sp>
      <p:sp>
        <p:nvSpPr>
          <p:cNvPr id="4" name="Slide Number Placeholder 3"/>
          <p:cNvSpPr>
            <a:spLocks noGrp="1"/>
          </p:cNvSpPr>
          <p:nvPr>
            <p:ph type="sldNum" sz="quarter" idx="12"/>
          </p:nvPr>
        </p:nvSpPr>
        <p:spPr/>
        <p:txBody>
          <a:bodyPr/>
          <a:lstStyle/>
          <a:p>
            <a:fld id="{435E6910-A22D-4117-9E3E-21E1B332A506}" type="slidenum">
              <a:rPr lang="en-US" smtClean="0"/>
              <a:t>12</a:t>
            </a:fld>
            <a:endParaRPr lang="en-US"/>
          </a:p>
        </p:txBody>
      </p:sp>
    </p:spTree>
    <p:extLst>
      <p:ext uri="{BB962C8B-B14F-4D97-AF65-F5344CB8AC3E}">
        <p14:creationId xmlns:p14="http://schemas.microsoft.com/office/powerpoint/2010/main" val="23555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64" y="2738871"/>
            <a:ext cx="10515600" cy="1325563"/>
          </a:xfrm>
        </p:spPr>
        <p:txBody>
          <a:bodyPr/>
          <a:lstStyle/>
          <a:p>
            <a:pPr algn="ctr"/>
            <a:r>
              <a:rPr lang="en-US" dirty="0" smtClean="0"/>
              <a:t>backups</a:t>
            </a:r>
            <a:endParaRPr lang="en-US" dirty="0"/>
          </a:p>
        </p:txBody>
      </p:sp>
      <p:sp>
        <p:nvSpPr>
          <p:cNvPr id="3" name="Slide Number Placeholder 2"/>
          <p:cNvSpPr>
            <a:spLocks noGrp="1"/>
          </p:cNvSpPr>
          <p:nvPr>
            <p:ph type="sldNum" sz="quarter" idx="12"/>
          </p:nvPr>
        </p:nvSpPr>
        <p:spPr/>
        <p:txBody>
          <a:bodyPr/>
          <a:lstStyle/>
          <a:p>
            <a:fld id="{435E6910-A22D-4117-9E3E-21E1B332A506}" type="slidenum">
              <a:rPr lang="en-US" smtClean="0"/>
              <a:t>13</a:t>
            </a:fld>
            <a:endParaRPr lang="en-US"/>
          </a:p>
        </p:txBody>
      </p:sp>
    </p:spTree>
    <p:extLst>
      <p:ext uri="{BB962C8B-B14F-4D97-AF65-F5344CB8AC3E}">
        <p14:creationId xmlns:p14="http://schemas.microsoft.com/office/powerpoint/2010/main" val="222946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872" y="304952"/>
            <a:ext cx="6493163" cy="369332"/>
          </a:xfrm>
          <a:prstGeom prst="rect">
            <a:avLst/>
          </a:prstGeom>
          <a:noFill/>
        </p:spPr>
        <p:txBody>
          <a:bodyPr wrap="square" rtlCol="0">
            <a:spAutoFit/>
          </a:bodyPr>
          <a:lstStyle/>
          <a:p>
            <a:r>
              <a:rPr lang="en-US" dirty="0" smtClean="0"/>
              <a:t>Log scale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66406425"/>
              </p:ext>
            </p:extLst>
          </p:nvPr>
        </p:nvGraphicFramePr>
        <p:xfrm>
          <a:off x="2292003" y="1517650"/>
          <a:ext cx="6979920"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435E6910-A22D-4117-9E3E-21E1B332A506}" type="slidenum">
              <a:rPr lang="en-US" smtClean="0"/>
              <a:t>14</a:t>
            </a:fld>
            <a:endParaRPr lang="en-US"/>
          </a:p>
        </p:txBody>
      </p:sp>
    </p:spTree>
    <p:extLst>
      <p:ext uri="{BB962C8B-B14F-4D97-AF65-F5344CB8AC3E}">
        <p14:creationId xmlns:p14="http://schemas.microsoft.com/office/powerpoint/2010/main" val="416433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6910-A22D-4117-9E3E-21E1B332A506}" type="slidenum">
              <a:rPr lang="en-US" smtClean="0"/>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45" y="1509712"/>
            <a:ext cx="10058400" cy="5029200"/>
          </a:xfrm>
          <a:prstGeom prst="rect">
            <a:avLst/>
          </a:prstGeom>
        </p:spPr>
      </p:pic>
      <p:sp>
        <p:nvSpPr>
          <p:cNvPr id="5" name="TextBox 4"/>
          <p:cNvSpPr txBox="1"/>
          <p:nvPr/>
        </p:nvSpPr>
        <p:spPr>
          <a:xfrm>
            <a:off x="1422399" y="680818"/>
            <a:ext cx="9857509" cy="646331"/>
          </a:xfrm>
          <a:prstGeom prst="rect">
            <a:avLst/>
          </a:prstGeom>
          <a:noFill/>
        </p:spPr>
        <p:txBody>
          <a:bodyPr wrap="square" rtlCol="0">
            <a:spAutoFit/>
          </a:bodyPr>
          <a:lstStyle/>
          <a:p>
            <a:r>
              <a:rPr lang="en-US" dirty="0" smtClean="0"/>
              <a:t>I didn’t bother to histograms rates for individual paddles. The rate varies only a factor of ~2.5 from the </a:t>
            </a:r>
            <a:r>
              <a:rPr lang="en-US" dirty="0" smtClean="0"/>
              <a:t>super-elastic</a:t>
            </a:r>
            <a:r>
              <a:rPr lang="en-US" dirty="0" smtClean="0">
                <a:solidFill>
                  <a:srgbClr val="FF0000"/>
                </a:solidFill>
              </a:rPr>
              <a:t>(?)</a:t>
            </a:r>
            <a:r>
              <a:rPr lang="en-US" dirty="0" smtClean="0"/>
              <a:t> side </a:t>
            </a:r>
            <a:r>
              <a:rPr lang="en-US" dirty="0" smtClean="0"/>
              <a:t>of S1 on the bottom (</a:t>
            </a:r>
            <a:r>
              <a:rPr lang="en-US" dirty="0" err="1" smtClean="0"/>
              <a:t>eg</a:t>
            </a:r>
            <a:r>
              <a:rPr lang="en-US" dirty="0" smtClean="0"/>
              <a:t>, phod1x1+) to the inelastic side on the top (phod1x13+).</a:t>
            </a:r>
            <a:endParaRPr lang="en-US" dirty="0"/>
          </a:p>
        </p:txBody>
      </p:sp>
    </p:spTree>
    <p:extLst>
      <p:ext uri="{BB962C8B-B14F-4D97-AF65-F5344CB8AC3E}">
        <p14:creationId xmlns:p14="http://schemas.microsoft.com/office/powerpoint/2010/main" val="203519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147412"/>
            <a:ext cx="10515600" cy="836658"/>
          </a:xfrm>
        </p:spPr>
        <p:txBody>
          <a:bodyPr/>
          <a:lstStyle/>
          <a:p>
            <a:pPr algn="ctr"/>
            <a:r>
              <a:rPr lang="en-US" dirty="0" smtClean="0"/>
              <a:t>Motivation and Overview</a:t>
            </a:r>
            <a:endParaRPr lang="en-US" dirty="0"/>
          </a:p>
        </p:txBody>
      </p:sp>
      <p:sp>
        <p:nvSpPr>
          <p:cNvPr id="3" name="TextBox 2"/>
          <p:cNvSpPr txBox="1"/>
          <p:nvPr/>
        </p:nvSpPr>
        <p:spPr>
          <a:xfrm>
            <a:off x="341745" y="1132116"/>
            <a:ext cx="11406117" cy="4801314"/>
          </a:xfrm>
          <a:prstGeom prst="rect">
            <a:avLst/>
          </a:prstGeom>
          <a:noFill/>
        </p:spPr>
        <p:txBody>
          <a:bodyPr wrap="square" rtlCol="0">
            <a:spAutoFit/>
          </a:bodyPr>
          <a:lstStyle/>
          <a:p>
            <a:r>
              <a:rPr lang="en-US" dirty="0" smtClean="0"/>
              <a:t> In hadron detection, where we often use a 3 out of 4 </a:t>
            </a:r>
            <a:r>
              <a:rPr lang="en-US" dirty="0" err="1" smtClean="0"/>
              <a:t>hodoscope</a:t>
            </a:r>
            <a:r>
              <a:rPr lang="en-US" dirty="0" smtClean="0"/>
              <a:t> trigger, the triggers can be significantly contaminated with accidental coincidences from soft backgrounds. </a:t>
            </a:r>
          </a:p>
          <a:p>
            <a:endParaRPr lang="en-US" dirty="0"/>
          </a:p>
          <a:p>
            <a:r>
              <a:rPr lang="en-US" dirty="0" smtClean="0"/>
              <a:t>This is not an insurmountable problem since we have a large number of offline cuts available. But it does makes it harder to find quickly find small signals and to measure the tracking efficiency, especially in the single-arm detection of hadrons.  </a:t>
            </a:r>
          </a:p>
          <a:p>
            <a:r>
              <a:rPr lang="en-US" dirty="0" smtClean="0"/>
              <a:t> </a:t>
            </a:r>
          </a:p>
          <a:p>
            <a:r>
              <a:rPr lang="en-US" dirty="0" smtClean="0"/>
              <a:t>The SHMS is brand-new, and its bend angle is small, so it’s important to see if there are unexpected problems. </a:t>
            </a:r>
          </a:p>
          <a:p>
            <a:endParaRPr lang="en-US" dirty="0"/>
          </a:p>
          <a:p>
            <a:r>
              <a:rPr lang="en-US" dirty="0" smtClean="0"/>
              <a:t>The </a:t>
            </a:r>
            <a:r>
              <a:rPr lang="en-US" dirty="0" err="1" smtClean="0"/>
              <a:t>xscalers</a:t>
            </a:r>
            <a:r>
              <a:rPr lang="en-US" dirty="0" smtClean="0"/>
              <a:t> information on the following slides is from the 3-pass, SHMS setting for the CT experiment.  </a:t>
            </a:r>
            <a:r>
              <a:rPr lang="en-US" dirty="0" smtClean="0"/>
              <a:t>These </a:t>
            </a:r>
            <a:r>
              <a:rPr lang="en-US" dirty="0" smtClean="0"/>
              <a:t>data should be a low S/B challenge for the SHMS:</a:t>
            </a:r>
          </a:p>
          <a:p>
            <a:endParaRPr lang="en-US" dirty="0"/>
          </a:p>
          <a:p>
            <a:pPr marL="285750" indent="-285750">
              <a:buFont typeface="Arial" panose="020B0604020202020204" pitchFamily="34" charset="0"/>
              <a:buChar char="•"/>
            </a:pPr>
            <a:r>
              <a:rPr lang="en-US" dirty="0" smtClean="0"/>
              <a:t> the relatively high Q2 ensures a small QF </a:t>
            </a:r>
            <a:r>
              <a:rPr lang="en-US" dirty="0" err="1" smtClean="0"/>
              <a:t>e+p</a:t>
            </a:r>
            <a:r>
              <a:rPr lang="en-US" dirty="0" smtClean="0"/>
              <a:t> signal, and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combination of thick carbon target, downstream beamline, and a beam current of 50 </a:t>
            </a:r>
            <a:r>
              <a:rPr lang="en-US" dirty="0" err="1" smtClean="0"/>
              <a:t>muA</a:t>
            </a:r>
            <a:r>
              <a:rPr lang="en-US" dirty="0" smtClean="0"/>
              <a:t> should provide large soft photon and neutron backgrounds. </a:t>
            </a:r>
          </a:p>
          <a:p>
            <a:endParaRPr lang="en-US" dirty="0"/>
          </a:p>
          <a:p>
            <a:r>
              <a:rPr lang="en-US" dirty="0" smtClean="0"/>
              <a:t> </a:t>
            </a:r>
          </a:p>
        </p:txBody>
      </p:sp>
      <p:sp>
        <p:nvSpPr>
          <p:cNvPr id="4" name="Slide Number Placeholder 3"/>
          <p:cNvSpPr>
            <a:spLocks noGrp="1"/>
          </p:cNvSpPr>
          <p:nvPr>
            <p:ph type="sldNum" sz="quarter" idx="12"/>
          </p:nvPr>
        </p:nvSpPr>
        <p:spPr/>
        <p:txBody>
          <a:bodyPr/>
          <a:lstStyle/>
          <a:p>
            <a:fld id="{435E6910-A22D-4117-9E3E-21E1B332A506}" type="slidenum">
              <a:rPr lang="en-US" smtClean="0"/>
              <a:t>2</a:t>
            </a:fld>
            <a:endParaRPr lang="en-US"/>
          </a:p>
        </p:txBody>
      </p:sp>
    </p:spTree>
    <p:extLst>
      <p:ext uri="{BB962C8B-B14F-4D97-AF65-F5344CB8AC3E}">
        <p14:creationId xmlns:p14="http://schemas.microsoft.com/office/powerpoint/2010/main" val="210562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146" y="3928773"/>
            <a:ext cx="5716302" cy="2858151"/>
          </a:xfrm>
          <a:prstGeom prst="rect">
            <a:avLst/>
          </a:prstGeom>
        </p:spPr>
      </p:pic>
      <p:sp>
        <p:nvSpPr>
          <p:cNvPr id="5" name="Slide Number Placeholder 4"/>
          <p:cNvSpPr>
            <a:spLocks noGrp="1"/>
          </p:cNvSpPr>
          <p:nvPr>
            <p:ph type="sldNum" sz="quarter" idx="12"/>
          </p:nvPr>
        </p:nvSpPr>
        <p:spPr/>
        <p:txBody>
          <a:bodyPr/>
          <a:lstStyle/>
          <a:p>
            <a:fld id="{435E6910-A22D-4117-9E3E-21E1B332A506}" type="slidenum">
              <a:rPr lang="en-US" smtClean="0"/>
              <a:t>3</a:t>
            </a:fld>
            <a:endParaRPr lang="en-US"/>
          </a:p>
        </p:txBody>
      </p:sp>
      <p:sp>
        <p:nvSpPr>
          <p:cNvPr id="6" name="Rectangle 5"/>
          <p:cNvSpPr/>
          <p:nvPr/>
        </p:nvSpPr>
        <p:spPr>
          <a:xfrm>
            <a:off x="0" y="405596"/>
            <a:ext cx="4011932" cy="369332"/>
          </a:xfrm>
          <a:prstGeom prst="rect">
            <a:avLst/>
          </a:prstGeom>
        </p:spPr>
        <p:txBody>
          <a:bodyPr wrap="none">
            <a:spAutoFit/>
          </a:bodyPr>
          <a:lstStyle/>
          <a:p>
            <a:r>
              <a:rPr lang="en-US" dirty="0" smtClean="0"/>
              <a:t>https://logbooks.jlab.org/entry/3522729</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89" y="233218"/>
            <a:ext cx="7621736" cy="3810868"/>
          </a:xfrm>
          <a:prstGeom prst="rect">
            <a:avLst/>
          </a:prstGeom>
        </p:spPr>
      </p:pic>
      <p:sp>
        <p:nvSpPr>
          <p:cNvPr id="9" name="TextBox 8"/>
          <p:cNvSpPr txBox="1"/>
          <p:nvPr/>
        </p:nvSpPr>
        <p:spPr>
          <a:xfrm>
            <a:off x="2546293" y="1686193"/>
            <a:ext cx="1083598" cy="369332"/>
          </a:xfrm>
          <a:prstGeom prst="rect">
            <a:avLst/>
          </a:prstGeom>
          <a:noFill/>
        </p:spPr>
        <p:txBody>
          <a:bodyPr wrap="square" rtlCol="0">
            <a:spAutoFit/>
          </a:bodyPr>
          <a:lstStyle/>
          <a:p>
            <a:r>
              <a:rPr lang="en-US" dirty="0" smtClean="0"/>
              <a:t>Beam on</a:t>
            </a:r>
            <a:endParaRPr lang="en-US" dirty="0"/>
          </a:p>
        </p:txBody>
      </p:sp>
      <p:sp>
        <p:nvSpPr>
          <p:cNvPr id="10" name="TextBox 9"/>
          <p:cNvSpPr txBox="1"/>
          <p:nvPr/>
        </p:nvSpPr>
        <p:spPr>
          <a:xfrm>
            <a:off x="202145" y="3462937"/>
            <a:ext cx="4525818" cy="2831544"/>
          </a:xfrm>
          <a:prstGeom prst="rect">
            <a:avLst/>
          </a:prstGeom>
          <a:noFill/>
        </p:spPr>
        <p:txBody>
          <a:bodyPr wrap="square" rtlCol="0">
            <a:spAutoFit/>
          </a:bodyPr>
          <a:lstStyle/>
          <a:p>
            <a:r>
              <a:rPr lang="en-US" dirty="0" smtClean="0"/>
              <a:t>Beam off</a:t>
            </a:r>
          </a:p>
          <a:p>
            <a:endParaRPr lang="en-US" sz="1600" dirty="0"/>
          </a:p>
          <a:p>
            <a:r>
              <a:rPr lang="en-US" sz="1600" dirty="0" smtClean="0"/>
              <a:t>I think I can safely ignore these beam off scaler rates. But I noticed:</a:t>
            </a:r>
          </a:p>
          <a:p>
            <a:pPr marL="285750" indent="-285750">
              <a:buFont typeface="Arial" panose="020B0604020202020204" pitchFamily="34" charset="0"/>
              <a:buChar char="•"/>
            </a:pPr>
            <a:r>
              <a:rPr lang="en-US" sz="1600" dirty="0" smtClean="0"/>
              <a:t>S2Y is nice and quiet. </a:t>
            </a:r>
            <a:endParaRPr lang="en-US" sz="1600" dirty="0"/>
          </a:p>
          <a:p>
            <a:pPr marL="285750" indent="-285750">
              <a:buFont typeface="Arial" panose="020B0604020202020204" pitchFamily="34" charset="0"/>
              <a:buChar char="•"/>
            </a:pPr>
            <a:r>
              <a:rPr lang="en-US" sz="1600" dirty="0" smtClean="0"/>
              <a:t>NCER rate is quite high with beam off. </a:t>
            </a:r>
          </a:p>
          <a:p>
            <a:pPr marL="285750" indent="-285750">
              <a:buFont typeface="Arial" panose="020B0604020202020204" pitchFamily="34" charset="0"/>
              <a:buChar char="•"/>
            </a:pPr>
            <a:r>
              <a:rPr lang="en-US" sz="1600" dirty="0" smtClean="0">
                <a:solidFill>
                  <a:srgbClr val="FF0000"/>
                </a:solidFill>
              </a:rPr>
              <a:t>HCER looks </a:t>
            </a:r>
            <a:r>
              <a:rPr lang="en-US" sz="1600" dirty="0" smtClean="0">
                <a:solidFill>
                  <a:srgbClr val="FF0000"/>
                </a:solidFill>
              </a:rPr>
              <a:t>quieter . (It was noted in the meeting that both </a:t>
            </a:r>
            <a:r>
              <a:rPr lang="en-US" sz="1600" dirty="0" err="1" smtClean="0">
                <a:solidFill>
                  <a:srgbClr val="FF0000"/>
                </a:solidFill>
              </a:rPr>
              <a:t>Cerenkovs</a:t>
            </a:r>
            <a:r>
              <a:rPr lang="en-US" sz="1600" dirty="0" smtClean="0">
                <a:solidFill>
                  <a:srgbClr val="FF0000"/>
                </a:solidFill>
              </a:rPr>
              <a:t> have 4 </a:t>
            </a:r>
            <a:r>
              <a:rPr lang="en-US" sz="1600" dirty="0" err="1" smtClean="0">
                <a:solidFill>
                  <a:srgbClr val="FF0000"/>
                </a:solidFill>
              </a:rPr>
              <a:t>pmt’s</a:t>
            </a:r>
            <a:r>
              <a:rPr lang="en-US" sz="1600" dirty="0" smtClean="0">
                <a:solidFill>
                  <a:srgbClr val="FF0000"/>
                </a:solidFill>
              </a:rPr>
              <a:t>, so the rates are apples to apples.</a:t>
            </a:r>
            <a:r>
              <a:rPr lang="en-US" sz="1600" dirty="0" smtClean="0">
                <a:solidFill>
                  <a:srgbClr val="FF0000"/>
                </a:solidFill>
              </a:rPr>
              <a:t>) </a:t>
            </a:r>
            <a:endParaRPr lang="en-US" sz="1600" dirty="0" smtClean="0">
              <a:solidFill>
                <a:srgbClr val="FF0000"/>
              </a:solidFill>
            </a:endParaRPr>
          </a:p>
          <a:p>
            <a:r>
              <a:rPr lang="en-US" sz="1600" dirty="0" smtClean="0"/>
              <a:t>I don’t know if this is their usual dark rates, or activation due to the carbon target. </a:t>
            </a:r>
          </a:p>
        </p:txBody>
      </p:sp>
    </p:spTree>
    <p:extLst>
      <p:ext uri="{BB962C8B-B14F-4D97-AF65-F5344CB8AC3E}">
        <p14:creationId xmlns:p14="http://schemas.microsoft.com/office/powerpoint/2010/main" val="333460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0514" y="3863324"/>
            <a:ext cx="5716302" cy="2858151"/>
          </a:xfrm>
          <a:prstGeom prst="rect">
            <a:avLst/>
          </a:prstGeom>
        </p:spPr>
      </p:pic>
      <p:sp>
        <p:nvSpPr>
          <p:cNvPr id="5" name="Slide Number Placeholder 4"/>
          <p:cNvSpPr>
            <a:spLocks noGrp="1"/>
          </p:cNvSpPr>
          <p:nvPr>
            <p:ph type="sldNum" sz="quarter" idx="12"/>
          </p:nvPr>
        </p:nvSpPr>
        <p:spPr/>
        <p:txBody>
          <a:bodyPr/>
          <a:lstStyle/>
          <a:p>
            <a:fld id="{435E6910-A22D-4117-9E3E-21E1B332A506}" type="slidenum">
              <a:rPr lang="en-US" smtClean="0"/>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106" y="147782"/>
            <a:ext cx="7621736" cy="3810868"/>
          </a:xfrm>
          <a:prstGeom prst="rect">
            <a:avLst/>
          </a:prstGeom>
        </p:spPr>
      </p:pic>
    </p:spTree>
    <p:extLst>
      <p:ext uri="{BB962C8B-B14F-4D97-AF65-F5344CB8AC3E}">
        <p14:creationId xmlns:p14="http://schemas.microsoft.com/office/powerpoint/2010/main" val="67921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893" y="4374185"/>
            <a:ext cx="11730182" cy="2308324"/>
          </a:xfrm>
          <a:prstGeom prst="rect">
            <a:avLst/>
          </a:prstGeom>
          <a:noFill/>
        </p:spPr>
        <p:txBody>
          <a:bodyPr wrap="square" rtlCol="0">
            <a:spAutoFit/>
          </a:bodyPr>
          <a:lstStyle/>
          <a:p>
            <a:r>
              <a:rPr lang="en-US" sz="1600" dirty="0" smtClean="0"/>
              <a:t>Takeaway:</a:t>
            </a:r>
          </a:p>
          <a:p>
            <a:pPr marL="742950" lvl="1" indent="-285750">
              <a:buFont typeface="Arial" panose="020B0604020202020204" pitchFamily="34" charset="0"/>
              <a:buChar char="•"/>
            </a:pPr>
            <a:r>
              <a:rPr lang="en-US" sz="1600" dirty="0" smtClean="0"/>
              <a:t>The S1X rate was ~ 1 MHz .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M</a:t>
            </a:r>
            <a:r>
              <a:rPr lang="en-US" sz="1600" dirty="0" smtClean="0"/>
              <a:t>ost of the </a:t>
            </a:r>
            <a:r>
              <a:rPr lang="en-US" sz="1600" dirty="0" err="1" smtClean="0"/>
              <a:t>hodoscope</a:t>
            </a:r>
            <a:r>
              <a:rPr lang="en-US" sz="1600" dirty="0" smtClean="0"/>
              <a:t> paddle rate is background (</a:t>
            </a:r>
            <a:r>
              <a:rPr lang="en-US" sz="1600" dirty="0" err="1" smtClean="0"/>
              <a:t>ie</a:t>
            </a:r>
            <a:r>
              <a:rPr lang="en-US" sz="1600" dirty="0" smtClean="0"/>
              <a:t>, it is 0.5 to 1.5 orders of magnitude larger than the HODO 3 out of 4 rate).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err="1" smtClean="0"/>
              <a:t>hodo</a:t>
            </a:r>
            <a:r>
              <a:rPr lang="en-US" sz="1600" dirty="0" smtClean="0"/>
              <a:t> background drops as one gets away from the dipole exit. </a:t>
            </a:r>
          </a:p>
          <a:p>
            <a:pPr lvl="1"/>
            <a:endParaRPr lang="en-US" sz="1600" dirty="0" smtClean="0"/>
          </a:p>
          <a:p>
            <a:pPr marL="742950" lvl="1" indent="-285750">
              <a:buFont typeface="Arial" panose="020B0604020202020204" pitchFamily="34" charset="0"/>
              <a:buChar char="•"/>
            </a:pPr>
            <a:r>
              <a:rPr lang="en-US" sz="1600" dirty="0" smtClean="0"/>
              <a:t> The above is not completely unexpected, but the steep increase toward S1X is a surprise. It raises </a:t>
            </a:r>
            <a:r>
              <a:rPr lang="en-US" sz="1600" dirty="0" smtClean="0"/>
              <a:t>questions S1X </a:t>
            </a:r>
            <a:r>
              <a:rPr lang="en-US" sz="1600" dirty="0" err="1" smtClean="0"/>
              <a:t>pmt</a:t>
            </a:r>
            <a:r>
              <a:rPr lang="en-US" sz="1600" dirty="0" smtClean="0"/>
              <a:t> lifetime and whether </a:t>
            </a:r>
            <a:r>
              <a:rPr lang="en-US" sz="1600" dirty="0" smtClean="0"/>
              <a:t>we’ll be making significant corrections for electronic </a:t>
            </a:r>
            <a:r>
              <a:rPr lang="en-US" sz="1600" dirty="0" err="1" smtClean="0"/>
              <a:t>deadtime</a:t>
            </a:r>
            <a:r>
              <a:rPr lang="en-US" sz="1600" dirty="0" smtClean="0"/>
              <a:t>. </a:t>
            </a:r>
          </a:p>
        </p:txBody>
      </p:sp>
      <p:sp>
        <p:nvSpPr>
          <p:cNvPr id="6" name="TextBox 5"/>
          <p:cNvSpPr txBox="1"/>
          <p:nvPr/>
        </p:nvSpPr>
        <p:spPr>
          <a:xfrm>
            <a:off x="7158182" y="244025"/>
            <a:ext cx="3851563" cy="646331"/>
          </a:xfrm>
          <a:prstGeom prst="rect">
            <a:avLst/>
          </a:prstGeom>
          <a:noFill/>
        </p:spPr>
        <p:txBody>
          <a:bodyPr wrap="square" rtlCol="0">
            <a:spAutoFit/>
          </a:bodyPr>
          <a:lstStyle/>
          <a:p>
            <a:r>
              <a:rPr lang="en-US" dirty="0" smtClean="0"/>
              <a:t>Same plot as on left, but expressed </a:t>
            </a:r>
          </a:p>
          <a:p>
            <a:r>
              <a:rPr lang="en-US" dirty="0" smtClean="0"/>
              <a:t>as  percentages of S1X rate: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20175754"/>
              </p:ext>
            </p:extLst>
          </p:nvPr>
        </p:nvGraphicFramePr>
        <p:xfrm>
          <a:off x="891309" y="461315"/>
          <a:ext cx="4572000" cy="3912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48014441"/>
              </p:ext>
            </p:extLst>
          </p:nvPr>
        </p:nvGraphicFramePr>
        <p:xfrm>
          <a:off x="6580909" y="983037"/>
          <a:ext cx="4572000" cy="391287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fld id="{435E6910-A22D-4117-9E3E-21E1B332A506}" type="slidenum">
              <a:rPr lang="en-US" smtClean="0"/>
              <a:t>5</a:t>
            </a:fld>
            <a:endParaRPr lang="en-US"/>
          </a:p>
        </p:txBody>
      </p:sp>
    </p:spTree>
    <p:extLst>
      <p:ext uri="{BB962C8B-B14F-4D97-AF65-F5344CB8AC3E}">
        <p14:creationId xmlns:p14="http://schemas.microsoft.com/office/powerpoint/2010/main" val="195436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547" y="318234"/>
            <a:ext cx="4678217" cy="646331"/>
          </a:xfrm>
          <a:prstGeom prst="rect">
            <a:avLst/>
          </a:prstGeom>
          <a:noFill/>
        </p:spPr>
        <p:txBody>
          <a:bodyPr wrap="square" rtlCol="0">
            <a:spAutoFit/>
          </a:bodyPr>
          <a:lstStyle/>
          <a:p>
            <a:r>
              <a:rPr lang="en-US" dirty="0" smtClean="0"/>
              <a:t>Same plot on a log scale to emphasize the lower and cleaner rates.  </a:t>
            </a:r>
            <a:endParaRPr lang="en-US" dirty="0"/>
          </a:p>
        </p:txBody>
      </p:sp>
      <p:sp>
        <p:nvSpPr>
          <p:cNvPr id="7" name="TextBox 6"/>
          <p:cNvSpPr txBox="1"/>
          <p:nvPr/>
        </p:nvSpPr>
        <p:spPr>
          <a:xfrm>
            <a:off x="318655" y="4704832"/>
            <a:ext cx="11730182" cy="2062103"/>
          </a:xfrm>
          <a:prstGeom prst="rect">
            <a:avLst/>
          </a:prstGeom>
          <a:noFill/>
        </p:spPr>
        <p:txBody>
          <a:bodyPr wrap="square" rtlCol="0">
            <a:spAutoFit/>
          </a:bodyPr>
          <a:lstStyle/>
          <a:p>
            <a:r>
              <a:rPr lang="en-US" sz="1600" dirty="0" smtClean="0"/>
              <a:t>Takeaway:</a:t>
            </a:r>
          </a:p>
          <a:p>
            <a:endParaRPr lang="en-US" sz="1600" dirty="0"/>
          </a:p>
          <a:p>
            <a:pPr marL="285750" indent="-285750">
              <a:buFont typeface="Arial" panose="020B0604020202020204" pitchFamily="34" charset="0"/>
              <a:buChar char="•"/>
            </a:pPr>
            <a:r>
              <a:rPr lang="en-US" sz="1600" dirty="0" smtClean="0"/>
              <a:t>The HODO 3 out of 4 rate is not far from the sum of PRLO and PRHI. (</a:t>
            </a:r>
            <a:r>
              <a:rPr lang="en-US" sz="1600" dirty="0"/>
              <a:t>R</a:t>
            </a:r>
            <a:r>
              <a:rPr lang="en-US" sz="1600" dirty="0" smtClean="0"/>
              <a:t>emember, these tracks are mostly pi+ and protons, and there may still be some accidentals in the </a:t>
            </a:r>
            <a:r>
              <a:rPr lang="en-US" sz="1600" dirty="0" err="1" smtClean="0"/>
              <a:t>hodo</a:t>
            </a:r>
            <a:r>
              <a:rPr lang="en-US" sz="1600" dirty="0" smtClean="0"/>
              <a:t> trigger.) </a:t>
            </a:r>
          </a:p>
          <a:p>
            <a:endParaRPr lang="en-US" sz="1600" dirty="0" smtClean="0"/>
          </a:p>
          <a:p>
            <a:r>
              <a:rPr lang="en-US" sz="1600" dirty="0" smtClean="0"/>
              <a:t>An optimistic interpretation of the above is: </a:t>
            </a:r>
          </a:p>
          <a:p>
            <a:pPr marL="285750" indent="-285750">
              <a:buFont typeface="Arial" panose="020B0604020202020204" pitchFamily="34" charset="0"/>
              <a:buChar char="•"/>
            </a:pPr>
            <a:r>
              <a:rPr lang="en-US" sz="1600" dirty="0" smtClean="0"/>
              <a:t>The HODO 3 out of 4 is a not-too-dirty estimate of the rate of tracks in the acceptance, and</a:t>
            </a:r>
          </a:p>
          <a:p>
            <a:pPr marL="285750" indent="-285750">
              <a:buFont typeface="Arial" panose="020B0604020202020204" pitchFamily="34" charset="0"/>
              <a:buChar char="•"/>
            </a:pPr>
            <a:r>
              <a:rPr lang="en-US" sz="1600" dirty="0" smtClean="0"/>
              <a:t> low threshold calorimeter information is efficient enough to use in a robust, single-arm wire chamber efficiency for hadrons. </a:t>
            </a:r>
          </a:p>
        </p:txBody>
      </p:sp>
      <p:graphicFrame>
        <p:nvGraphicFramePr>
          <p:cNvPr id="8" name="Chart 7"/>
          <p:cNvGraphicFramePr>
            <a:graphicFrameLocks/>
          </p:cNvGraphicFramePr>
          <p:nvPr>
            <p:extLst>
              <p:ext uri="{D42A27DB-BD31-4B8C-83A1-F6EECF244321}">
                <p14:modId xmlns:p14="http://schemas.microsoft.com/office/powerpoint/2010/main" val="983566018"/>
              </p:ext>
            </p:extLst>
          </p:nvPr>
        </p:nvGraphicFramePr>
        <p:xfrm>
          <a:off x="752764" y="881438"/>
          <a:ext cx="4572000" cy="3912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062345479"/>
              </p:ext>
            </p:extLst>
          </p:nvPr>
        </p:nvGraphicFramePr>
        <p:xfrm>
          <a:off x="6534727" y="964565"/>
          <a:ext cx="4572000" cy="3912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28510" y="318233"/>
            <a:ext cx="4678217" cy="646331"/>
          </a:xfrm>
          <a:prstGeom prst="rect">
            <a:avLst/>
          </a:prstGeom>
          <a:noFill/>
        </p:spPr>
        <p:txBody>
          <a:bodyPr wrap="square" rtlCol="0">
            <a:spAutoFit/>
          </a:bodyPr>
          <a:lstStyle/>
          <a:p>
            <a:r>
              <a:rPr lang="en-US" dirty="0"/>
              <a:t>T</a:t>
            </a:r>
            <a:r>
              <a:rPr lang="en-US" dirty="0" smtClean="0"/>
              <a:t>he lower and cleaner rates, normalized to the HODO 3 out of 4 rate.   </a:t>
            </a:r>
            <a:endParaRPr lang="en-US" dirty="0"/>
          </a:p>
        </p:txBody>
      </p:sp>
      <p:sp>
        <p:nvSpPr>
          <p:cNvPr id="11" name="Slide Number Placeholder 10"/>
          <p:cNvSpPr>
            <a:spLocks noGrp="1"/>
          </p:cNvSpPr>
          <p:nvPr>
            <p:ph type="sldNum" sz="quarter" idx="12"/>
          </p:nvPr>
        </p:nvSpPr>
        <p:spPr/>
        <p:txBody>
          <a:bodyPr/>
          <a:lstStyle/>
          <a:p>
            <a:fld id="{435E6910-A22D-4117-9E3E-21E1B332A506}" type="slidenum">
              <a:rPr lang="en-US" smtClean="0"/>
              <a:t>6</a:t>
            </a:fld>
            <a:endParaRPr lang="en-US"/>
          </a:p>
        </p:txBody>
      </p:sp>
    </p:spTree>
    <p:extLst>
      <p:ext uri="{BB962C8B-B14F-4D97-AF65-F5344CB8AC3E}">
        <p14:creationId xmlns:p14="http://schemas.microsoft.com/office/powerpoint/2010/main" val="182774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00509255"/>
              </p:ext>
            </p:extLst>
          </p:nvPr>
        </p:nvGraphicFramePr>
        <p:xfrm>
          <a:off x="2593571" y="944188"/>
          <a:ext cx="6949440" cy="45262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1373" y="3122090"/>
            <a:ext cx="2576944" cy="830997"/>
          </a:xfrm>
          <a:prstGeom prst="rect">
            <a:avLst/>
          </a:prstGeom>
          <a:noFill/>
        </p:spPr>
        <p:txBody>
          <a:bodyPr wrap="square" rtlCol="0">
            <a:spAutoFit/>
          </a:bodyPr>
          <a:lstStyle/>
          <a:p>
            <a:r>
              <a:rPr lang="en-US" sz="1600" dirty="0" smtClean="0"/>
              <a:t>I infer a local track rate from </a:t>
            </a:r>
            <a:endParaRPr lang="en-US" sz="1600" dirty="0"/>
          </a:p>
          <a:p>
            <a:r>
              <a:rPr lang="en-US" sz="1600" dirty="0" smtClean="0"/>
              <a:t>(S1X+S1Y) – (S1X.or.S1Y), etc. </a:t>
            </a:r>
          </a:p>
        </p:txBody>
      </p:sp>
      <p:cxnSp>
        <p:nvCxnSpPr>
          <p:cNvPr id="8" name="Straight Arrow Connector 7"/>
          <p:cNvCxnSpPr/>
          <p:nvPr/>
        </p:nvCxnSpPr>
        <p:spPr>
          <a:xfrm>
            <a:off x="2697018" y="3722254"/>
            <a:ext cx="1801091" cy="406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4872" y="304952"/>
            <a:ext cx="6493163" cy="369332"/>
          </a:xfrm>
          <a:prstGeom prst="rect">
            <a:avLst/>
          </a:prstGeom>
          <a:noFill/>
        </p:spPr>
        <p:txBody>
          <a:bodyPr wrap="square" rtlCol="0">
            <a:spAutoFit/>
          </a:bodyPr>
          <a:lstStyle/>
          <a:p>
            <a:r>
              <a:rPr lang="en-US" dirty="0" smtClean="0"/>
              <a:t>Now emphasizing more of the logical signals:</a:t>
            </a:r>
            <a:endParaRPr lang="en-US" dirty="0"/>
          </a:p>
        </p:txBody>
      </p:sp>
      <p:sp>
        <p:nvSpPr>
          <p:cNvPr id="14" name="TextBox 13"/>
          <p:cNvSpPr txBox="1"/>
          <p:nvPr/>
        </p:nvSpPr>
        <p:spPr>
          <a:xfrm>
            <a:off x="9488518" y="3139789"/>
            <a:ext cx="2576944" cy="584775"/>
          </a:xfrm>
          <a:prstGeom prst="rect">
            <a:avLst/>
          </a:prstGeom>
          <a:noFill/>
        </p:spPr>
        <p:txBody>
          <a:bodyPr wrap="square" rtlCol="0">
            <a:spAutoFit/>
          </a:bodyPr>
          <a:lstStyle/>
          <a:p>
            <a:r>
              <a:rPr lang="en-US" sz="1600" dirty="0" smtClean="0"/>
              <a:t> </a:t>
            </a:r>
            <a:endParaRPr lang="en-US" sz="1600" dirty="0"/>
          </a:p>
          <a:p>
            <a:r>
              <a:rPr lang="en-US" sz="1600" dirty="0" smtClean="0"/>
              <a:t> I added HODO 2 out of 4.</a:t>
            </a:r>
          </a:p>
        </p:txBody>
      </p:sp>
      <p:cxnSp>
        <p:nvCxnSpPr>
          <p:cNvPr id="15" name="Straight Arrow Connector 14"/>
          <p:cNvCxnSpPr/>
          <p:nvPr/>
        </p:nvCxnSpPr>
        <p:spPr>
          <a:xfrm flipH="1">
            <a:off x="8819806" y="3675996"/>
            <a:ext cx="668712" cy="55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35E6910-A22D-4117-9E3E-21E1B332A506}" type="slidenum">
              <a:rPr lang="en-US" smtClean="0"/>
              <a:t>7</a:t>
            </a:fld>
            <a:endParaRPr lang="en-US"/>
          </a:p>
        </p:txBody>
      </p:sp>
    </p:spTree>
    <p:extLst>
      <p:ext uri="{BB962C8B-B14F-4D97-AF65-F5344CB8AC3E}">
        <p14:creationId xmlns:p14="http://schemas.microsoft.com/office/powerpoint/2010/main" val="275287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699661418"/>
              </p:ext>
            </p:extLst>
          </p:nvPr>
        </p:nvGraphicFramePr>
        <p:xfrm>
          <a:off x="2606040" y="1162050"/>
          <a:ext cx="6979920"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24872" y="304952"/>
            <a:ext cx="6493163" cy="369332"/>
          </a:xfrm>
          <a:prstGeom prst="rect">
            <a:avLst/>
          </a:prstGeom>
          <a:noFill/>
        </p:spPr>
        <p:txBody>
          <a:bodyPr wrap="square" rtlCol="0">
            <a:spAutoFit/>
          </a:bodyPr>
          <a:lstStyle/>
          <a:p>
            <a:r>
              <a:rPr lang="en-US" dirty="0" smtClean="0"/>
              <a:t>Same plot as on previous page, but normalized to S1X.or.S1Y rate.  </a:t>
            </a:r>
            <a:endParaRPr lang="en-US" dirty="0"/>
          </a:p>
        </p:txBody>
      </p:sp>
      <p:sp>
        <p:nvSpPr>
          <p:cNvPr id="5" name="Slide Number Placeholder 4"/>
          <p:cNvSpPr>
            <a:spLocks noGrp="1"/>
          </p:cNvSpPr>
          <p:nvPr>
            <p:ph type="sldNum" sz="quarter" idx="12"/>
          </p:nvPr>
        </p:nvSpPr>
        <p:spPr/>
        <p:txBody>
          <a:bodyPr/>
          <a:lstStyle/>
          <a:p>
            <a:fld id="{435E6910-A22D-4117-9E3E-21E1B332A506}" type="slidenum">
              <a:rPr lang="en-US" smtClean="0"/>
              <a:t>8</a:t>
            </a:fld>
            <a:endParaRPr lang="en-US"/>
          </a:p>
        </p:txBody>
      </p:sp>
    </p:spTree>
    <p:extLst>
      <p:ext uri="{BB962C8B-B14F-4D97-AF65-F5344CB8AC3E}">
        <p14:creationId xmlns:p14="http://schemas.microsoft.com/office/powerpoint/2010/main" val="177134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60137562"/>
              </p:ext>
            </p:extLst>
          </p:nvPr>
        </p:nvGraphicFramePr>
        <p:xfrm>
          <a:off x="2532149" y="541699"/>
          <a:ext cx="6979920" cy="45491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6364" y="4896875"/>
            <a:ext cx="11730182" cy="1815882"/>
          </a:xfrm>
          <a:prstGeom prst="rect">
            <a:avLst/>
          </a:prstGeom>
          <a:noFill/>
        </p:spPr>
        <p:txBody>
          <a:bodyPr wrap="square" rtlCol="0">
            <a:spAutoFit/>
          </a:bodyPr>
          <a:lstStyle/>
          <a:p>
            <a:r>
              <a:rPr lang="en-US" sz="1600" dirty="0" smtClean="0"/>
              <a:t>Takeaway:</a:t>
            </a:r>
            <a:endParaRPr lang="en-US" sz="1600" dirty="0"/>
          </a:p>
          <a:p>
            <a:pPr marL="285750" indent="-285750">
              <a:buFont typeface="Arial" panose="020B0604020202020204" pitchFamily="34" charset="0"/>
              <a:buChar char="•"/>
            </a:pPr>
            <a:r>
              <a:rPr lang="en-US" sz="1600" dirty="0" smtClean="0"/>
              <a:t>Most of the inferred track rate in S1 doesn’t make it to S2. Either the </a:t>
            </a:r>
            <a:r>
              <a:rPr lang="en-US" sz="1600" dirty="0" err="1" smtClean="0"/>
              <a:t>bkg</a:t>
            </a:r>
            <a:r>
              <a:rPr lang="en-US" sz="1600" dirty="0" smtClean="0"/>
              <a:t> tracks in the S1 region are too soft, or too large an angle. </a:t>
            </a:r>
            <a:endParaRPr lang="en-US" sz="1600" dirty="0"/>
          </a:p>
          <a:p>
            <a:pPr marL="285750" indent="-285750">
              <a:buFont typeface="Arial" panose="020B0604020202020204" pitchFamily="34" charset="0"/>
              <a:buChar char="•"/>
            </a:pPr>
            <a:r>
              <a:rPr lang="en-US" sz="1600" dirty="0" smtClean="0"/>
              <a:t>By contrast, the majority of the inferred track rate at S2 does show up in the HODO triggers. They are mostly in the acceptance, and clearly hard enough to fire at least one S1 counter. </a:t>
            </a:r>
            <a:endParaRPr lang="en-US" sz="1600" dirty="0"/>
          </a:p>
          <a:p>
            <a:pPr marL="285750" indent="-285750">
              <a:buFont typeface="Arial" panose="020B0604020202020204" pitchFamily="34" charset="0"/>
              <a:buChar char="•"/>
            </a:pPr>
            <a:r>
              <a:rPr lang="en-US" sz="1600" dirty="0" smtClean="0"/>
              <a:t>The HODO 2 out of 4 looks promising: its rate is only ~40% larger than the 3 out of 4.  </a:t>
            </a:r>
          </a:p>
          <a:p>
            <a:pPr marL="285750" indent="-285750">
              <a:buFont typeface="Arial" panose="020B0604020202020204" pitchFamily="34" charset="0"/>
              <a:buChar char="•"/>
            </a:pPr>
            <a:r>
              <a:rPr lang="en-US" sz="1600" dirty="0" smtClean="0"/>
              <a:t>Without additional cuts on HODO 3 out of 4, I would conservatively assume it has O(10)% accidentals. </a:t>
            </a:r>
            <a:endParaRPr lang="en-US" sz="1600" dirty="0"/>
          </a:p>
          <a:p>
            <a:pPr marL="285750" indent="-285750">
              <a:buFont typeface="Arial" panose="020B0604020202020204" pitchFamily="34" charset="0"/>
              <a:buChar char="•"/>
            </a:pPr>
            <a:endParaRPr lang="en-US" sz="1600" dirty="0" smtClean="0"/>
          </a:p>
        </p:txBody>
      </p:sp>
      <p:sp>
        <p:nvSpPr>
          <p:cNvPr id="5" name="Rectangle 4"/>
          <p:cNvSpPr/>
          <p:nvPr/>
        </p:nvSpPr>
        <p:spPr>
          <a:xfrm>
            <a:off x="4379654" y="3214255"/>
            <a:ext cx="5132416" cy="151476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24872" y="304952"/>
            <a:ext cx="8839201" cy="369332"/>
          </a:xfrm>
          <a:prstGeom prst="rect">
            <a:avLst/>
          </a:prstGeom>
          <a:noFill/>
        </p:spPr>
        <p:txBody>
          <a:bodyPr wrap="square" rtlCol="0">
            <a:spAutoFit/>
          </a:bodyPr>
          <a:lstStyle/>
          <a:p>
            <a:r>
              <a:rPr lang="en-US" dirty="0" smtClean="0"/>
              <a:t>Emphasizing the rates naively with the potential to be associated with a good track: </a:t>
            </a:r>
            <a:endParaRPr lang="en-US" dirty="0"/>
          </a:p>
        </p:txBody>
      </p:sp>
      <p:sp>
        <p:nvSpPr>
          <p:cNvPr id="8" name="Slide Number Placeholder 7"/>
          <p:cNvSpPr>
            <a:spLocks noGrp="1"/>
          </p:cNvSpPr>
          <p:nvPr>
            <p:ph type="sldNum" sz="quarter" idx="12"/>
          </p:nvPr>
        </p:nvSpPr>
        <p:spPr/>
        <p:txBody>
          <a:bodyPr/>
          <a:lstStyle/>
          <a:p>
            <a:fld id="{435E6910-A22D-4117-9E3E-21E1B332A506}" type="slidenum">
              <a:rPr lang="en-US" smtClean="0"/>
              <a:t>9</a:t>
            </a:fld>
            <a:endParaRPr lang="en-US"/>
          </a:p>
        </p:txBody>
      </p:sp>
    </p:spTree>
    <p:extLst>
      <p:ext uri="{BB962C8B-B14F-4D97-AF65-F5344CB8AC3E}">
        <p14:creationId xmlns:p14="http://schemas.microsoft.com/office/powerpoint/2010/main" val="384115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alpha val="4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1088</Words>
  <Application>Microsoft Office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What can we learn from a snapshot of SHMS Rates?  (while it was serving as the hadron arm in C(e,e’p) at 3-pass) </vt:lpstr>
      <vt:lpstr>Motivation and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backups</vt:lpstr>
      <vt:lpstr>PowerPoint Presentation</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learn from a snapshot of SHMS Rates?  (serving as the hadron arm in C(e,e’p) at 3-pass)</dc:title>
  <dc:creator>Dave Mack</dc:creator>
  <cp:lastModifiedBy>Dave Mack</cp:lastModifiedBy>
  <cp:revision>36</cp:revision>
  <dcterms:created xsi:type="dcterms:W3CDTF">2018-01-31T21:49:07Z</dcterms:created>
  <dcterms:modified xsi:type="dcterms:W3CDTF">2018-02-01T21:17:31Z</dcterms:modified>
</cp:coreProperties>
</file>