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BCB"/>
          </a:solidFill>
        </a:fill>
      </a:tcStyle>
    </a:wholeTbl>
    <a:band2H>
      <a:tcTxStyle b="def" i="def"/>
      <a:tcStyle>
        <a:tcBdr/>
        <a:fill>
          <a:solidFill>
            <a:srgbClr val="F4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8E8"/>
          </a:solidFill>
        </a:fill>
      </a:tcStyle>
    </a:wholeTbl>
    <a:band2H>
      <a:tcTxStyle b="def" i="def"/>
      <a:tcStyle>
        <a:tcBdr/>
        <a:fill>
          <a:solidFill>
            <a:srgbClr val="F4F4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b="def" i="def"/>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6668"/>
            </a:scheme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chemeClr val="accent2">
              <a:lumOff val="6668"/>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3" name="Picture 3" descr="Picture 3"/>
          <p:cNvPicPr>
            <a:picLocks noChangeAspect="1"/>
          </p:cNvPicPr>
          <p:nvPr/>
        </p:nvPicPr>
        <p:blipFill>
          <a:blip r:embed="rId2">
            <a:extLst/>
          </a:blip>
          <a:stretch>
            <a:fillRect/>
          </a:stretch>
        </p:blipFill>
        <p:spPr>
          <a:xfrm>
            <a:off x="0" y="0"/>
            <a:ext cx="9144000" cy="1282700"/>
          </a:xfrm>
          <a:prstGeom prst="rect">
            <a:avLst/>
          </a:prstGeom>
          <a:ln w="12700">
            <a:miter lim="400000"/>
          </a:ln>
        </p:spPr>
      </p:pic>
      <p:pic>
        <p:nvPicPr>
          <p:cNvPr id="14" name="Picture 11" descr="Picture 11"/>
          <p:cNvPicPr>
            <a:picLocks noChangeAspect="1"/>
          </p:cNvPicPr>
          <p:nvPr/>
        </p:nvPicPr>
        <p:blipFill>
          <a:blip r:embed="rId3">
            <a:extLst/>
          </a:blip>
          <a:stretch>
            <a:fillRect/>
          </a:stretch>
        </p:blipFill>
        <p:spPr>
          <a:xfrm>
            <a:off x="-228600" y="2941863"/>
            <a:ext cx="4258582" cy="4258582"/>
          </a:xfrm>
          <a:prstGeom prst="rect">
            <a:avLst/>
          </a:prstGeom>
          <a:ln w="12700">
            <a:miter lim="400000"/>
          </a:ln>
        </p:spPr>
      </p:pic>
      <p:pic>
        <p:nvPicPr>
          <p:cNvPr id="15" name="Picture 22" descr="Picture 22"/>
          <p:cNvPicPr>
            <a:picLocks noChangeAspect="1"/>
          </p:cNvPicPr>
          <p:nvPr/>
        </p:nvPicPr>
        <p:blipFill>
          <a:blip r:embed="rId4">
            <a:extLst/>
          </a:blip>
          <a:stretch>
            <a:fillRect/>
          </a:stretch>
        </p:blipFill>
        <p:spPr>
          <a:xfrm>
            <a:off x="332386" y="6232328"/>
            <a:ext cx="1720202" cy="557061"/>
          </a:xfrm>
          <a:prstGeom prst="rect">
            <a:avLst/>
          </a:prstGeom>
          <a:ln w="12700">
            <a:miter lim="400000"/>
          </a:ln>
        </p:spPr>
      </p:pic>
      <p:sp>
        <p:nvSpPr>
          <p:cNvPr id="16" name="Title Text"/>
          <p:cNvSpPr txBox="1"/>
          <p:nvPr>
            <p:ph type="title"/>
          </p:nvPr>
        </p:nvSpPr>
        <p:spPr>
          <a:xfrm>
            <a:off x="332386" y="505595"/>
            <a:ext cx="7937298" cy="617839"/>
          </a:xfrm>
          <a:prstGeom prst="rect">
            <a:avLst/>
          </a:prstGeom>
        </p:spPr>
        <p:txBody>
          <a:bodyPr anchor="b"/>
          <a:lstStyle>
            <a:lvl1pPr>
              <a:defRPr sz="3000"/>
            </a:lvl1pPr>
          </a:lstStyle>
          <a:p>
            <a:pPr/>
            <a:r>
              <a:t>Title Text</a:t>
            </a:r>
          </a:p>
        </p:txBody>
      </p:sp>
      <p:sp>
        <p:nvSpPr>
          <p:cNvPr id="17" name="Body Level One…"/>
          <p:cNvSpPr txBox="1"/>
          <p:nvPr>
            <p:ph type="body" sz="half" idx="1"/>
          </p:nvPr>
        </p:nvSpPr>
        <p:spPr>
          <a:xfrm>
            <a:off x="332387" y="1720792"/>
            <a:ext cx="4051835" cy="3246672"/>
          </a:xfrm>
          <a:prstGeom prst="rect">
            <a:avLst/>
          </a:prstGeom>
        </p:spPr>
        <p:txBody>
          <a:bodyPr/>
          <a:lstStyle>
            <a:lvl1pPr marL="0" indent="0">
              <a:lnSpc>
                <a:spcPct val="100000"/>
              </a:lnSpc>
              <a:buSzTx/>
              <a:buFontTx/>
              <a:buNone/>
              <a:defRPr>
                <a:solidFill>
                  <a:schemeClr val="accent1"/>
                </a:solidFill>
              </a:defRPr>
            </a:lvl1pPr>
            <a:lvl2pPr marL="0" indent="457200">
              <a:lnSpc>
                <a:spcPct val="100000"/>
              </a:lnSpc>
              <a:buSzTx/>
              <a:buFontTx/>
              <a:buNone/>
              <a:defRPr>
                <a:solidFill>
                  <a:schemeClr val="accent1"/>
                </a:solidFill>
              </a:defRPr>
            </a:lvl2pPr>
            <a:lvl3pPr marL="0" indent="914400">
              <a:lnSpc>
                <a:spcPct val="100000"/>
              </a:lnSpc>
              <a:buSzTx/>
              <a:buFontTx/>
              <a:buNone/>
              <a:defRPr>
                <a:solidFill>
                  <a:schemeClr val="accent1"/>
                </a:solidFill>
              </a:defRPr>
            </a:lvl3pPr>
            <a:lvl4pPr marL="0" indent="1371600">
              <a:lnSpc>
                <a:spcPct val="100000"/>
              </a:lnSpc>
              <a:buSzTx/>
              <a:buFontTx/>
              <a:buNone/>
              <a:defRPr>
                <a:solidFill>
                  <a:schemeClr val="accent1"/>
                </a:solidFill>
              </a:defRPr>
            </a:lvl4pPr>
            <a:lvl5pPr marL="0" indent="1828800">
              <a:lnSpc>
                <a:spcPct val="100000"/>
              </a:lnSpc>
              <a:buSzTx/>
              <a:buFontTx/>
              <a:buNone/>
              <a:defRPr>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pic>
        <p:nvPicPr>
          <p:cNvPr id="18" name="Picture 26" descr="Picture 26"/>
          <p:cNvPicPr>
            <a:picLocks noChangeAspect="1"/>
          </p:cNvPicPr>
          <p:nvPr/>
        </p:nvPicPr>
        <p:blipFill>
          <a:blip r:embed="rId5">
            <a:extLst/>
          </a:blip>
          <a:stretch>
            <a:fillRect/>
          </a:stretch>
        </p:blipFill>
        <p:spPr>
          <a:xfrm>
            <a:off x="8522405" y="6459468"/>
            <a:ext cx="407284" cy="273533"/>
          </a:xfrm>
          <a:prstGeom prst="rect">
            <a:avLst/>
          </a:prstGeom>
          <a:ln w="12700">
            <a:miter lim="400000"/>
          </a:ln>
        </p:spPr>
      </p:pic>
      <p:pic>
        <p:nvPicPr>
          <p:cNvPr id="19" name="Picture 4" descr="Picture 4"/>
          <p:cNvPicPr>
            <a:picLocks noChangeAspect="1"/>
          </p:cNvPicPr>
          <p:nvPr/>
        </p:nvPicPr>
        <p:blipFill>
          <a:blip r:embed="rId6">
            <a:extLst/>
          </a:blip>
          <a:stretch>
            <a:fillRect/>
          </a:stretch>
        </p:blipFill>
        <p:spPr>
          <a:xfrm>
            <a:off x="6692909" y="6450041"/>
            <a:ext cx="1629562" cy="273532"/>
          </a:xfrm>
          <a:prstGeom prst="rect">
            <a:avLst/>
          </a:prstGeom>
          <a:ln w="12700">
            <a:miter lim="400000"/>
          </a:ln>
        </p:spPr>
      </p:pic>
      <p:sp>
        <p:nvSpPr>
          <p:cNvPr id="20" name="Picture Placeholder 8"/>
          <p:cNvSpPr/>
          <p:nvPr>
            <p:ph type="pic" sz="half" idx="13"/>
          </p:nvPr>
        </p:nvSpPr>
        <p:spPr>
          <a:xfrm>
            <a:off x="4506686" y="1725952"/>
            <a:ext cx="4630965" cy="3821640"/>
          </a:xfrm>
          <a:prstGeom prst="rect">
            <a:avLst/>
          </a:prstGeom>
        </p:spPr>
        <p:txBody>
          <a:bodyPr lIns="91439" rIns="91439">
            <a:noAutofit/>
          </a:bodyPr>
          <a:lstStyle/>
          <a:p>
            <a:pPr/>
          </a:p>
        </p:txBody>
      </p:sp>
      <p:sp>
        <p:nvSpPr>
          <p:cNvPr id="21" name="Text Placeholder 14"/>
          <p:cNvSpPr/>
          <p:nvPr>
            <p:ph type="body" sz="quarter" idx="14"/>
          </p:nvPr>
        </p:nvSpPr>
        <p:spPr>
          <a:xfrm>
            <a:off x="332386" y="5126730"/>
            <a:ext cx="4051836" cy="420863"/>
          </a:xfrm>
          <a:prstGeom prst="rect">
            <a:avLst/>
          </a:prstGeom>
        </p:spPr>
        <p:txBody>
          <a:bodyPr/>
          <a:lstStyle/>
          <a:p>
            <a:pPr marL="0" indent="0">
              <a:buSzTx/>
              <a:buFontTx/>
              <a:buNone/>
              <a:defRPr>
                <a:solidFill>
                  <a:schemeClr val="accent6"/>
                </a:solidFill>
              </a:defRPr>
            </a:pPr>
          </a:p>
        </p:txBody>
      </p:sp>
      <p:sp>
        <p:nvSpPr>
          <p:cNvPr id="22" name="Slide Number"/>
          <p:cNvSpPr txBox="1"/>
          <p:nvPr>
            <p:ph type="sldNum" sz="quarter" idx="2"/>
          </p:nvPr>
        </p:nvSpPr>
        <p:spPr>
          <a:xfrm>
            <a:off x="4419600" y="6172200"/>
            <a:ext cx="2133600" cy="368301"/>
          </a:xfrm>
          <a:prstGeom prst="rect">
            <a:avLst/>
          </a:prstGeom>
        </p:spPr>
        <p:txBody>
          <a:bodyP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estions Slide">
    <p:spTree>
      <p:nvGrpSpPr>
        <p:cNvPr id="1" name=""/>
        <p:cNvGrpSpPr/>
        <p:nvPr/>
      </p:nvGrpSpPr>
      <p:grpSpPr>
        <a:xfrm>
          <a:off x="0" y="0"/>
          <a:ext cx="0" cy="0"/>
          <a:chOff x="0" y="0"/>
          <a:chExt cx="0" cy="0"/>
        </a:xfrm>
      </p:grpSpPr>
      <p:pic>
        <p:nvPicPr>
          <p:cNvPr id="111" name="Picture 3" descr="Picture 3"/>
          <p:cNvPicPr>
            <a:picLocks noChangeAspect="1"/>
          </p:cNvPicPr>
          <p:nvPr/>
        </p:nvPicPr>
        <p:blipFill>
          <a:blip r:embed="rId2">
            <a:extLst/>
          </a:blip>
          <a:stretch>
            <a:fillRect/>
          </a:stretch>
        </p:blipFill>
        <p:spPr>
          <a:xfrm>
            <a:off x="0" y="0"/>
            <a:ext cx="9144000" cy="1282700"/>
          </a:xfrm>
          <a:prstGeom prst="rect">
            <a:avLst/>
          </a:prstGeom>
          <a:ln w="12700">
            <a:miter lim="400000"/>
          </a:ln>
        </p:spPr>
      </p:pic>
      <p:pic>
        <p:nvPicPr>
          <p:cNvPr id="112" name="Picture 11" descr="Picture 11"/>
          <p:cNvPicPr>
            <a:picLocks noChangeAspect="1"/>
          </p:cNvPicPr>
          <p:nvPr/>
        </p:nvPicPr>
        <p:blipFill>
          <a:blip r:embed="rId3">
            <a:extLst/>
          </a:blip>
          <a:stretch>
            <a:fillRect/>
          </a:stretch>
        </p:blipFill>
        <p:spPr>
          <a:xfrm>
            <a:off x="-228600" y="2941863"/>
            <a:ext cx="4258582" cy="4258582"/>
          </a:xfrm>
          <a:prstGeom prst="rect">
            <a:avLst/>
          </a:prstGeom>
          <a:ln w="12700">
            <a:miter lim="400000"/>
          </a:ln>
        </p:spPr>
      </p:pic>
      <p:pic>
        <p:nvPicPr>
          <p:cNvPr id="113" name="Picture 22" descr="Picture 22"/>
          <p:cNvPicPr>
            <a:picLocks noChangeAspect="1"/>
          </p:cNvPicPr>
          <p:nvPr/>
        </p:nvPicPr>
        <p:blipFill>
          <a:blip r:embed="rId4">
            <a:extLst/>
          </a:blip>
          <a:stretch>
            <a:fillRect/>
          </a:stretch>
        </p:blipFill>
        <p:spPr>
          <a:xfrm>
            <a:off x="332386" y="6232328"/>
            <a:ext cx="1720202" cy="557061"/>
          </a:xfrm>
          <a:prstGeom prst="rect">
            <a:avLst/>
          </a:prstGeom>
          <a:ln w="12700">
            <a:miter lim="400000"/>
          </a:ln>
        </p:spPr>
      </p:pic>
      <p:sp>
        <p:nvSpPr>
          <p:cNvPr id="114" name="Title Text"/>
          <p:cNvSpPr txBox="1"/>
          <p:nvPr>
            <p:ph type="title"/>
          </p:nvPr>
        </p:nvSpPr>
        <p:spPr>
          <a:xfrm>
            <a:off x="332386" y="505595"/>
            <a:ext cx="5774500" cy="617839"/>
          </a:xfrm>
          <a:prstGeom prst="rect">
            <a:avLst/>
          </a:prstGeom>
        </p:spPr>
        <p:txBody>
          <a:bodyPr anchor="b"/>
          <a:lstStyle>
            <a:lvl1pPr>
              <a:defRPr sz="3000"/>
            </a:lvl1pPr>
          </a:lstStyle>
          <a:p>
            <a:pPr/>
            <a:r>
              <a:t>Title Text</a:t>
            </a:r>
          </a:p>
        </p:txBody>
      </p:sp>
      <p:pic>
        <p:nvPicPr>
          <p:cNvPr id="115" name="Picture 26" descr="Picture 26"/>
          <p:cNvPicPr>
            <a:picLocks noChangeAspect="1"/>
          </p:cNvPicPr>
          <p:nvPr/>
        </p:nvPicPr>
        <p:blipFill>
          <a:blip r:embed="rId5">
            <a:extLst/>
          </a:blip>
          <a:stretch>
            <a:fillRect/>
          </a:stretch>
        </p:blipFill>
        <p:spPr>
          <a:xfrm>
            <a:off x="8522405" y="6459468"/>
            <a:ext cx="407284" cy="273533"/>
          </a:xfrm>
          <a:prstGeom prst="rect">
            <a:avLst/>
          </a:prstGeom>
          <a:ln w="12700">
            <a:miter lim="400000"/>
          </a:ln>
        </p:spPr>
      </p:pic>
      <p:pic>
        <p:nvPicPr>
          <p:cNvPr id="116" name="Picture 4" descr="Picture 4"/>
          <p:cNvPicPr>
            <a:picLocks noChangeAspect="1"/>
          </p:cNvPicPr>
          <p:nvPr/>
        </p:nvPicPr>
        <p:blipFill>
          <a:blip r:embed="rId6">
            <a:extLst/>
          </a:blip>
          <a:stretch>
            <a:fillRect/>
          </a:stretch>
        </p:blipFill>
        <p:spPr>
          <a:xfrm>
            <a:off x="6692909" y="6450041"/>
            <a:ext cx="1629562" cy="273532"/>
          </a:xfrm>
          <a:prstGeom prst="rect">
            <a:avLst/>
          </a:prstGeom>
          <a:ln w="12700">
            <a:miter lim="400000"/>
          </a:ln>
        </p:spPr>
      </p:pic>
      <p:sp>
        <p:nvSpPr>
          <p:cNvPr id="117" name="Picture Placeholder 8"/>
          <p:cNvSpPr/>
          <p:nvPr>
            <p:ph type="pic" sz="half" idx="13"/>
          </p:nvPr>
        </p:nvSpPr>
        <p:spPr>
          <a:xfrm>
            <a:off x="4506686" y="1725952"/>
            <a:ext cx="4630965" cy="3821640"/>
          </a:xfrm>
          <a:prstGeom prst="rect">
            <a:avLst/>
          </a:prstGeom>
        </p:spPr>
        <p:txBody>
          <a:bodyPr lIns="91439" rIns="91439">
            <a:noAutofit/>
          </a:bodyPr>
          <a:lstStyle/>
          <a:p>
            <a:pPr/>
          </a:p>
        </p:txBody>
      </p:sp>
      <p:sp>
        <p:nvSpPr>
          <p:cNvPr id="118" name="Body Level One…"/>
          <p:cNvSpPr txBox="1"/>
          <p:nvPr>
            <p:ph type="body" sz="quarter" idx="1"/>
          </p:nvPr>
        </p:nvSpPr>
        <p:spPr>
          <a:xfrm>
            <a:off x="6106886" y="849093"/>
            <a:ext cx="2898322" cy="277583"/>
          </a:xfrm>
          <a:prstGeom prst="rect">
            <a:avLst/>
          </a:prstGeom>
        </p:spPr>
        <p:txBody>
          <a:bodyPr/>
          <a:lstStyle>
            <a:lvl1pPr marL="0" indent="0">
              <a:buSzTx/>
              <a:buFontTx/>
              <a:buNone/>
              <a:defRPr sz="1200">
                <a:solidFill>
                  <a:srgbClr val="C00000"/>
                </a:solidFill>
              </a:defRPr>
            </a:lvl1pPr>
            <a:lvl2pPr marL="571500" indent="-114300">
              <a:buFontTx/>
              <a:buChar char="•"/>
              <a:defRPr sz="1200">
                <a:solidFill>
                  <a:srgbClr val="C00000"/>
                </a:solidFill>
              </a:defRPr>
            </a:lvl2pPr>
            <a:lvl3pPr marL="1051560" indent="-137160">
              <a:buFontTx/>
              <a:defRPr sz="1200">
                <a:solidFill>
                  <a:srgbClr val="C00000"/>
                </a:solidFill>
              </a:defRPr>
            </a:lvl3pPr>
            <a:lvl4pPr marL="1524000" indent="-152400">
              <a:buFontTx/>
              <a:buChar char="•"/>
              <a:defRPr sz="1200">
                <a:solidFill>
                  <a:srgbClr val="C00000"/>
                </a:solidFill>
              </a:defRPr>
            </a:lvl4pPr>
            <a:lvl5pPr marL="1981200" indent="-152400">
              <a:buFontTx/>
              <a:defRPr sz="1200">
                <a:solidFill>
                  <a:srgbClr val="C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19" name="Text Placeholder 14"/>
          <p:cNvSpPr/>
          <p:nvPr>
            <p:ph type="body" sz="quarter" idx="14"/>
          </p:nvPr>
        </p:nvSpPr>
        <p:spPr>
          <a:xfrm>
            <a:off x="6106886" y="156700"/>
            <a:ext cx="2898322" cy="632004"/>
          </a:xfrm>
          <a:prstGeom prst="rect">
            <a:avLst/>
          </a:prstGeom>
        </p:spPr>
        <p:txBody>
          <a:bodyPr/>
          <a:lstStyle/>
          <a:p>
            <a:pPr marL="0" indent="0">
              <a:buSzTx/>
              <a:buFontTx/>
              <a:buNone/>
              <a:defRPr b="1" sz="1400">
                <a:solidFill>
                  <a:schemeClr val="accent6"/>
                </a:solidFill>
              </a:defRPr>
            </a:pPr>
          </a:p>
        </p:txBody>
      </p:sp>
      <p:sp>
        <p:nvSpPr>
          <p:cNvPr id="120" name="Text Placeholder 6"/>
          <p:cNvSpPr/>
          <p:nvPr>
            <p:ph type="body" sz="half" idx="15"/>
          </p:nvPr>
        </p:nvSpPr>
        <p:spPr>
          <a:xfrm>
            <a:off x="318637" y="1726357"/>
            <a:ext cx="4098244" cy="3861333"/>
          </a:xfrm>
          <a:prstGeom prst="rect">
            <a:avLst/>
          </a:prstGeom>
        </p:spPr>
        <p:txBody>
          <a:bodyPr/>
          <a:lstStyle/>
          <a:p>
            <a:pPr marL="342900" indent="-342900">
              <a:defRPr>
                <a:solidFill>
                  <a:schemeClr val="accent1"/>
                </a:solidFill>
              </a:defRPr>
            </a:pPr>
          </a:p>
        </p:txBody>
      </p:sp>
      <p:sp>
        <p:nvSpPr>
          <p:cNvPr id="121" name="Slide Number"/>
          <p:cNvSpPr txBox="1"/>
          <p:nvPr>
            <p:ph type="sldNum" sz="quarter" idx="2"/>
          </p:nvPr>
        </p:nvSpPr>
        <p:spPr>
          <a:xfrm>
            <a:off x="4419600" y="6172200"/>
            <a:ext cx="2133600" cy="368301"/>
          </a:xfrm>
          <a:prstGeom prst="rect">
            <a:avLst/>
          </a:prstGeom>
        </p:spPr>
        <p:txBody>
          <a:bodyP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Layout 1">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Layout 2">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308917" y="966054"/>
            <a:ext cx="4148782" cy="538169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Layout 3">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308917" y="966054"/>
            <a:ext cx="4148782" cy="538169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
        <p:nvSpPr>
          <p:cNvPr id="50" name="Picture Placeholder 9"/>
          <p:cNvSpPr/>
          <p:nvPr>
            <p:ph type="pic" sz="quarter" idx="13"/>
          </p:nvPr>
        </p:nvSpPr>
        <p:spPr>
          <a:xfrm>
            <a:off x="4623744" y="983115"/>
            <a:ext cx="4148781" cy="2381251"/>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Layout 4">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sz="quarter" idx="1"/>
          </p:nvPr>
        </p:nvSpPr>
        <p:spPr>
          <a:xfrm>
            <a:off x="308917" y="3439833"/>
            <a:ext cx="4148782" cy="290791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
        <p:nvSpPr>
          <p:cNvPr id="60" name="Picture Placeholder 9"/>
          <p:cNvSpPr/>
          <p:nvPr>
            <p:ph type="pic" sz="quarter" idx="13"/>
          </p:nvPr>
        </p:nvSpPr>
        <p:spPr>
          <a:xfrm>
            <a:off x="308917" y="983115"/>
            <a:ext cx="4148782" cy="2381251"/>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Layout 5">
    <p:spTree>
      <p:nvGrpSpPr>
        <p:cNvPr id="1" name=""/>
        <p:cNvGrpSpPr/>
        <p:nvPr/>
      </p:nvGrpSpPr>
      <p:grpSpPr>
        <a:xfrm>
          <a:off x="0" y="0"/>
          <a:ext cx="0" cy="0"/>
          <a:chOff x="0" y="0"/>
          <a:chExt cx="0" cy="0"/>
        </a:xfrm>
      </p:grpSpPr>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308917" y="966054"/>
            <a:ext cx="4148782" cy="538169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
        <p:nvSpPr>
          <p:cNvPr id="70" name="Picture Placeholder 9"/>
          <p:cNvSpPr/>
          <p:nvPr>
            <p:ph type="pic" sz="quarter" idx="13"/>
          </p:nvPr>
        </p:nvSpPr>
        <p:spPr>
          <a:xfrm>
            <a:off x="4686300" y="983115"/>
            <a:ext cx="4086225" cy="2381251"/>
          </a:xfrm>
          <a:prstGeom prst="rect">
            <a:avLst/>
          </a:prstGeom>
        </p:spPr>
        <p:txBody>
          <a:bodyPr lIns="91439" rIns="91439">
            <a:noAutofit/>
          </a:bodyPr>
          <a:lstStyle/>
          <a:p>
            <a:pPr/>
          </a:p>
        </p:txBody>
      </p:sp>
      <p:sp>
        <p:nvSpPr>
          <p:cNvPr id="71" name="Picture Placeholder 9"/>
          <p:cNvSpPr/>
          <p:nvPr>
            <p:ph type="pic" sz="quarter" idx="14"/>
          </p:nvPr>
        </p:nvSpPr>
        <p:spPr>
          <a:xfrm>
            <a:off x="4686300" y="3595165"/>
            <a:ext cx="4086225" cy="2381251"/>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Layout 6">
    <p:spTree>
      <p:nvGrpSpPr>
        <p:cNvPr id="1" name=""/>
        <p:cNvGrpSpPr/>
        <p:nvPr/>
      </p:nvGrpSpPr>
      <p:grpSpPr>
        <a:xfrm>
          <a:off x="0" y="0"/>
          <a:ext cx="0" cy="0"/>
          <a:chOff x="0" y="0"/>
          <a:chExt cx="0" cy="0"/>
        </a:xfrm>
      </p:grpSpPr>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4624516" y="966054"/>
            <a:ext cx="4148782" cy="538169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
        <p:nvSpPr>
          <p:cNvPr id="81" name="Picture Placeholder 9"/>
          <p:cNvSpPr/>
          <p:nvPr>
            <p:ph type="pic" sz="quarter" idx="13"/>
          </p:nvPr>
        </p:nvSpPr>
        <p:spPr>
          <a:xfrm>
            <a:off x="308917" y="983115"/>
            <a:ext cx="4086226" cy="2381251"/>
          </a:xfrm>
          <a:prstGeom prst="rect">
            <a:avLst/>
          </a:prstGeom>
        </p:spPr>
        <p:txBody>
          <a:bodyPr lIns="91439" rIns="91439">
            <a:noAutofit/>
          </a:bodyPr>
          <a:lstStyle/>
          <a:p>
            <a:pPr/>
          </a:p>
        </p:txBody>
      </p:sp>
      <p:sp>
        <p:nvSpPr>
          <p:cNvPr id="82" name="Picture Placeholder 9"/>
          <p:cNvSpPr/>
          <p:nvPr>
            <p:ph type="pic" sz="quarter" idx="14"/>
          </p:nvPr>
        </p:nvSpPr>
        <p:spPr>
          <a:xfrm>
            <a:off x="308917" y="3595165"/>
            <a:ext cx="4086226" cy="2381251"/>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Layout 7">
    <p:spTree>
      <p:nvGrpSpPr>
        <p:cNvPr id="1" name=""/>
        <p:cNvGrpSpPr/>
        <p:nvPr/>
      </p:nvGrpSpPr>
      <p:grpSpPr>
        <a:xfrm>
          <a:off x="0" y="0"/>
          <a:ext cx="0" cy="0"/>
          <a:chOff x="0" y="0"/>
          <a:chExt cx="0" cy="0"/>
        </a:xfrm>
      </p:grpSpPr>
      <p:sp>
        <p:nvSpPr>
          <p:cNvPr id="89" name="Title Text"/>
          <p:cNvSpPr txBox="1"/>
          <p:nvPr>
            <p:ph type="title"/>
          </p:nvPr>
        </p:nvSpPr>
        <p:spPr>
          <a:prstGeom prst="rect">
            <a:avLst/>
          </a:prstGeom>
        </p:spPr>
        <p:txBody>
          <a:bodyPr/>
          <a:lstStyle/>
          <a:p>
            <a:pPr/>
            <a:r>
              <a:t>Title Text</a:t>
            </a:r>
          </a:p>
        </p:txBody>
      </p:sp>
      <p:sp>
        <p:nvSpPr>
          <p:cNvPr id="90" name="Body Level One…"/>
          <p:cNvSpPr txBox="1"/>
          <p:nvPr>
            <p:ph type="body" sz="quarter" idx="1"/>
          </p:nvPr>
        </p:nvSpPr>
        <p:spPr>
          <a:xfrm>
            <a:off x="308917" y="3439833"/>
            <a:ext cx="4148782" cy="290791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
        <p:nvSpPr>
          <p:cNvPr id="92" name="Picture Placeholder 9"/>
          <p:cNvSpPr/>
          <p:nvPr>
            <p:ph type="pic" sz="quarter" idx="13"/>
          </p:nvPr>
        </p:nvSpPr>
        <p:spPr>
          <a:xfrm>
            <a:off x="308917" y="983115"/>
            <a:ext cx="4148782" cy="2381251"/>
          </a:xfrm>
          <a:prstGeom prst="rect">
            <a:avLst/>
          </a:prstGeom>
        </p:spPr>
        <p:txBody>
          <a:bodyPr lIns="91439" rIns="91439">
            <a:noAutofit/>
          </a:bodyPr>
          <a:lstStyle/>
          <a:p>
            <a:pPr/>
          </a:p>
        </p:txBody>
      </p:sp>
      <p:sp>
        <p:nvSpPr>
          <p:cNvPr id="93" name="Picture Placeholder 9"/>
          <p:cNvSpPr/>
          <p:nvPr>
            <p:ph type="pic" sz="quarter" idx="14"/>
          </p:nvPr>
        </p:nvSpPr>
        <p:spPr>
          <a:xfrm>
            <a:off x="4623744" y="983115"/>
            <a:ext cx="4148781" cy="2381251"/>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Layout 8">
    <p:spTree>
      <p:nvGrpSpPr>
        <p:cNvPr id="1" name=""/>
        <p:cNvGrpSpPr/>
        <p:nvPr/>
      </p:nvGrpSpPr>
      <p:grpSpPr>
        <a:xfrm>
          <a:off x="0" y="0"/>
          <a:ext cx="0" cy="0"/>
          <a:chOff x="0" y="0"/>
          <a:chExt cx="0" cy="0"/>
        </a:xfrm>
      </p:grpSpPr>
      <p:sp>
        <p:nvSpPr>
          <p:cNvPr id="100" name="Title Text"/>
          <p:cNvSpPr txBox="1"/>
          <p:nvPr>
            <p:ph type="title"/>
          </p:nvPr>
        </p:nvSpPr>
        <p:spPr>
          <a:prstGeom prst="rect">
            <a:avLst/>
          </a:prstGeom>
        </p:spPr>
        <p:txBody>
          <a:bodyPr/>
          <a:lstStyle/>
          <a:p>
            <a:pPr/>
            <a:r>
              <a:t>Title Text</a:t>
            </a:r>
          </a:p>
        </p:txBody>
      </p:sp>
      <p:sp>
        <p:nvSpPr>
          <p:cNvPr id="101" name="Body Level One…"/>
          <p:cNvSpPr txBox="1"/>
          <p:nvPr>
            <p:ph type="body" sz="quarter" idx="1"/>
          </p:nvPr>
        </p:nvSpPr>
        <p:spPr>
          <a:xfrm>
            <a:off x="308917" y="939512"/>
            <a:ext cx="4148782" cy="290791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
        <p:nvSpPr>
          <p:cNvPr id="103" name="Picture Placeholder 9"/>
          <p:cNvSpPr/>
          <p:nvPr>
            <p:ph type="pic" sz="quarter" idx="13"/>
          </p:nvPr>
        </p:nvSpPr>
        <p:spPr>
          <a:xfrm>
            <a:off x="308917" y="3966757"/>
            <a:ext cx="4148782" cy="2381251"/>
          </a:xfrm>
          <a:prstGeom prst="rect">
            <a:avLst/>
          </a:prstGeom>
        </p:spPr>
        <p:txBody>
          <a:bodyPr lIns="91439" rIns="91439">
            <a:noAutofit/>
          </a:bodyPr>
          <a:lstStyle/>
          <a:p>
            <a:pPr/>
          </a:p>
        </p:txBody>
      </p:sp>
      <p:sp>
        <p:nvSpPr>
          <p:cNvPr id="104" name="Picture Placeholder 9"/>
          <p:cNvSpPr/>
          <p:nvPr>
            <p:ph type="pic" sz="quarter" idx="14"/>
          </p:nvPr>
        </p:nvSpPr>
        <p:spPr>
          <a:xfrm>
            <a:off x="4623744" y="3966757"/>
            <a:ext cx="4148781" cy="2381251"/>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08919" y="240538"/>
            <a:ext cx="8464378" cy="48749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308919" y="966054"/>
            <a:ext cx="8464378" cy="538169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372184" y="6505525"/>
            <a:ext cx="245404" cy="226986"/>
          </a:xfrm>
          <a:prstGeom prst="rect">
            <a:avLst/>
          </a:prstGeom>
          <a:ln w="12700">
            <a:miter lim="400000"/>
          </a:ln>
        </p:spPr>
        <p:txBody>
          <a:bodyPr wrap="none" lIns="45719" rIns="45719" anchor="ctr">
            <a:spAutoFit/>
          </a:bodyPr>
          <a:lstStyle>
            <a:lvl1pPr algn="ctr">
              <a:defRPr sz="1000">
                <a:latin typeface="Arial"/>
                <a:ea typeface="Arial"/>
                <a:cs typeface="Arial"/>
                <a:sym typeface="Arial"/>
              </a:defRPr>
            </a:lvl1pPr>
          </a:lstStyle>
          <a:p>
            <a:pPr/>
            <a:fld id="{86CB4B4D-7CA3-9044-876B-883B54F8677D}" type="slidenum"/>
          </a:p>
        </p:txBody>
      </p:sp>
      <p:pic>
        <p:nvPicPr>
          <p:cNvPr id="5" name="Picture 6" descr="Picture 6"/>
          <p:cNvPicPr>
            <a:picLocks noChangeAspect="1"/>
          </p:cNvPicPr>
          <p:nvPr/>
        </p:nvPicPr>
        <p:blipFill>
          <a:blip r:embed="rId2">
            <a:extLst/>
          </a:blip>
          <a:stretch>
            <a:fillRect/>
          </a:stretch>
        </p:blipFill>
        <p:spPr>
          <a:xfrm>
            <a:off x="7551949" y="6407801"/>
            <a:ext cx="1329051" cy="430393"/>
          </a:xfrm>
          <a:prstGeom prst="rect">
            <a:avLst/>
          </a:prstGeom>
          <a:ln w="12700">
            <a:miter lim="400000"/>
          </a:ln>
        </p:spPr>
      </p:pic>
      <p:sp>
        <p:nvSpPr>
          <p:cNvPr id="6" name="Straight Connector 8"/>
          <p:cNvSpPr/>
          <p:nvPr/>
        </p:nvSpPr>
        <p:spPr>
          <a:xfrm>
            <a:off x="-12358" y="735987"/>
            <a:ext cx="9156359" cy="1"/>
          </a:xfrm>
          <a:prstGeom prst="line">
            <a:avLst/>
          </a:prstGeom>
          <a:ln w="57150">
            <a:solidFill>
              <a:srgbClr val="C00000"/>
            </a:solidFill>
            <a:miter/>
          </a:ln>
        </p:spPr>
        <p:txBody>
          <a:bodyPr lIns="45719" rIns="45719"/>
          <a:lstStyle/>
          <a:p>
            <a:p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b="1" baseline="0" cap="none" i="0" spc="0" strike="noStrike" sz="2400" u="none">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1pPr>
      <a:lvl2pPr marL="708659" marR="0" indent="-251459"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2pPr>
      <a:lvl3pPr marL="1193800" marR="0" indent="-2794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3pPr>
      <a:lvl4pPr marL="1764506" marR="0" indent="-392906"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4pPr>
      <a:lvl5pPr marL="2188028" marR="0" indent="-359228"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Arial"/>
          <a:ea typeface="Arial"/>
          <a:cs typeface="Arial"/>
          <a:sym typeface="Arial"/>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30.png"/><Relationship Id="rId4" Type="http://schemas.openxmlformats.org/officeDocument/2006/relationships/image" Target="../media/image3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3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6.png"/><Relationship Id="rId4" Type="http://schemas.openxmlformats.org/officeDocument/2006/relationships/image" Target="../media/image34.png"/><Relationship Id="rId5" Type="http://schemas.openxmlformats.org/officeDocument/2006/relationships/image" Target="../media/image3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hyperlink" Target="http://ipython.org/" TargetMode="External"/><Relationship Id="rId5" Type="http://schemas.openxmlformats.org/officeDocument/2006/relationships/hyperlink" Target="http://jupyter.org/" TargetMode="External"/><Relationship Id="rId6" Type="http://schemas.openxmlformats.org/officeDocument/2006/relationships/image" Target="../media/image46.png"/><Relationship Id="rId7" Type="http://schemas.openxmlformats.org/officeDocument/2006/relationships/image" Target="../media/image6.png"/><Relationship Id="rId8" Type="http://schemas.openxmlformats.org/officeDocument/2006/relationships/image" Target="../media/image4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python.org/" TargetMode="External"/><Relationship Id="rId3" Type="http://schemas.openxmlformats.org/officeDocument/2006/relationships/image" Target="../media/image6.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python.org/" TargetMode="External"/><Relationship Id="rId3" Type="http://schemas.openxmlformats.org/officeDocument/2006/relationships/image" Target="../media/image6.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 Id="rId3"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17.png"/><Relationship Id="rId4" Type="http://schemas.openxmlformats.org/officeDocument/2006/relationships/image" Target="../media/image1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19.png"/><Relationship Id="rId4" Type="http://schemas.openxmlformats.org/officeDocument/2006/relationships/image" Target="../media/image2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1.png"/><Relationship Id="rId4" Type="http://schemas.openxmlformats.org/officeDocument/2006/relationships/image" Target="../media/image2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3.png"/><Relationship Id="rId4" Type="http://schemas.openxmlformats.org/officeDocument/2006/relationships/image" Target="../media/image2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Hall_C_logo.pdf" descr="Hall_C_logo.pdf"/>
          <p:cNvPicPr>
            <a:picLocks noChangeAspect="1"/>
          </p:cNvPicPr>
          <p:nvPr/>
        </p:nvPicPr>
        <p:blipFill>
          <a:blip r:embed="rId2">
            <a:extLst/>
          </a:blip>
          <a:stretch>
            <a:fillRect/>
          </a:stretch>
        </p:blipFill>
        <p:spPr>
          <a:xfrm>
            <a:off x="3971595" y="6183756"/>
            <a:ext cx="1200810" cy="654206"/>
          </a:xfrm>
          <a:prstGeom prst="rect">
            <a:avLst/>
          </a:prstGeom>
          <a:ln w="12700">
            <a:miter lim="400000"/>
          </a:ln>
        </p:spPr>
      </p:pic>
      <p:sp>
        <p:nvSpPr>
          <p:cNvPr id="131" name="Title 1"/>
          <p:cNvSpPr txBox="1"/>
          <p:nvPr>
            <p:ph type="ctrTitle"/>
          </p:nvPr>
        </p:nvSpPr>
        <p:spPr>
          <a:xfrm>
            <a:off x="133451" y="175665"/>
            <a:ext cx="8877098" cy="931370"/>
          </a:xfrm>
          <a:prstGeom prst="rect">
            <a:avLst/>
          </a:prstGeom>
        </p:spPr>
        <p:txBody>
          <a:bodyPr anchor="ctr"/>
          <a:lstStyle>
            <a:lvl1pPr algn="ctr" defTabSz="832104">
              <a:defRPr sz="3640"/>
            </a:lvl1pPr>
          </a:lstStyle>
          <a:p>
            <a:pPr/>
            <a:r>
              <a:t>Joint Hall A&amp;C Data Analysis Workshop</a:t>
            </a:r>
          </a:p>
        </p:txBody>
      </p:sp>
      <p:sp>
        <p:nvSpPr>
          <p:cNvPr id="132" name="Subtitle 2"/>
          <p:cNvSpPr txBox="1"/>
          <p:nvPr>
            <p:ph type="subTitle" idx="1"/>
          </p:nvPr>
        </p:nvSpPr>
        <p:spPr>
          <a:xfrm>
            <a:off x="65686" y="1519181"/>
            <a:ext cx="9012627" cy="4544540"/>
          </a:xfrm>
          <a:prstGeom prst="rect">
            <a:avLst/>
          </a:prstGeom>
        </p:spPr>
        <p:txBody>
          <a:bodyPr/>
          <a:lstStyle/>
          <a:p>
            <a:pPr algn="ctr">
              <a:defRPr sz="5000">
                <a:solidFill>
                  <a:srgbClr val="000000"/>
                </a:solidFill>
              </a:defRPr>
            </a:pPr>
            <a:r>
              <a:t>Introduction to Python</a:t>
            </a:r>
          </a:p>
          <a:p>
            <a:pPr algn="ctr"/>
          </a:p>
          <a:p>
            <a:pPr algn="ctr">
              <a:defRPr sz="4500"/>
            </a:pPr>
            <a:r>
              <a:t>Eric Pooser</a:t>
            </a:r>
          </a:p>
          <a:p>
            <a:pPr algn="ctr">
              <a:defRPr sz="3000"/>
            </a:pPr>
          </a:p>
          <a:p>
            <a:pPr algn="ctr">
              <a:defRPr sz="4000"/>
            </a:pPr>
            <a:r>
              <a:t>Jefferson Lab</a:t>
            </a:r>
          </a:p>
          <a:p>
            <a:pPr algn="ctr">
              <a:defRPr sz="3000">
                <a:solidFill>
                  <a:srgbClr val="000000"/>
                </a:solidFill>
              </a:defRPr>
            </a:pPr>
          </a:p>
          <a:p>
            <a:pPr algn="ctr">
              <a:defRPr sz="3500">
                <a:solidFill>
                  <a:srgbClr val="000000"/>
                </a:solidFill>
              </a:defRPr>
            </a:pPr>
            <a:r>
              <a:t>06/25/2018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5"/>
          <p:cNvSpPr txBox="1"/>
          <p:nvPr>
            <p:ph type="title"/>
          </p:nvPr>
        </p:nvSpPr>
        <p:spPr>
          <a:xfrm>
            <a:off x="308919" y="73824"/>
            <a:ext cx="8464378" cy="654206"/>
          </a:xfrm>
          <a:prstGeom prst="rect">
            <a:avLst/>
          </a:prstGeom>
        </p:spPr>
        <p:txBody>
          <a:bodyPr/>
          <a:lstStyle>
            <a:lvl1pPr algn="ctr">
              <a:defRPr sz="3500"/>
            </a:lvl1pPr>
          </a:lstStyle>
          <a:p>
            <a:pPr/>
            <a:r>
              <a:t>Python Ranges</a:t>
            </a:r>
          </a:p>
        </p:txBody>
      </p:sp>
      <p:sp>
        <p:nvSpPr>
          <p:cNvPr id="239" name="Content Placeholder 6"/>
          <p:cNvSpPr txBox="1"/>
          <p:nvPr>
            <p:ph type="body" sz="quarter" idx="1"/>
          </p:nvPr>
        </p:nvSpPr>
        <p:spPr>
          <a:xfrm>
            <a:off x="57798" y="827139"/>
            <a:ext cx="9028405" cy="814776"/>
          </a:xfrm>
          <a:prstGeom prst="rect">
            <a:avLst/>
          </a:prstGeom>
        </p:spPr>
        <p:txBody>
          <a:bodyPr/>
          <a:lstStyle/>
          <a:p>
            <a:pPr/>
            <a:r>
              <a:t>The </a:t>
            </a:r>
            <a:r>
              <a:rPr b="1">
                <a:solidFill>
                  <a:srgbClr val="941100"/>
                </a:solidFill>
                <a:latin typeface="Courier New"/>
                <a:ea typeface="Courier New"/>
                <a:cs typeface="Courier New"/>
                <a:sym typeface="Courier New"/>
              </a:rPr>
              <a:t>range</a:t>
            </a:r>
            <a:r>
              <a:t> type represents an immutable sequence of numbers and is commonly used for looping a specific number of times in </a:t>
            </a:r>
            <a:r>
              <a:rPr b="1">
                <a:solidFill>
                  <a:srgbClr val="941100"/>
                </a:solidFill>
                <a:latin typeface="Courier New"/>
                <a:ea typeface="Courier New"/>
                <a:cs typeface="Courier New"/>
                <a:sym typeface="Courier New"/>
              </a:rPr>
              <a:t>for</a:t>
            </a:r>
            <a:r>
              <a:t> loops</a:t>
            </a:r>
          </a:p>
        </p:txBody>
      </p:sp>
      <p:sp>
        <p:nvSpPr>
          <p:cNvPr id="24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241"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242"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44"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45" name="range_ex_2.png" descr="range_ex_2.png"/>
          <p:cNvPicPr>
            <a:picLocks noChangeAspect="1"/>
          </p:cNvPicPr>
          <p:nvPr/>
        </p:nvPicPr>
        <p:blipFill>
          <a:blip r:embed="rId3">
            <a:extLst/>
          </a:blip>
          <a:stretch>
            <a:fillRect/>
          </a:stretch>
        </p:blipFill>
        <p:spPr>
          <a:xfrm>
            <a:off x="3059775" y="1529755"/>
            <a:ext cx="2870223" cy="4730971"/>
          </a:xfrm>
          <a:prstGeom prst="rect">
            <a:avLst/>
          </a:prstGeom>
          <a:ln w="12700">
            <a:miter lim="400000"/>
          </a:ln>
        </p:spPr>
      </p:pic>
      <p:pic>
        <p:nvPicPr>
          <p:cNvPr id="246" name="range_ex_1.png" descr="range_ex_1.png"/>
          <p:cNvPicPr>
            <a:picLocks noChangeAspect="1"/>
          </p:cNvPicPr>
          <p:nvPr/>
        </p:nvPicPr>
        <p:blipFill>
          <a:blip r:embed="rId4">
            <a:extLst/>
          </a:blip>
          <a:stretch>
            <a:fillRect/>
          </a:stretch>
        </p:blipFill>
        <p:spPr>
          <a:xfrm>
            <a:off x="308629" y="1615592"/>
            <a:ext cx="2219433" cy="4559298"/>
          </a:xfrm>
          <a:prstGeom prst="rect">
            <a:avLst/>
          </a:prstGeom>
          <a:ln w="12700">
            <a:miter lim="400000"/>
          </a:ln>
        </p:spPr>
      </p:pic>
      <p:pic>
        <p:nvPicPr>
          <p:cNvPr id="247" name="range_ex_3.png" descr="range_ex_3.png"/>
          <p:cNvPicPr>
            <a:picLocks noChangeAspect="1"/>
          </p:cNvPicPr>
          <p:nvPr/>
        </p:nvPicPr>
        <p:blipFill>
          <a:blip r:embed="rId5">
            <a:extLst/>
          </a:blip>
          <a:stretch>
            <a:fillRect/>
          </a:stretch>
        </p:blipFill>
        <p:spPr>
          <a:xfrm>
            <a:off x="5898848" y="1612490"/>
            <a:ext cx="3209222" cy="456550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5"/>
          <p:cNvSpPr txBox="1"/>
          <p:nvPr>
            <p:ph type="title"/>
          </p:nvPr>
        </p:nvSpPr>
        <p:spPr>
          <a:xfrm>
            <a:off x="308919" y="73824"/>
            <a:ext cx="8464378" cy="654206"/>
          </a:xfrm>
          <a:prstGeom prst="rect">
            <a:avLst/>
          </a:prstGeom>
        </p:spPr>
        <p:txBody>
          <a:bodyPr/>
          <a:lstStyle>
            <a:lvl1pPr algn="ctr">
              <a:defRPr sz="3500"/>
            </a:lvl1pPr>
          </a:lstStyle>
          <a:p>
            <a:pPr/>
            <a:r>
              <a:t>Python Dictionaries</a:t>
            </a:r>
          </a:p>
        </p:txBody>
      </p:sp>
      <p:sp>
        <p:nvSpPr>
          <p:cNvPr id="250" name="Content Placeholder 6"/>
          <p:cNvSpPr txBox="1"/>
          <p:nvPr>
            <p:ph type="body" sz="quarter" idx="1"/>
          </p:nvPr>
        </p:nvSpPr>
        <p:spPr>
          <a:xfrm>
            <a:off x="-19316" y="781465"/>
            <a:ext cx="9182632" cy="430393"/>
          </a:xfrm>
          <a:prstGeom prst="rect">
            <a:avLst/>
          </a:prstGeom>
        </p:spPr>
        <p:txBody>
          <a:bodyPr/>
          <a:lstStyle>
            <a:lvl1pPr marL="178307" indent="-178307" defTabSz="713231">
              <a:spcBef>
                <a:spcPts val="700"/>
              </a:spcBef>
              <a:defRPr sz="1716"/>
            </a:lvl1pPr>
          </a:lstStyle>
          <a:p>
            <a:pPr/>
            <a:r>
              <a:t>A Python dictionary is a mutable, unordered, mapping of unique keys to values of any value</a:t>
            </a:r>
          </a:p>
        </p:txBody>
      </p:sp>
      <p:sp>
        <p:nvSpPr>
          <p:cNvPr id="251"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252"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253" name="Slide Number Placeholder 4"/>
          <p:cNvSpPr txBox="1"/>
          <p:nvPr>
            <p:ph type="sldNum" sz="quarter" idx="2"/>
          </p:nvPr>
        </p:nvSpPr>
        <p:spPr>
          <a:xfrm>
            <a:off x="4376897" y="6586805"/>
            <a:ext cx="235978"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4"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55"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56" name="dict_ex_1.png" descr="dict_ex_1.png"/>
          <p:cNvPicPr>
            <a:picLocks noChangeAspect="1"/>
          </p:cNvPicPr>
          <p:nvPr/>
        </p:nvPicPr>
        <p:blipFill>
          <a:blip r:embed="rId3">
            <a:extLst/>
          </a:blip>
          <a:stretch>
            <a:fillRect/>
          </a:stretch>
        </p:blipFill>
        <p:spPr>
          <a:xfrm>
            <a:off x="660765" y="1132363"/>
            <a:ext cx="3269391" cy="5010442"/>
          </a:xfrm>
          <a:prstGeom prst="rect">
            <a:avLst/>
          </a:prstGeom>
          <a:ln w="12700">
            <a:miter lim="400000"/>
          </a:ln>
        </p:spPr>
      </p:pic>
      <p:pic>
        <p:nvPicPr>
          <p:cNvPr id="257" name="dict_ex_2.png" descr="dict_ex_2.png"/>
          <p:cNvPicPr>
            <a:picLocks noChangeAspect="1"/>
          </p:cNvPicPr>
          <p:nvPr/>
        </p:nvPicPr>
        <p:blipFill>
          <a:blip r:embed="rId4">
            <a:extLst/>
          </a:blip>
          <a:stretch>
            <a:fillRect/>
          </a:stretch>
        </p:blipFill>
        <p:spPr>
          <a:xfrm>
            <a:off x="4513536" y="1094263"/>
            <a:ext cx="4477984" cy="508664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itle 5"/>
          <p:cNvSpPr txBox="1"/>
          <p:nvPr>
            <p:ph type="title"/>
          </p:nvPr>
        </p:nvSpPr>
        <p:spPr>
          <a:xfrm>
            <a:off x="308919" y="73824"/>
            <a:ext cx="8464378" cy="654206"/>
          </a:xfrm>
          <a:prstGeom prst="rect">
            <a:avLst/>
          </a:prstGeom>
        </p:spPr>
        <p:txBody>
          <a:bodyPr/>
          <a:lstStyle>
            <a:lvl1pPr algn="ctr">
              <a:defRPr sz="3500"/>
            </a:lvl1pPr>
          </a:lstStyle>
          <a:p>
            <a:pPr/>
            <a:r>
              <a:t>Python Third Party Utilities</a:t>
            </a:r>
          </a:p>
        </p:txBody>
      </p:sp>
      <p:sp>
        <p:nvSpPr>
          <p:cNvPr id="260" name="Content Placeholder 6"/>
          <p:cNvSpPr txBox="1"/>
          <p:nvPr>
            <p:ph type="body" sz="half" idx="1"/>
          </p:nvPr>
        </p:nvSpPr>
        <p:spPr>
          <a:xfrm>
            <a:off x="52398" y="3547871"/>
            <a:ext cx="8999755" cy="2729147"/>
          </a:xfrm>
          <a:prstGeom prst="rect">
            <a:avLst/>
          </a:prstGeom>
        </p:spPr>
        <p:txBody>
          <a:bodyPr/>
          <a:lstStyle/>
          <a:p>
            <a:pPr marL="185165" indent="-185165" defTabSz="740663">
              <a:spcBef>
                <a:spcPts val="800"/>
              </a:spcBef>
              <a:defRPr sz="1782"/>
            </a:pPr>
            <a:r>
              <a:rPr>
                <a:solidFill>
                  <a:srgbClr val="941100"/>
                </a:solidFill>
              </a:rPr>
              <a:t>Numpy</a:t>
            </a:r>
            <a:r>
              <a:t>: is the foundational library for scientific computing in Python. NumPy introduces objects for multidimensional arrays and matrices, as well as routines that allow developers to perform advanced mathematical and statistical functions on those arrays</a:t>
            </a:r>
          </a:p>
          <a:p>
            <a:pPr marL="185165" indent="-185165" defTabSz="740663">
              <a:spcBef>
                <a:spcPts val="800"/>
              </a:spcBef>
              <a:defRPr sz="1782"/>
            </a:pPr>
            <a:r>
              <a:rPr>
                <a:solidFill>
                  <a:srgbClr val="941100"/>
                </a:solidFill>
              </a:rPr>
              <a:t>SciPy</a:t>
            </a:r>
            <a:r>
              <a:t>: builds on NumPy by adding a collection of algorithms and high-level commands for manipulating and visualizing data.  Includes functions for computing integrals numerically, solving differential equations, optimization, and much more…</a:t>
            </a:r>
          </a:p>
          <a:p>
            <a:pPr marL="185165" indent="-185165" defTabSz="740663">
              <a:spcBef>
                <a:spcPts val="800"/>
              </a:spcBef>
              <a:defRPr sz="1782"/>
            </a:pPr>
            <a:r>
              <a:rPr>
                <a:solidFill>
                  <a:srgbClr val="941100"/>
                </a:solidFill>
              </a:rPr>
              <a:t>Matplotlib</a:t>
            </a:r>
            <a:r>
              <a:t>: is the standard Python library for creating plots and graphs</a:t>
            </a:r>
          </a:p>
          <a:p>
            <a:pPr marL="185165" indent="-185165" defTabSz="740663">
              <a:spcBef>
                <a:spcPts val="800"/>
              </a:spcBef>
              <a:defRPr sz="1782"/>
            </a:pPr>
            <a:r>
              <a:rPr>
                <a:solidFill>
                  <a:srgbClr val="941100"/>
                </a:solidFill>
              </a:rPr>
              <a:t>Pandas</a:t>
            </a:r>
            <a:r>
              <a:t>: adds data structures and tools that are designed for practical data analysis in finance, statistics, social sciences, and engineering</a:t>
            </a:r>
          </a:p>
        </p:txBody>
      </p:sp>
      <p:sp>
        <p:nvSpPr>
          <p:cNvPr id="261"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262"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263"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65"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66" name="scipy_logo.png" descr="scipy_logo.png"/>
          <p:cNvPicPr>
            <a:picLocks noChangeAspect="1"/>
          </p:cNvPicPr>
          <p:nvPr/>
        </p:nvPicPr>
        <p:blipFill>
          <a:blip r:embed="rId3">
            <a:extLst/>
          </a:blip>
          <a:stretch>
            <a:fillRect/>
          </a:stretch>
        </p:blipFill>
        <p:spPr>
          <a:xfrm>
            <a:off x="-1" y="769620"/>
            <a:ext cx="9144001" cy="2794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5"/>
          <p:cNvSpPr txBox="1"/>
          <p:nvPr>
            <p:ph type="title"/>
          </p:nvPr>
        </p:nvSpPr>
        <p:spPr>
          <a:xfrm>
            <a:off x="308919" y="73824"/>
            <a:ext cx="8464378" cy="654206"/>
          </a:xfrm>
          <a:prstGeom prst="rect">
            <a:avLst/>
          </a:prstGeom>
        </p:spPr>
        <p:txBody>
          <a:bodyPr/>
          <a:lstStyle>
            <a:lvl1pPr algn="ctr">
              <a:defRPr sz="3500"/>
            </a:lvl1pPr>
          </a:lstStyle>
          <a:p>
            <a:pPr/>
            <a:r>
              <a:t>Numpy</a:t>
            </a:r>
          </a:p>
        </p:txBody>
      </p:sp>
      <p:sp>
        <p:nvSpPr>
          <p:cNvPr id="269" name="Content Placeholder 6"/>
          <p:cNvSpPr txBox="1"/>
          <p:nvPr>
            <p:ph type="body" sz="quarter" idx="1"/>
          </p:nvPr>
        </p:nvSpPr>
        <p:spPr>
          <a:xfrm>
            <a:off x="48663" y="827139"/>
            <a:ext cx="9046674" cy="546118"/>
          </a:xfrm>
          <a:prstGeom prst="rect">
            <a:avLst/>
          </a:prstGeom>
        </p:spPr>
        <p:txBody>
          <a:bodyPr/>
          <a:lstStyle/>
          <a:p>
            <a:pPr marL="171450" indent="-171450" defTabSz="685800">
              <a:spcBef>
                <a:spcPts val="700"/>
              </a:spcBef>
              <a:defRPr sz="1650"/>
            </a:pPr>
            <a:r>
              <a:t>Numpy</a:t>
            </a:r>
            <a:r>
              <a:t> is the core library for scientific computing in Python. It provides a high-performance multidimensional array object, and tools for working with these arrays</a:t>
            </a:r>
          </a:p>
        </p:txBody>
      </p:sp>
      <p:sp>
        <p:nvSpPr>
          <p:cNvPr id="27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sp>
        <p:nvSpPr>
          <p:cNvPr id="271"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2"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73"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74" name="numpy_ex_1.png" descr="numpy_ex_1.png"/>
          <p:cNvPicPr>
            <a:picLocks noChangeAspect="1"/>
          </p:cNvPicPr>
          <p:nvPr/>
        </p:nvPicPr>
        <p:blipFill>
          <a:blip r:embed="rId2">
            <a:extLst/>
          </a:blip>
          <a:stretch>
            <a:fillRect/>
          </a:stretch>
        </p:blipFill>
        <p:spPr>
          <a:xfrm>
            <a:off x="232129" y="1435834"/>
            <a:ext cx="5381065" cy="4728307"/>
          </a:xfrm>
          <a:prstGeom prst="rect">
            <a:avLst/>
          </a:prstGeom>
          <a:ln w="12700">
            <a:miter lim="400000"/>
          </a:ln>
        </p:spPr>
      </p:pic>
      <p:pic>
        <p:nvPicPr>
          <p:cNvPr id="275" name="Hall_C_logo.pdf" descr="Hall_C_logo.pdf"/>
          <p:cNvPicPr>
            <a:picLocks noChangeAspect="1"/>
          </p:cNvPicPr>
          <p:nvPr/>
        </p:nvPicPr>
        <p:blipFill>
          <a:blip r:embed="rId3">
            <a:extLst/>
          </a:blip>
          <a:stretch>
            <a:fillRect/>
          </a:stretch>
        </p:blipFill>
        <p:spPr>
          <a:xfrm>
            <a:off x="237013" y="6183756"/>
            <a:ext cx="1200810" cy="654206"/>
          </a:xfrm>
          <a:prstGeom prst="rect">
            <a:avLst/>
          </a:prstGeom>
          <a:ln w="12700">
            <a:miter lim="400000"/>
          </a:ln>
        </p:spPr>
      </p:pic>
      <p:pic>
        <p:nvPicPr>
          <p:cNvPr id="276" name="numpy_ex_2.png" descr="numpy_ex_2.png"/>
          <p:cNvPicPr>
            <a:picLocks noChangeAspect="1"/>
          </p:cNvPicPr>
          <p:nvPr/>
        </p:nvPicPr>
        <p:blipFill>
          <a:blip r:embed="rId4">
            <a:extLst/>
          </a:blip>
          <a:stretch>
            <a:fillRect/>
          </a:stretch>
        </p:blipFill>
        <p:spPr>
          <a:xfrm>
            <a:off x="3532671" y="1435834"/>
            <a:ext cx="3748981" cy="4728307"/>
          </a:xfrm>
          <a:prstGeom prst="rect">
            <a:avLst/>
          </a:prstGeom>
          <a:ln w="12700">
            <a:miter lim="400000"/>
          </a:ln>
        </p:spPr>
      </p:pic>
      <p:pic>
        <p:nvPicPr>
          <p:cNvPr id="277" name="numpy_ex_3.png" descr="numpy_ex_3.png"/>
          <p:cNvPicPr>
            <a:picLocks noChangeAspect="1"/>
          </p:cNvPicPr>
          <p:nvPr/>
        </p:nvPicPr>
        <p:blipFill>
          <a:blip r:embed="rId5">
            <a:extLst/>
          </a:blip>
          <a:stretch>
            <a:fillRect/>
          </a:stretch>
        </p:blipFill>
        <p:spPr>
          <a:xfrm>
            <a:off x="6324659" y="1435834"/>
            <a:ext cx="2764670" cy="423493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itle 5"/>
          <p:cNvSpPr txBox="1"/>
          <p:nvPr>
            <p:ph type="title"/>
          </p:nvPr>
        </p:nvSpPr>
        <p:spPr>
          <a:xfrm>
            <a:off x="308919" y="73824"/>
            <a:ext cx="8464378" cy="654206"/>
          </a:xfrm>
          <a:prstGeom prst="rect">
            <a:avLst/>
          </a:prstGeom>
        </p:spPr>
        <p:txBody>
          <a:bodyPr/>
          <a:lstStyle>
            <a:lvl1pPr algn="ctr">
              <a:defRPr sz="3500"/>
            </a:lvl1pPr>
          </a:lstStyle>
          <a:p>
            <a:pPr/>
            <a:r>
              <a:t>SciPy</a:t>
            </a:r>
          </a:p>
        </p:txBody>
      </p:sp>
      <p:sp>
        <p:nvSpPr>
          <p:cNvPr id="280" name="Content Placeholder 6"/>
          <p:cNvSpPr txBox="1"/>
          <p:nvPr>
            <p:ph type="body" sz="quarter" idx="1"/>
          </p:nvPr>
        </p:nvSpPr>
        <p:spPr>
          <a:xfrm>
            <a:off x="57798" y="827139"/>
            <a:ext cx="9028404" cy="654206"/>
          </a:xfrm>
          <a:prstGeom prst="rect">
            <a:avLst/>
          </a:prstGeom>
        </p:spPr>
        <p:txBody>
          <a:bodyPr/>
          <a:lstStyle/>
          <a:p>
            <a:pPr marL="182880" indent="-182880" defTabSz="731520">
              <a:spcBef>
                <a:spcPts val="800"/>
              </a:spcBef>
              <a:defRPr sz="1760"/>
            </a:pPr>
            <a:r>
              <a:t>SciPy</a:t>
            </a:r>
            <a:r>
              <a:t> builds onNumPy, and provides a large number of functions that operate on numpy arrays and are useful for different types of scientific and engineering applications</a:t>
            </a:r>
          </a:p>
        </p:txBody>
      </p:sp>
      <p:sp>
        <p:nvSpPr>
          <p:cNvPr id="281"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282"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283"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4"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85"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86" name="scipy_ex_1.png" descr="scipy_ex_1.png"/>
          <p:cNvPicPr>
            <a:picLocks noChangeAspect="1"/>
          </p:cNvPicPr>
          <p:nvPr/>
        </p:nvPicPr>
        <p:blipFill>
          <a:blip r:embed="rId3">
            <a:extLst/>
          </a:blip>
          <a:stretch>
            <a:fillRect/>
          </a:stretch>
        </p:blipFill>
        <p:spPr>
          <a:xfrm>
            <a:off x="86743" y="1399664"/>
            <a:ext cx="3124201" cy="4826001"/>
          </a:xfrm>
          <a:prstGeom prst="rect">
            <a:avLst/>
          </a:prstGeom>
          <a:ln w="12700">
            <a:miter lim="400000"/>
          </a:ln>
        </p:spPr>
      </p:pic>
      <p:pic>
        <p:nvPicPr>
          <p:cNvPr id="287" name="scipy_ex_2.png" descr="scipy_ex_2.png"/>
          <p:cNvPicPr>
            <a:picLocks noChangeAspect="1"/>
          </p:cNvPicPr>
          <p:nvPr/>
        </p:nvPicPr>
        <p:blipFill>
          <a:blip r:embed="rId4">
            <a:extLst/>
          </a:blip>
          <a:stretch>
            <a:fillRect/>
          </a:stretch>
        </p:blipFill>
        <p:spPr>
          <a:xfrm>
            <a:off x="3229434" y="1465918"/>
            <a:ext cx="3751583" cy="4901868"/>
          </a:xfrm>
          <a:prstGeom prst="rect">
            <a:avLst/>
          </a:prstGeom>
          <a:ln w="12700">
            <a:miter lim="400000"/>
          </a:ln>
        </p:spPr>
      </p:pic>
      <p:pic>
        <p:nvPicPr>
          <p:cNvPr id="288" name="scipy_int_2.png" descr="scipy_int_2.png"/>
          <p:cNvPicPr>
            <a:picLocks noChangeAspect="1"/>
          </p:cNvPicPr>
          <p:nvPr/>
        </p:nvPicPr>
        <p:blipFill>
          <a:blip r:embed="rId5">
            <a:extLst/>
          </a:blip>
          <a:stretch>
            <a:fillRect/>
          </a:stretch>
        </p:blipFill>
        <p:spPr>
          <a:xfrm>
            <a:off x="6999507" y="1715870"/>
            <a:ext cx="1828801" cy="685801"/>
          </a:xfrm>
          <a:prstGeom prst="rect">
            <a:avLst/>
          </a:prstGeom>
          <a:ln w="12700">
            <a:miter lim="400000"/>
          </a:ln>
        </p:spPr>
      </p:pic>
      <p:pic>
        <p:nvPicPr>
          <p:cNvPr id="289" name="scipy_int_1.png" descr="scipy_int_1.png"/>
          <p:cNvPicPr>
            <a:picLocks noChangeAspect="1"/>
          </p:cNvPicPr>
          <p:nvPr/>
        </p:nvPicPr>
        <p:blipFill>
          <a:blip r:embed="rId6">
            <a:extLst/>
          </a:blip>
          <a:stretch>
            <a:fillRect/>
          </a:stretch>
        </p:blipFill>
        <p:spPr>
          <a:xfrm>
            <a:off x="6222371" y="2712395"/>
            <a:ext cx="2781301" cy="762001"/>
          </a:xfrm>
          <a:prstGeom prst="rect">
            <a:avLst/>
          </a:prstGeom>
          <a:ln w="12700">
            <a:miter lim="400000"/>
          </a:ln>
        </p:spPr>
      </p:pic>
      <p:pic>
        <p:nvPicPr>
          <p:cNvPr id="290" name="scipy_ex_3.png" descr="scipy_ex_3.png"/>
          <p:cNvPicPr>
            <a:picLocks noChangeAspect="1"/>
          </p:cNvPicPr>
          <p:nvPr/>
        </p:nvPicPr>
        <p:blipFill>
          <a:blip r:embed="rId7">
            <a:extLst/>
          </a:blip>
          <a:stretch>
            <a:fillRect/>
          </a:stretch>
        </p:blipFill>
        <p:spPr>
          <a:xfrm>
            <a:off x="5826475" y="3644281"/>
            <a:ext cx="3339513" cy="2042751"/>
          </a:xfrm>
          <a:prstGeom prst="rect">
            <a:avLst/>
          </a:prstGeom>
          <a:ln w="12700">
            <a:miter lim="400000"/>
          </a:ln>
        </p:spPr>
      </p:pic>
      <p:pic>
        <p:nvPicPr>
          <p:cNvPr id="291" name="scipy_fft_0.png" descr="scipy_fft_0.png"/>
          <p:cNvPicPr>
            <a:picLocks noChangeAspect="1"/>
          </p:cNvPicPr>
          <p:nvPr/>
        </p:nvPicPr>
        <p:blipFill>
          <a:blip r:embed="rId8">
            <a:extLst/>
          </a:blip>
          <a:stretch>
            <a:fillRect/>
          </a:stretch>
        </p:blipFill>
        <p:spPr>
          <a:xfrm>
            <a:off x="6822350" y="5342102"/>
            <a:ext cx="1135780" cy="552261"/>
          </a:xfrm>
          <a:prstGeom prst="rect">
            <a:avLst/>
          </a:prstGeom>
          <a:ln w="12700">
            <a:miter lim="400000"/>
          </a:ln>
        </p:spPr>
      </p:pic>
      <p:pic>
        <p:nvPicPr>
          <p:cNvPr id="292" name="scipy_ifft.png" descr="scipy_ifft.png"/>
          <p:cNvPicPr>
            <a:picLocks noChangeAspect="1"/>
          </p:cNvPicPr>
          <p:nvPr/>
        </p:nvPicPr>
        <p:blipFill>
          <a:blip r:embed="rId9">
            <a:extLst/>
          </a:blip>
          <a:stretch>
            <a:fillRect/>
          </a:stretch>
        </p:blipFill>
        <p:spPr>
          <a:xfrm>
            <a:off x="7475336" y="4705446"/>
            <a:ext cx="1482278" cy="442084"/>
          </a:xfrm>
          <a:prstGeom prst="rect">
            <a:avLst/>
          </a:prstGeom>
          <a:ln w="12700">
            <a:miter lim="400000"/>
          </a:ln>
        </p:spPr>
      </p:pic>
      <p:pic>
        <p:nvPicPr>
          <p:cNvPr id="293" name="scipy_fft.png" descr="scipy_fft.png"/>
          <p:cNvPicPr>
            <a:picLocks noChangeAspect="1"/>
          </p:cNvPicPr>
          <p:nvPr/>
        </p:nvPicPr>
        <p:blipFill>
          <a:blip r:embed="rId10">
            <a:extLst/>
          </a:blip>
          <a:stretch>
            <a:fillRect/>
          </a:stretch>
        </p:blipFill>
        <p:spPr>
          <a:xfrm>
            <a:off x="6950004" y="3953647"/>
            <a:ext cx="1275236" cy="43039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5" name="mpl_ex_2.png" descr="mpl_ex_2.png"/>
          <p:cNvPicPr>
            <a:picLocks noChangeAspect="1"/>
          </p:cNvPicPr>
          <p:nvPr/>
        </p:nvPicPr>
        <p:blipFill>
          <a:blip r:embed="rId2">
            <a:extLst/>
          </a:blip>
          <a:stretch>
            <a:fillRect/>
          </a:stretch>
        </p:blipFill>
        <p:spPr>
          <a:xfrm>
            <a:off x="4105360" y="1418777"/>
            <a:ext cx="4979363" cy="3100867"/>
          </a:xfrm>
          <a:prstGeom prst="rect">
            <a:avLst/>
          </a:prstGeom>
          <a:ln w="12700">
            <a:miter lim="400000"/>
          </a:ln>
        </p:spPr>
      </p:pic>
      <p:pic>
        <p:nvPicPr>
          <p:cNvPr id="296" name="mpl_ex_1.png" descr="mpl_ex_1.png"/>
          <p:cNvPicPr>
            <a:picLocks noChangeAspect="1"/>
          </p:cNvPicPr>
          <p:nvPr/>
        </p:nvPicPr>
        <p:blipFill>
          <a:blip r:embed="rId3">
            <a:extLst/>
          </a:blip>
          <a:stretch>
            <a:fillRect/>
          </a:stretch>
        </p:blipFill>
        <p:spPr>
          <a:xfrm>
            <a:off x="33361" y="1404815"/>
            <a:ext cx="4119695" cy="2342371"/>
          </a:xfrm>
          <a:prstGeom prst="rect">
            <a:avLst/>
          </a:prstGeom>
          <a:ln w="12700">
            <a:miter lim="400000"/>
          </a:ln>
        </p:spPr>
      </p:pic>
      <p:sp>
        <p:nvSpPr>
          <p:cNvPr id="297" name="Title 5"/>
          <p:cNvSpPr txBox="1"/>
          <p:nvPr>
            <p:ph type="title"/>
          </p:nvPr>
        </p:nvSpPr>
        <p:spPr>
          <a:xfrm>
            <a:off x="308919" y="73824"/>
            <a:ext cx="8464378" cy="654206"/>
          </a:xfrm>
          <a:prstGeom prst="rect">
            <a:avLst/>
          </a:prstGeom>
        </p:spPr>
        <p:txBody>
          <a:bodyPr/>
          <a:lstStyle>
            <a:lvl1pPr algn="ctr">
              <a:defRPr sz="3500"/>
            </a:lvl1pPr>
          </a:lstStyle>
          <a:p>
            <a:pPr/>
            <a:r>
              <a:t>Matplotlib</a:t>
            </a:r>
          </a:p>
        </p:txBody>
      </p:sp>
      <p:sp>
        <p:nvSpPr>
          <p:cNvPr id="298" name="Content Placeholder 6"/>
          <p:cNvSpPr txBox="1"/>
          <p:nvPr>
            <p:ph type="body" sz="quarter" idx="1"/>
          </p:nvPr>
        </p:nvSpPr>
        <p:spPr>
          <a:xfrm>
            <a:off x="15688" y="789039"/>
            <a:ext cx="9112623" cy="654206"/>
          </a:xfrm>
          <a:prstGeom prst="rect">
            <a:avLst/>
          </a:prstGeom>
        </p:spPr>
        <p:txBody>
          <a:bodyPr/>
          <a:lstStyle/>
          <a:p>
            <a:pPr marL="150876" indent="-150876" defTabSz="603504">
              <a:spcBef>
                <a:spcPts val="600"/>
              </a:spcBef>
              <a:defRPr sz="1452"/>
            </a:pPr>
            <a:r>
              <a:t>Matplotlib is a Python 2D plotting library which produces publication quality figures in a variety of hardcopy formats and interactive environments across platforms. Matplotlib can be used in Python scripts, the Python and </a:t>
            </a:r>
            <a:r>
              <a:rPr>
                <a:hlinkClick r:id="rId4" invalidUrl="" action="" tgtFrame="" tooltip="" history="1" highlightClick="0" endSnd="0"/>
              </a:rPr>
              <a:t>IPython</a:t>
            </a:r>
            <a:r>
              <a:t> shells, the </a:t>
            </a:r>
            <a:r>
              <a:rPr>
                <a:hlinkClick r:id="rId5" invalidUrl="" action="" tgtFrame="" tooltip="" history="1" highlightClick="0" endSnd="0"/>
              </a:rPr>
              <a:t>Jupyter</a:t>
            </a:r>
            <a:r>
              <a:t> notebook, web application servers, and four graphical user interface toolkits.</a:t>
            </a:r>
          </a:p>
        </p:txBody>
      </p:sp>
      <p:sp>
        <p:nvSpPr>
          <p:cNvPr id="299"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sp>
        <p:nvSpPr>
          <p:cNvPr id="300"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1"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302"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303" name="mpl_ex_1_plt.png" descr="mpl_ex_1_plt.png"/>
          <p:cNvPicPr>
            <a:picLocks noChangeAspect="1"/>
          </p:cNvPicPr>
          <p:nvPr/>
        </p:nvPicPr>
        <p:blipFill>
          <a:blip r:embed="rId6">
            <a:extLst/>
          </a:blip>
          <a:stretch>
            <a:fillRect/>
          </a:stretch>
        </p:blipFill>
        <p:spPr>
          <a:xfrm>
            <a:off x="42388" y="3734658"/>
            <a:ext cx="3261234" cy="2523166"/>
          </a:xfrm>
          <a:prstGeom prst="rect">
            <a:avLst/>
          </a:prstGeom>
          <a:ln w="12700">
            <a:miter lim="400000"/>
          </a:ln>
        </p:spPr>
      </p:pic>
      <p:pic>
        <p:nvPicPr>
          <p:cNvPr id="304" name="Hall_C_logo.pdf" descr="Hall_C_logo.pdf"/>
          <p:cNvPicPr>
            <a:picLocks noChangeAspect="1"/>
          </p:cNvPicPr>
          <p:nvPr/>
        </p:nvPicPr>
        <p:blipFill>
          <a:blip r:embed="rId7">
            <a:extLst/>
          </a:blip>
          <a:stretch>
            <a:fillRect/>
          </a:stretch>
        </p:blipFill>
        <p:spPr>
          <a:xfrm>
            <a:off x="237013" y="6183756"/>
            <a:ext cx="1200810" cy="654206"/>
          </a:xfrm>
          <a:prstGeom prst="rect">
            <a:avLst/>
          </a:prstGeom>
          <a:ln w="12700">
            <a:miter lim="400000"/>
          </a:ln>
        </p:spPr>
      </p:pic>
      <p:pic>
        <p:nvPicPr>
          <p:cNvPr id="305" name="mpl_ex_2_plt.png" descr="mpl_ex_2_plt.png"/>
          <p:cNvPicPr>
            <a:picLocks noChangeAspect="1"/>
          </p:cNvPicPr>
          <p:nvPr/>
        </p:nvPicPr>
        <p:blipFill>
          <a:blip r:embed="rId8">
            <a:extLst/>
          </a:blip>
          <a:stretch>
            <a:fillRect/>
          </a:stretch>
        </p:blipFill>
        <p:spPr>
          <a:xfrm>
            <a:off x="6072620" y="3792226"/>
            <a:ext cx="3100752" cy="240803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itle 5"/>
          <p:cNvSpPr txBox="1"/>
          <p:nvPr>
            <p:ph type="title"/>
          </p:nvPr>
        </p:nvSpPr>
        <p:spPr>
          <a:xfrm>
            <a:off x="308919" y="73824"/>
            <a:ext cx="8464378" cy="654206"/>
          </a:xfrm>
          <a:prstGeom prst="rect">
            <a:avLst/>
          </a:prstGeom>
        </p:spPr>
        <p:txBody>
          <a:bodyPr/>
          <a:lstStyle>
            <a:lvl1pPr algn="ctr">
              <a:defRPr sz="3500"/>
            </a:lvl1pPr>
          </a:lstStyle>
          <a:p>
            <a:pPr/>
            <a:r>
              <a:t>Pandas</a:t>
            </a:r>
          </a:p>
        </p:txBody>
      </p:sp>
      <p:sp>
        <p:nvSpPr>
          <p:cNvPr id="308" name="Content Placeholder 6"/>
          <p:cNvSpPr txBox="1"/>
          <p:nvPr>
            <p:ph type="body" sz="quarter" idx="1"/>
          </p:nvPr>
        </p:nvSpPr>
        <p:spPr>
          <a:xfrm>
            <a:off x="24823" y="789039"/>
            <a:ext cx="9094354" cy="654206"/>
          </a:xfrm>
          <a:prstGeom prst="rect">
            <a:avLst/>
          </a:prstGeom>
        </p:spPr>
        <p:txBody>
          <a:bodyPr/>
          <a:lstStyle/>
          <a:p>
            <a:pPr marL="153162" indent="-153162" defTabSz="612648">
              <a:spcBef>
                <a:spcPts val="600"/>
              </a:spcBef>
              <a:defRPr sz="1474"/>
            </a:pPr>
            <a:r>
              <a:t>P</a:t>
            </a:r>
            <a:r>
              <a:t>andas is a </a:t>
            </a:r>
            <a:r>
              <a:rPr>
                <a:hlinkClick r:id="rId2" invalidUrl="" action="" tgtFrame="" tooltip="" history="1" highlightClick="0" endSnd="0"/>
              </a:rPr>
              <a:t>Python</a:t>
            </a:r>
            <a:r>
              <a:t> package providing fast, flexible, and expressive data structures designed to make working with “relational” or “labeled” data both easy and intuitive. It aims to be the fundamental high-level building block for doing practical, real world data analysis in Python</a:t>
            </a:r>
          </a:p>
        </p:txBody>
      </p:sp>
      <p:sp>
        <p:nvSpPr>
          <p:cNvPr id="309"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310" name="Hall_C_logo.pdf" descr="Hall_C_logo.pdf"/>
          <p:cNvPicPr>
            <a:picLocks noChangeAspect="1"/>
          </p:cNvPicPr>
          <p:nvPr/>
        </p:nvPicPr>
        <p:blipFill>
          <a:blip r:embed="rId3">
            <a:extLst/>
          </a:blip>
          <a:stretch>
            <a:fillRect/>
          </a:stretch>
        </p:blipFill>
        <p:spPr>
          <a:xfrm>
            <a:off x="237013" y="6183756"/>
            <a:ext cx="1200810" cy="654206"/>
          </a:xfrm>
          <a:prstGeom prst="rect">
            <a:avLst/>
          </a:prstGeom>
          <a:ln w="12700">
            <a:miter lim="400000"/>
          </a:ln>
        </p:spPr>
      </p:pic>
      <p:sp>
        <p:nvSpPr>
          <p:cNvPr id="311"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2"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313"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314" name="pandas_ex_1.png" descr="pandas_ex_1.png"/>
          <p:cNvPicPr>
            <a:picLocks noChangeAspect="1"/>
          </p:cNvPicPr>
          <p:nvPr/>
        </p:nvPicPr>
        <p:blipFill>
          <a:blip r:embed="rId4">
            <a:extLst/>
          </a:blip>
          <a:stretch>
            <a:fillRect/>
          </a:stretch>
        </p:blipFill>
        <p:spPr>
          <a:xfrm>
            <a:off x="106559" y="1467722"/>
            <a:ext cx="5332436" cy="4691557"/>
          </a:xfrm>
          <a:prstGeom prst="rect">
            <a:avLst/>
          </a:prstGeom>
          <a:ln w="12700">
            <a:miter lim="400000"/>
          </a:ln>
        </p:spPr>
      </p:pic>
      <p:pic>
        <p:nvPicPr>
          <p:cNvPr id="315" name="pandas_ex_2.png" descr="pandas_ex_2.png"/>
          <p:cNvPicPr>
            <a:picLocks noChangeAspect="1"/>
          </p:cNvPicPr>
          <p:nvPr/>
        </p:nvPicPr>
        <p:blipFill>
          <a:blip r:embed="rId5">
            <a:extLst/>
          </a:blip>
          <a:stretch>
            <a:fillRect/>
          </a:stretch>
        </p:blipFill>
        <p:spPr>
          <a:xfrm>
            <a:off x="3822813" y="1467722"/>
            <a:ext cx="5723997" cy="2475013"/>
          </a:xfrm>
          <a:prstGeom prst="rect">
            <a:avLst/>
          </a:prstGeom>
          <a:ln w="12700">
            <a:miter lim="400000"/>
          </a:ln>
        </p:spPr>
      </p:pic>
      <p:pic>
        <p:nvPicPr>
          <p:cNvPr id="316" name="pandas_ex_1_plt.png" descr="pandas_ex_1_plt.png"/>
          <p:cNvPicPr>
            <a:picLocks noChangeAspect="1"/>
          </p:cNvPicPr>
          <p:nvPr/>
        </p:nvPicPr>
        <p:blipFill>
          <a:blip r:embed="rId6">
            <a:extLst/>
          </a:blip>
          <a:stretch>
            <a:fillRect/>
          </a:stretch>
        </p:blipFill>
        <p:spPr>
          <a:xfrm>
            <a:off x="5479147" y="3727201"/>
            <a:ext cx="3528757" cy="265612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Title 5"/>
          <p:cNvSpPr txBox="1"/>
          <p:nvPr>
            <p:ph type="title"/>
          </p:nvPr>
        </p:nvSpPr>
        <p:spPr>
          <a:xfrm>
            <a:off x="308919" y="73824"/>
            <a:ext cx="8464378" cy="654206"/>
          </a:xfrm>
          <a:prstGeom prst="rect">
            <a:avLst/>
          </a:prstGeom>
        </p:spPr>
        <p:txBody>
          <a:bodyPr/>
          <a:lstStyle>
            <a:lvl1pPr algn="ctr">
              <a:defRPr sz="3500"/>
            </a:lvl1pPr>
          </a:lstStyle>
          <a:p>
            <a:pPr/>
            <a:r>
              <a:t>PyROOT</a:t>
            </a:r>
          </a:p>
        </p:txBody>
      </p:sp>
      <p:sp>
        <p:nvSpPr>
          <p:cNvPr id="319" name="Content Placeholder 6"/>
          <p:cNvSpPr txBox="1"/>
          <p:nvPr>
            <p:ph type="body" sz="quarter" idx="1"/>
          </p:nvPr>
        </p:nvSpPr>
        <p:spPr>
          <a:xfrm>
            <a:off x="26828" y="801739"/>
            <a:ext cx="9090344" cy="837292"/>
          </a:xfrm>
          <a:prstGeom prst="rect">
            <a:avLst/>
          </a:prstGeom>
        </p:spPr>
        <p:txBody>
          <a:bodyPr/>
          <a:lstStyle/>
          <a:p>
            <a:pPr marL="187452" indent="-187452" defTabSz="749808">
              <a:spcBef>
                <a:spcPts val="800"/>
              </a:spcBef>
              <a:defRPr sz="1803"/>
            </a:pPr>
            <a:r>
              <a:t>PyROOT is a </a:t>
            </a:r>
            <a:r>
              <a:rPr>
                <a:hlinkClick r:id="rId2" invalidUrl="" action="" tgtFrame="" tooltip="" history="1" highlightClick="0" endSnd="0"/>
              </a:rPr>
              <a:t>Python</a:t>
            </a:r>
            <a:r>
              <a:t> extension module that allows the user to interact with any ROOT class from the Python interpreter. PyROOT offers the possibility to execute and evaluate any Python command or start a Python shell from the ROOT/CLING prompt</a:t>
            </a:r>
          </a:p>
        </p:txBody>
      </p:sp>
      <p:sp>
        <p:nvSpPr>
          <p:cNvPr id="32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321" name="Hall_C_logo.pdf" descr="Hall_C_logo.pdf"/>
          <p:cNvPicPr>
            <a:picLocks noChangeAspect="1"/>
          </p:cNvPicPr>
          <p:nvPr/>
        </p:nvPicPr>
        <p:blipFill>
          <a:blip r:embed="rId3">
            <a:extLst/>
          </a:blip>
          <a:stretch>
            <a:fillRect/>
          </a:stretch>
        </p:blipFill>
        <p:spPr>
          <a:xfrm>
            <a:off x="237013" y="6183756"/>
            <a:ext cx="1200810" cy="654206"/>
          </a:xfrm>
          <a:prstGeom prst="rect">
            <a:avLst/>
          </a:prstGeom>
          <a:ln w="12700">
            <a:miter lim="400000"/>
          </a:ln>
        </p:spPr>
      </p:pic>
      <p:sp>
        <p:nvSpPr>
          <p:cNvPr id="322"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3"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324"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325" name="pyroot_ex_1_plt.png" descr="pyroot_ex_1_plt.png"/>
          <p:cNvPicPr>
            <a:picLocks noChangeAspect="1"/>
          </p:cNvPicPr>
          <p:nvPr/>
        </p:nvPicPr>
        <p:blipFill>
          <a:blip r:embed="rId4">
            <a:extLst/>
          </a:blip>
          <a:stretch>
            <a:fillRect/>
          </a:stretch>
        </p:blipFill>
        <p:spPr>
          <a:xfrm>
            <a:off x="553380" y="3543536"/>
            <a:ext cx="3490758" cy="2619530"/>
          </a:xfrm>
          <a:prstGeom prst="rect">
            <a:avLst/>
          </a:prstGeom>
          <a:ln w="12700">
            <a:miter lim="400000"/>
          </a:ln>
        </p:spPr>
      </p:pic>
      <p:pic>
        <p:nvPicPr>
          <p:cNvPr id="326" name="pyroot_ex_1.png" descr="pyroot_ex_1.png"/>
          <p:cNvPicPr>
            <a:picLocks noChangeAspect="1"/>
          </p:cNvPicPr>
          <p:nvPr/>
        </p:nvPicPr>
        <p:blipFill>
          <a:blip r:embed="rId5">
            <a:extLst/>
          </a:blip>
          <a:stretch>
            <a:fillRect/>
          </a:stretch>
        </p:blipFill>
        <p:spPr>
          <a:xfrm>
            <a:off x="54236" y="1638756"/>
            <a:ext cx="4489046" cy="1884090"/>
          </a:xfrm>
          <a:prstGeom prst="rect">
            <a:avLst/>
          </a:prstGeom>
          <a:ln w="12700">
            <a:miter lim="400000"/>
          </a:ln>
        </p:spPr>
      </p:pic>
      <p:pic>
        <p:nvPicPr>
          <p:cNvPr id="327" name="pyroot_ex_2.png" descr="pyroot_ex_2.png"/>
          <p:cNvPicPr>
            <a:picLocks noChangeAspect="1"/>
          </p:cNvPicPr>
          <p:nvPr/>
        </p:nvPicPr>
        <p:blipFill>
          <a:blip r:embed="rId6">
            <a:extLst/>
          </a:blip>
          <a:stretch>
            <a:fillRect/>
          </a:stretch>
        </p:blipFill>
        <p:spPr>
          <a:xfrm>
            <a:off x="4561000" y="1676208"/>
            <a:ext cx="4524822" cy="1837699"/>
          </a:xfrm>
          <a:prstGeom prst="rect">
            <a:avLst/>
          </a:prstGeom>
          <a:ln w="12700">
            <a:miter lim="400000"/>
          </a:ln>
        </p:spPr>
      </p:pic>
      <p:pic>
        <p:nvPicPr>
          <p:cNvPr id="328" name="pyroot_ex_2_plt.png" descr="pyroot_ex_2_plt.png"/>
          <p:cNvPicPr>
            <a:picLocks noChangeAspect="1"/>
          </p:cNvPicPr>
          <p:nvPr/>
        </p:nvPicPr>
        <p:blipFill>
          <a:blip r:embed="rId7">
            <a:extLst/>
          </a:blip>
          <a:stretch>
            <a:fillRect/>
          </a:stretch>
        </p:blipFill>
        <p:spPr>
          <a:xfrm>
            <a:off x="6257106" y="2850102"/>
            <a:ext cx="2870223" cy="3578637"/>
          </a:xfrm>
          <a:prstGeom prst="rect">
            <a:avLst/>
          </a:prstGeom>
          <a:ln w="12700">
            <a:miter lim="400000"/>
          </a:ln>
        </p:spPr>
      </p:pic>
      <p:pic>
        <p:nvPicPr>
          <p:cNvPr id="329" name="root_logo.png" descr="root_logo.png"/>
          <p:cNvPicPr>
            <a:picLocks noChangeAspect="1"/>
          </p:cNvPicPr>
          <p:nvPr/>
        </p:nvPicPr>
        <p:blipFill>
          <a:blip r:embed="rId8">
            <a:extLst/>
          </a:blip>
          <a:stretch>
            <a:fillRect/>
          </a:stretch>
        </p:blipFill>
        <p:spPr>
          <a:xfrm>
            <a:off x="4314612" y="4007514"/>
            <a:ext cx="1672019" cy="169157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1" name="Picture 3" descr="Picture 3"/>
          <p:cNvPicPr>
            <a:picLocks noChangeAspect="1"/>
          </p:cNvPicPr>
          <p:nvPr/>
        </p:nvPicPr>
        <p:blipFill>
          <a:blip r:embed="rId2">
            <a:alphaModFix amt="60000"/>
            <a:extLst/>
          </a:blip>
          <a:stretch>
            <a:fillRect/>
          </a:stretch>
        </p:blipFill>
        <p:spPr>
          <a:xfrm>
            <a:off x="938463" y="1315090"/>
            <a:ext cx="7267074" cy="4836276"/>
          </a:xfrm>
          <a:prstGeom prst="rect">
            <a:avLst/>
          </a:prstGeom>
          <a:ln w="12700">
            <a:miter lim="400000"/>
          </a:ln>
        </p:spPr>
      </p:pic>
      <p:sp>
        <p:nvSpPr>
          <p:cNvPr id="332" name="Questions?"/>
          <p:cNvSpPr txBox="1"/>
          <p:nvPr/>
        </p:nvSpPr>
        <p:spPr>
          <a:xfrm>
            <a:off x="2366982" y="3181765"/>
            <a:ext cx="4729719" cy="110292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7200">
                <a:latin typeface="Arial"/>
                <a:ea typeface="Arial"/>
                <a:cs typeface="Arial"/>
                <a:sym typeface="Arial"/>
              </a:defRPr>
            </a:lvl1pPr>
          </a:lstStyle>
          <a:p>
            <a:pPr/>
            <a:r>
              <a:t>Questions?</a:t>
            </a:r>
          </a:p>
        </p:txBody>
      </p:sp>
      <p:pic>
        <p:nvPicPr>
          <p:cNvPr id="333" name="Hall_C_logo.pdf" descr="Hall_C_logo.pdf"/>
          <p:cNvPicPr>
            <a:picLocks noChangeAspect="1"/>
          </p:cNvPicPr>
          <p:nvPr/>
        </p:nvPicPr>
        <p:blipFill>
          <a:blip r:embed="rId3">
            <a:extLst/>
          </a:blip>
          <a:stretch>
            <a:fillRect/>
          </a:stretch>
        </p:blipFill>
        <p:spPr>
          <a:xfrm>
            <a:off x="3971595" y="6183756"/>
            <a:ext cx="1200810" cy="654206"/>
          </a:xfrm>
          <a:prstGeom prst="rect">
            <a:avLst/>
          </a:prstGeom>
          <a:ln w="12700">
            <a:miter lim="400000"/>
          </a:ln>
        </p:spPr>
      </p:pic>
      <p:sp>
        <p:nvSpPr>
          <p:cNvPr id="334" name="Title 1"/>
          <p:cNvSpPr txBox="1"/>
          <p:nvPr>
            <p:ph type="title"/>
          </p:nvPr>
        </p:nvSpPr>
        <p:spPr>
          <a:xfrm>
            <a:off x="133451" y="175665"/>
            <a:ext cx="8877098" cy="931370"/>
          </a:xfrm>
          <a:prstGeom prst="rect">
            <a:avLst/>
          </a:prstGeom>
        </p:spPr>
        <p:txBody>
          <a:bodyPr anchor="ctr"/>
          <a:lstStyle>
            <a:lvl1pPr algn="ctr" defTabSz="832104">
              <a:defRPr sz="3640"/>
            </a:lvl1pPr>
          </a:lstStyle>
          <a:p>
            <a:pPr/>
            <a:r>
              <a:t>Joint Hall A&amp;C Data Analysis Workshop</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Content Placeholder 6"/>
          <p:cNvSpPr txBox="1"/>
          <p:nvPr>
            <p:ph type="body" sz="quarter" idx="1"/>
          </p:nvPr>
        </p:nvSpPr>
        <p:spPr>
          <a:xfrm>
            <a:off x="249273" y="2841934"/>
            <a:ext cx="8645453" cy="1174132"/>
          </a:xfrm>
          <a:prstGeom prst="rect">
            <a:avLst/>
          </a:prstGeom>
        </p:spPr>
        <p:txBody>
          <a:bodyPr/>
          <a:lstStyle>
            <a:lvl1pPr marL="0" indent="0" algn="ctr">
              <a:buSzTx/>
              <a:buFontTx/>
              <a:buNone/>
              <a:defRPr sz="7500"/>
            </a:lvl1pPr>
          </a:lstStyle>
          <a:p>
            <a:pPr/>
            <a:r>
              <a:t>Backup Slides</a:t>
            </a:r>
          </a:p>
        </p:txBody>
      </p:sp>
      <p:sp>
        <p:nvSpPr>
          <p:cNvPr id="337"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338"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339"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0"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341"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5"/>
          <p:cNvSpPr txBox="1"/>
          <p:nvPr>
            <p:ph type="title"/>
          </p:nvPr>
        </p:nvSpPr>
        <p:spPr>
          <a:xfrm>
            <a:off x="308919" y="73824"/>
            <a:ext cx="8464378" cy="654206"/>
          </a:xfrm>
          <a:prstGeom prst="rect">
            <a:avLst/>
          </a:prstGeom>
        </p:spPr>
        <p:txBody>
          <a:bodyPr/>
          <a:lstStyle>
            <a:lvl1pPr algn="ctr">
              <a:defRPr sz="3500"/>
            </a:lvl1pPr>
          </a:lstStyle>
          <a:p>
            <a:pPr/>
            <a:r>
              <a:t>What is Python?</a:t>
            </a:r>
          </a:p>
        </p:txBody>
      </p:sp>
      <p:sp>
        <p:nvSpPr>
          <p:cNvPr id="135" name="Content Placeholder 6"/>
          <p:cNvSpPr txBox="1"/>
          <p:nvPr>
            <p:ph type="body" sz="half" idx="1"/>
          </p:nvPr>
        </p:nvSpPr>
        <p:spPr>
          <a:xfrm>
            <a:off x="133678" y="872299"/>
            <a:ext cx="3940539" cy="3263827"/>
          </a:xfrm>
          <a:prstGeom prst="rect">
            <a:avLst/>
          </a:prstGeom>
        </p:spPr>
        <p:txBody>
          <a:bodyPr/>
          <a:lstStyle/>
          <a:p>
            <a:pPr marL="224027" indent="-224027" defTabSz="896111">
              <a:spcBef>
                <a:spcPts val="900"/>
              </a:spcBef>
              <a:defRPr sz="2156"/>
            </a:pPr>
            <a:r>
              <a:t>Dynamic, high level programming language</a:t>
            </a:r>
          </a:p>
          <a:p>
            <a:pPr marL="224027" indent="-224027" defTabSz="896111">
              <a:spcBef>
                <a:spcPts val="900"/>
              </a:spcBef>
              <a:defRPr sz="2156"/>
            </a:pPr>
            <a:r>
              <a:t>Interpreted &amp; object oriented</a:t>
            </a:r>
          </a:p>
          <a:p>
            <a:pPr marL="224027" indent="-224027" defTabSz="896111">
              <a:spcBef>
                <a:spcPts val="900"/>
              </a:spcBef>
              <a:defRPr sz="2156"/>
            </a:pPr>
            <a:r>
              <a:t>Powerful standard library</a:t>
            </a:r>
          </a:p>
          <a:p>
            <a:pPr marL="224027" indent="-224027" defTabSz="896111">
              <a:spcBef>
                <a:spcPts val="900"/>
              </a:spcBef>
              <a:defRPr sz="2156"/>
            </a:pPr>
            <a:r>
              <a:t>Suited for a multitude of tasks</a:t>
            </a:r>
          </a:p>
          <a:p>
            <a:pPr marL="224027" indent="-224027" defTabSz="896111">
              <a:spcBef>
                <a:spcPts val="900"/>
              </a:spcBef>
              <a:defRPr sz="2156"/>
            </a:pPr>
            <a:r>
              <a:t>Simple, easy to learn syntax</a:t>
            </a:r>
          </a:p>
          <a:p>
            <a:pPr marL="224027" indent="-224027" defTabSz="896111">
              <a:spcBef>
                <a:spcPts val="900"/>
              </a:spcBef>
              <a:defRPr sz="2156"/>
            </a:pPr>
            <a:r>
              <a:t>Supports modules and packages</a:t>
            </a:r>
          </a:p>
        </p:txBody>
      </p:sp>
      <p:sp>
        <p:nvSpPr>
          <p:cNvPr id="136"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137"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138"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9"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140"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141" name="python_xkcd.png" descr="python_xkcd.png"/>
          <p:cNvPicPr>
            <a:picLocks noChangeAspect="1"/>
          </p:cNvPicPr>
          <p:nvPr/>
        </p:nvPicPr>
        <p:blipFill>
          <a:blip r:embed="rId3">
            <a:extLst/>
          </a:blip>
          <a:stretch>
            <a:fillRect/>
          </a:stretch>
        </p:blipFill>
        <p:spPr>
          <a:xfrm>
            <a:off x="4279696" y="773679"/>
            <a:ext cx="4849933" cy="5503339"/>
          </a:xfrm>
          <a:prstGeom prst="rect">
            <a:avLst/>
          </a:prstGeom>
          <a:ln w="12700">
            <a:miter lim="400000"/>
          </a:ln>
        </p:spPr>
      </p:pic>
      <p:pic>
        <p:nvPicPr>
          <p:cNvPr id="142" name="python_logo.png" descr="python_logo.png"/>
          <p:cNvPicPr>
            <a:picLocks noChangeAspect="1"/>
          </p:cNvPicPr>
          <p:nvPr/>
        </p:nvPicPr>
        <p:blipFill>
          <a:blip r:embed="rId4">
            <a:extLst/>
          </a:blip>
          <a:stretch>
            <a:fillRect/>
          </a:stretch>
        </p:blipFill>
        <p:spPr>
          <a:xfrm>
            <a:off x="753237" y="4280395"/>
            <a:ext cx="3005824" cy="1877748"/>
          </a:xfrm>
          <a:prstGeom prst="rect">
            <a:avLst/>
          </a:prstGeom>
          <a:ln w="12700">
            <a:miter lim="400000"/>
          </a:ln>
        </p:spPr>
      </p:pic>
      <p:sp>
        <p:nvSpPr>
          <p:cNvPr id="144" name="Line"/>
          <p:cNvSpPr/>
          <p:nvPr/>
        </p:nvSpPr>
        <p:spPr>
          <a:xfrm>
            <a:off x="1684141" y="3816635"/>
            <a:ext cx="2527841" cy="1"/>
          </a:xfrm>
          <a:prstGeom prst="line">
            <a:avLst/>
          </a:prstGeom>
          <a:ln>
            <a:tailEnd type="stealth"/>
          </a:ln>
        </p:spPr>
        <p:txBody>
          <a:bodyPr lIns="45719" rIns="45719"/>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Title 5"/>
          <p:cNvSpPr txBox="1"/>
          <p:nvPr>
            <p:ph type="title"/>
          </p:nvPr>
        </p:nvSpPr>
        <p:spPr>
          <a:xfrm>
            <a:off x="308919" y="73824"/>
            <a:ext cx="8464378" cy="654206"/>
          </a:xfrm>
          <a:prstGeom prst="rect">
            <a:avLst/>
          </a:prstGeom>
        </p:spPr>
        <p:txBody>
          <a:bodyPr/>
          <a:lstStyle>
            <a:lvl1pPr algn="ctr">
              <a:defRPr sz="3500"/>
            </a:lvl1pPr>
          </a:lstStyle>
          <a:p>
            <a:pPr/>
            <a:r>
              <a:t>Slide Title</a:t>
            </a:r>
          </a:p>
        </p:txBody>
      </p:sp>
      <p:sp>
        <p:nvSpPr>
          <p:cNvPr id="344" name="Content Placeholder 6"/>
          <p:cNvSpPr txBox="1"/>
          <p:nvPr>
            <p:ph type="body" sz="half" idx="1"/>
          </p:nvPr>
        </p:nvSpPr>
        <p:spPr>
          <a:xfrm>
            <a:off x="377518" y="966054"/>
            <a:ext cx="4011580" cy="5203722"/>
          </a:xfrm>
          <a:prstGeom prst="rect">
            <a:avLst/>
          </a:prstGeom>
        </p:spPr>
        <p:txBody>
          <a:bodyPr/>
          <a:lstStyle/>
          <a:p>
            <a:pPr/>
          </a:p>
        </p:txBody>
      </p:sp>
      <p:sp>
        <p:nvSpPr>
          <p:cNvPr id="345"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346"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347" name="Slide Number Placeholder 4"/>
          <p:cNvSpPr txBox="1"/>
          <p:nvPr>
            <p:ph type="sldNum" sz="quarter" idx="2"/>
          </p:nvPr>
        </p:nvSpPr>
        <p:spPr>
          <a:xfrm>
            <a:off x="4372184" y="6586805"/>
            <a:ext cx="245404"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8"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349"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5"/>
          <p:cNvSpPr txBox="1"/>
          <p:nvPr>
            <p:ph type="title"/>
          </p:nvPr>
        </p:nvSpPr>
        <p:spPr>
          <a:xfrm>
            <a:off x="308919" y="73824"/>
            <a:ext cx="8464378" cy="654206"/>
          </a:xfrm>
          <a:prstGeom prst="rect">
            <a:avLst/>
          </a:prstGeom>
        </p:spPr>
        <p:txBody>
          <a:bodyPr/>
          <a:lstStyle>
            <a:lvl1pPr algn="ctr">
              <a:defRPr sz="3500"/>
            </a:lvl1pPr>
          </a:lstStyle>
          <a:p>
            <a:pPr/>
            <a:r>
              <a:t>Why Python?</a:t>
            </a:r>
          </a:p>
        </p:txBody>
      </p:sp>
      <p:sp>
        <p:nvSpPr>
          <p:cNvPr id="147" name="Content Placeholder 6"/>
          <p:cNvSpPr txBox="1"/>
          <p:nvPr>
            <p:ph type="body" sz="half" idx="1"/>
          </p:nvPr>
        </p:nvSpPr>
        <p:spPr>
          <a:xfrm>
            <a:off x="32078" y="801739"/>
            <a:ext cx="4595344" cy="5308307"/>
          </a:xfrm>
          <a:prstGeom prst="rect">
            <a:avLst/>
          </a:prstGeom>
        </p:spPr>
        <p:txBody>
          <a:bodyPr/>
          <a:lstStyle/>
          <a:p>
            <a:pPr marL="221742" indent="-221742" defTabSz="886968">
              <a:spcBef>
                <a:spcPts val="900"/>
              </a:spcBef>
              <a:defRPr sz="2134"/>
            </a:pPr>
            <a:r>
              <a:t>Python’s object oriented structure supports such concepts as polymorphism, operation overloading, and multiple inheritance</a:t>
            </a:r>
          </a:p>
          <a:p>
            <a:pPr marL="221742" indent="-221742" defTabSz="886968">
              <a:spcBef>
                <a:spcPts val="900"/>
              </a:spcBef>
              <a:defRPr sz="2134"/>
            </a:pPr>
            <a:r>
              <a:t>Indentation yields tidy, easily readable code</a:t>
            </a:r>
          </a:p>
          <a:p>
            <a:pPr marL="221742" indent="-221742" defTabSz="886968">
              <a:spcBef>
                <a:spcPts val="900"/>
              </a:spcBef>
              <a:defRPr sz="2134"/>
            </a:pPr>
            <a:r>
              <a:t>Automatic memory management</a:t>
            </a:r>
          </a:p>
          <a:p>
            <a:pPr marL="221742" indent="-221742" defTabSz="886968">
              <a:spcBef>
                <a:spcPts val="900"/>
              </a:spcBef>
              <a:defRPr sz="2134"/>
            </a:pPr>
            <a:r>
              <a:t>Vast array of third party utilities (NumPy, SciPy, Numeric, etc.)</a:t>
            </a:r>
          </a:p>
          <a:p>
            <a:pPr marL="221742" indent="-221742" defTabSz="886968">
              <a:spcBef>
                <a:spcPts val="900"/>
              </a:spcBef>
              <a:defRPr sz="2134"/>
            </a:pPr>
            <a:r>
              <a:t>Built in types and tools</a:t>
            </a:r>
          </a:p>
          <a:p>
            <a:pPr marL="221742" indent="-221742" defTabSz="886968">
              <a:spcBef>
                <a:spcPts val="900"/>
              </a:spcBef>
              <a:defRPr sz="2134"/>
            </a:pPr>
            <a:r>
              <a:t>Runs on virtually every major platform used today</a:t>
            </a:r>
          </a:p>
          <a:p>
            <a:pPr marL="221742" indent="-221742" defTabSz="886968">
              <a:spcBef>
                <a:spcPts val="900"/>
              </a:spcBef>
              <a:defRPr sz="2134"/>
            </a:pPr>
            <a:r>
              <a:t>Python programs run in exact same manner irrespective of platform</a:t>
            </a:r>
          </a:p>
        </p:txBody>
      </p:sp>
      <p:sp>
        <p:nvSpPr>
          <p:cNvPr id="148"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149"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150"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152"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153" name="python_hw_script.png" descr="python_hw_script.png"/>
          <p:cNvPicPr>
            <a:picLocks noChangeAspect="1"/>
          </p:cNvPicPr>
          <p:nvPr/>
        </p:nvPicPr>
        <p:blipFill>
          <a:blip r:embed="rId3">
            <a:extLst/>
          </a:blip>
          <a:stretch>
            <a:fillRect/>
          </a:stretch>
        </p:blipFill>
        <p:spPr>
          <a:xfrm>
            <a:off x="5102081" y="2680970"/>
            <a:ext cx="3340101" cy="419101"/>
          </a:xfrm>
          <a:prstGeom prst="rect">
            <a:avLst/>
          </a:prstGeom>
          <a:ln w="12700">
            <a:miter lim="400000"/>
          </a:ln>
        </p:spPr>
      </p:pic>
      <p:pic>
        <p:nvPicPr>
          <p:cNvPr id="154" name="te_hw.png" descr="te_hw.png"/>
          <p:cNvPicPr>
            <a:picLocks noChangeAspect="1"/>
          </p:cNvPicPr>
          <p:nvPr/>
        </p:nvPicPr>
        <p:blipFill>
          <a:blip r:embed="rId4">
            <a:extLst/>
          </a:blip>
          <a:stretch>
            <a:fillRect/>
          </a:stretch>
        </p:blipFill>
        <p:spPr>
          <a:xfrm>
            <a:off x="5187728" y="1902400"/>
            <a:ext cx="3168806" cy="654206"/>
          </a:xfrm>
          <a:prstGeom prst="rect">
            <a:avLst/>
          </a:prstGeom>
          <a:ln w="12700">
            <a:miter lim="400000"/>
          </a:ln>
        </p:spPr>
      </p:pic>
      <p:pic>
        <p:nvPicPr>
          <p:cNvPr id="155" name="python_hw.png" descr="python_hw.png"/>
          <p:cNvPicPr>
            <a:picLocks noChangeAspect="1"/>
          </p:cNvPicPr>
          <p:nvPr/>
        </p:nvPicPr>
        <p:blipFill>
          <a:blip r:embed="rId5">
            <a:extLst/>
          </a:blip>
          <a:stretch>
            <a:fillRect/>
          </a:stretch>
        </p:blipFill>
        <p:spPr>
          <a:xfrm>
            <a:off x="4658030" y="801739"/>
            <a:ext cx="4228202" cy="1063484"/>
          </a:xfrm>
          <a:prstGeom prst="rect">
            <a:avLst/>
          </a:prstGeom>
          <a:ln w="12700">
            <a:miter lim="400000"/>
          </a:ln>
        </p:spPr>
      </p:pic>
      <p:pic>
        <p:nvPicPr>
          <p:cNvPr id="156" name="ipython_ex.png" descr="ipython_ex.png"/>
          <p:cNvPicPr>
            <a:picLocks noChangeAspect="1"/>
          </p:cNvPicPr>
          <p:nvPr/>
        </p:nvPicPr>
        <p:blipFill>
          <a:blip r:embed="rId6">
            <a:extLst/>
          </a:blip>
          <a:stretch>
            <a:fillRect/>
          </a:stretch>
        </p:blipFill>
        <p:spPr>
          <a:xfrm>
            <a:off x="4631999" y="3224434"/>
            <a:ext cx="4280264" cy="311922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5"/>
          <p:cNvSpPr txBox="1"/>
          <p:nvPr>
            <p:ph type="title"/>
          </p:nvPr>
        </p:nvSpPr>
        <p:spPr>
          <a:xfrm>
            <a:off x="308919" y="73824"/>
            <a:ext cx="8464378" cy="654206"/>
          </a:xfrm>
          <a:prstGeom prst="rect">
            <a:avLst/>
          </a:prstGeom>
        </p:spPr>
        <p:txBody>
          <a:bodyPr/>
          <a:lstStyle>
            <a:lvl1pPr algn="ctr">
              <a:defRPr sz="3500"/>
            </a:lvl1pPr>
          </a:lstStyle>
          <a:p>
            <a:pPr/>
            <a:r>
              <a:t>iPython</a:t>
            </a:r>
          </a:p>
        </p:txBody>
      </p:sp>
      <p:sp>
        <p:nvSpPr>
          <p:cNvPr id="159" name="Content Placeholder 6"/>
          <p:cNvSpPr txBox="1"/>
          <p:nvPr>
            <p:ph type="body" sz="half" idx="1"/>
          </p:nvPr>
        </p:nvSpPr>
        <p:spPr>
          <a:xfrm>
            <a:off x="103198" y="854032"/>
            <a:ext cx="4595224" cy="3731355"/>
          </a:xfrm>
          <a:prstGeom prst="rect">
            <a:avLst/>
          </a:prstGeom>
        </p:spPr>
        <p:txBody>
          <a:bodyPr/>
          <a:lstStyle/>
          <a:p>
            <a:pPr marL="221742" indent="-221742" defTabSz="886968">
              <a:spcBef>
                <a:spcPts val="900"/>
              </a:spcBef>
              <a:defRPr sz="2134"/>
            </a:pPr>
            <a:r>
              <a:t>A powerful interactive shell</a:t>
            </a:r>
          </a:p>
          <a:p>
            <a:pPr marL="221742" indent="-221742" defTabSz="886968">
              <a:spcBef>
                <a:spcPts val="900"/>
              </a:spcBef>
              <a:defRPr sz="2134"/>
            </a:pPr>
            <a:r>
              <a:t>A kernel for Jupyter</a:t>
            </a:r>
          </a:p>
          <a:p>
            <a:pPr marL="221742" indent="-221742" defTabSz="886968">
              <a:spcBef>
                <a:spcPts val="900"/>
              </a:spcBef>
              <a:defRPr sz="2134"/>
            </a:pPr>
            <a:r>
              <a:t>Support for interactive data visualizations and use of GUI toolkits</a:t>
            </a:r>
          </a:p>
          <a:p>
            <a:pPr marL="221742" indent="-221742" defTabSz="886968">
              <a:spcBef>
                <a:spcPts val="900"/>
              </a:spcBef>
              <a:defRPr sz="2134"/>
            </a:pPr>
            <a:r>
              <a:t>Provides auto-complete feature with modules and utilities</a:t>
            </a:r>
          </a:p>
          <a:p>
            <a:pPr marL="221742" indent="-221742" defTabSz="886968">
              <a:spcBef>
                <a:spcPts val="900"/>
              </a:spcBef>
              <a:defRPr sz="2134"/>
            </a:pPr>
            <a:r>
              <a:t>Supports most Linux commands</a:t>
            </a:r>
          </a:p>
          <a:p>
            <a:pPr marL="221742" indent="-221742" defTabSz="886968">
              <a:spcBef>
                <a:spcPts val="900"/>
              </a:spcBef>
              <a:defRPr sz="2134"/>
            </a:pPr>
            <a:r>
              <a:t>Run python scripts interactively</a:t>
            </a:r>
          </a:p>
          <a:p>
            <a:pPr marL="221742" indent="-221742" defTabSz="886968">
              <a:spcBef>
                <a:spcPts val="900"/>
              </a:spcBef>
              <a:defRPr sz="2134"/>
            </a:pPr>
            <a:r>
              <a:t>Tracks variable definitions</a:t>
            </a:r>
          </a:p>
        </p:txBody>
      </p:sp>
      <p:sp>
        <p:nvSpPr>
          <p:cNvPr id="16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161"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162"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164"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165" name="ipython_logo.png" descr="ipython_logo.png"/>
          <p:cNvPicPr>
            <a:picLocks noChangeAspect="1"/>
          </p:cNvPicPr>
          <p:nvPr/>
        </p:nvPicPr>
        <p:blipFill>
          <a:blip r:embed="rId3">
            <a:extLst/>
          </a:blip>
          <a:stretch>
            <a:fillRect/>
          </a:stretch>
        </p:blipFill>
        <p:spPr>
          <a:xfrm>
            <a:off x="5220185" y="771898"/>
            <a:ext cx="3271684" cy="466496"/>
          </a:xfrm>
          <a:prstGeom prst="rect">
            <a:avLst/>
          </a:prstGeom>
          <a:ln w="12700">
            <a:miter lim="400000"/>
          </a:ln>
        </p:spPr>
      </p:pic>
      <p:pic>
        <p:nvPicPr>
          <p:cNvPr id="166" name="ipython_auto_complete.png" descr="ipython_auto_complete.png"/>
          <p:cNvPicPr>
            <a:picLocks noChangeAspect="1"/>
          </p:cNvPicPr>
          <p:nvPr/>
        </p:nvPicPr>
        <p:blipFill>
          <a:blip r:embed="rId4">
            <a:extLst/>
          </a:blip>
          <a:stretch>
            <a:fillRect/>
          </a:stretch>
        </p:blipFill>
        <p:spPr>
          <a:xfrm>
            <a:off x="4880969" y="1380198"/>
            <a:ext cx="3950117" cy="2462854"/>
          </a:xfrm>
          <a:prstGeom prst="rect">
            <a:avLst/>
          </a:prstGeom>
          <a:ln w="12700">
            <a:miter lim="400000"/>
          </a:ln>
        </p:spPr>
      </p:pic>
      <p:pic>
        <p:nvPicPr>
          <p:cNvPr id="167" name="ipython_linux_commands.png" descr="ipython_linux_commands.png"/>
          <p:cNvPicPr>
            <a:picLocks noChangeAspect="1"/>
          </p:cNvPicPr>
          <p:nvPr/>
        </p:nvPicPr>
        <p:blipFill>
          <a:blip r:embed="rId5">
            <a:extLst/>
          </a:blip>
          <a:stretch>
            <a:fillRect/>
          </a:stretch>
        </p:blipFill>
        <p:spPr>
          <a:xfrm>
            <a:off x="4850237" y="3893999"/>
            <a:ext cx="4011580" cy="2462854"/>
          </a:xfrm>
          <a:prstGeom prst="rect">
            <a:avLst/>
          </a:prstGeom>
          <a:ln w="12700">
            <a:miter lim="400000"/>
          </a:ln>
        </p:spPr>
      </p:pic>
      <p:pic>
        <p:nvPicPr>
          <p:cNvPr id="168" name="ipython_def_var.png" descr="ipython_def_var.png"/>
          <p:cNvPicPr>
            <a:picLocks noChangeAspect="1"/>
          </p:cNvPicPr>
          <p:nvPr/>
        </p:nvPicPr>
        <p:blipFill>
          <a:blip r:embed="rId6">
            <a:extLst/>
          </a:blip>
          <a:stretch>
            <a:fillRect/>
          </a:stretch>
        </p:blipFill>
        <p:spPr>
          <a:xfrm>
            <a:off x="26131" y="4915767"/>
            <a:ext cx="4749358" cy="1244721"/>
          </a:xfrm>
          <a:prstGeom prst="rect">
            <a:avLst/>
          </a:prstGeom>
          <a:ln w="12700">
            <a:miter lim="400000"/>
          </a:ln>
        </p:spPr>
      </p:pic>
      <p:sp>
        <p:nvSpPr>
          <p:cNvPr id="170" name="Line"/>
          <p:cNvSpPr/>
          <p:nvPr/>
        </p:nvSpPr>
        <p:spPr>
          <a:xfrm>
            <a:off x="4234301" y="2881915"/>
            <a:ext cx="1150010" cy="1"/>
          </a:xfrm>
          <a:prstGeom prst="line">
            <a:avLst/>
          </a:prstGeom>
          <a:ln>
            <a:tailEnd type="stealth"/>
          </a:ln>
        </p:spPr>
        <p:txBody>
          <a:bodyPr lIns="45719" rIns="45719"/>
          <a:lstStyle/>
          <a:p>
            <a:pPr/>
          </a:p>
        </p:txBody>
      </p:sp>
      <p:sp>
        <p:nvSpPr>
          <p:cNvPr id="172" name="Line"/>
          <p:cNvSpPr/>
          <p:nvPr/>
        </p:nvSpPr>
        <p:spPr>
          <a:xfrm>
            <a:off x="4142861" y="4014755"/>
            <a:ext cx="751244" cy="1696290"/>
          </a:xfrm>
          <a:prstGeom prst="line">
            <a:avLst/>
          </a:prstGeom>
          <a:ln>
            <a:tailEnd type="stealth"/>
          </a:ln>
        </p:spPr>
        <p:txBody>
          <a:bodyPr lIns="45719" rIns="45719"/>
          <a:lstStyle/>
          <a:p>
            <a:pPr/>
          </a:p>
        </p:txBody>
      </p:sp>
      <p:sp>
        <p:nvSpPr>
          <p:cNvPr id="174" name="Line"/>
          <p:cNvSpPr/>
          <p:nvPr/>
        </p:nvSpPr>
        <p:spPr>
          <a:xfrm>
            <a:off x="4310501" y="3542315"/>
            <a:ext cx="505107" cy="505107"/>
          </a:xfrm>
          <a:prstGeom prst="line">
            <a:avLst/>
          </a:prstGeom>
          <a:ln>
            <a:tailEnd type="stealth"/>
          </a:ln>
        </p:spPr>
        <p:txBody>
          <a:bodyPr lIns="45719" rIns="45719"/>
          <a:lstStyle/>
          <a:p>
            <a:pPr/>
          </a:p>
        </p:txBody>
      </p:sp>
      <p:sp>
        <p:nvSpPr>
          <p:cNvPr id="176" name="Line"/>
          <p:cNvSpPr/>
          <p:nvPr/>
        </p:nvSpPr>
        <p:spPr>
          <a:xfrm flipH="1">
            <a:off x="2173323" y="4606246"/>
            <a:ext cx="1" cy="1193921"/>
          </a:xfrm>
          <a:prstGeom prst="line">
            <a:avLst/>
          </a:prstGeom>
          <a:ln>
            <a:tailEnd type="stealth"/>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5"/>
          <p:cNvSpPr txBox="1"/>
          <p:nvPr>
            <p:ph type="title"/>
          </p:nvPr>
        </p:nvSpPr>
        <p:spPr>
          <a:xfrm>
            <a:off x="308919" y="73824"/>
            <a:ext cx="8464378" cy="654206"/>
          </a:xfrm>
          <a:prstGeom prst="rect">
            <a:avLst/>
          </a:prstGeom>
        </p:spPr>
        <p:txBody>
          <a:bodyPr/>
          <a:lstStyle>
            <a:lvl1pPr algn="ctr">
              <a:defRPr sz="3500"/>
            </a:lvl1pPr>
          </a:lstStyle>
          <a:p>
            <a:pPr/>
            <a:r>
              <a:t>Python Built-in Types</a:t>
            </a:r>
          </a:p>
        </p:txBody>
      </p:sp>
      <p:sp>
        <p:nvSpPr>
          <p:cNvPr id="179" name="Content Placeholder 6"/>
          <p:cNvSpPr txBox="1"/>
          <p:nvPr>
            <p:ph type="body" sz="half" idx="1"/>
          </p:nvPr>
        </p:nvSpPr>
        <p:spPr>
          <a:xfrm>
            <a:off x="32078" y="827139"/>
            <a:ext cx="4352773" cy="5203722"/>
          </a:xfrm>
          <a:prstGeom prst="rect">
            <a:avLst/>
          </a:prstGeom>
        </p:spPr>
        <p:txBody>
          <a:bodyPr/>
          <a:lstStyle/>
          <a:p>
            <a:pPr/>
            <a:r>
              <a:t>The principal built-in types are numerics, sequences, mappings, classes, instances and exceptions</a:t>
            </a:r>
          </a:p>
          <a:p>
            <a:pPr/>
            <a:r>
              <a:t>Any object can be tested for truth value, for use in an </a:t>
            </a:r>
            <a:r>
              <a:rPr b="1">
                <a:solidFill>
                  <a:srgbClr val="941100"/>
                </a:solidFill>
                <a:latin typeface="Courier New"/>
                <a:ea typeface="Courier New"/>
                <a:cs typeface="Courier New"/>
                <a:sym typeface="Courier New"/>
              </a:rPr>
              <a:t>if</a:t>
            </a:r>
            <a:r>
              <a:t> or </a:t>
            </a:r>
            <a:r>
              <a:rPr b="1">
                <a:solidFill>
                  <a:srgbClr val="941100"/>
                </a:solidFill>
                <a:latin typeface="Courier"/>
                <a:ea typeface="Courier"/>
                <a:cs typeface="Courier"/>
                <a:sym typeface="Courier"/>
              </a:rPr>
              <a:t>while</a:t>
            </a:r>
            <a:r>
              <a:t> condition or as operand of the Boolean operations</a:t>
            </a:r>
          </a:p>
          <a:p>
            <a:pPr/>
            <a:r>
              <a:t>There are eight comparison operations in Python</a:t>
            </a:r>
          </a:p>
          <a:p>
            <a:pPr/>
            <a:r>
              <a:t>They all have the same priority (which is higher than that of the Boolean operations)</a:t>
            </a:r>
          </a:p>
          <a:p>
            <a:pPr/>
            <a:r>
              <a:t>Comparisons can be chained arbitrarily</a:t>
            </a:r>
          </a:p>
        </p:txBody>
      </p:sp>
      <p:sp>
        <p:nvSpPr>
          <p:cNvPr id="18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181"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182"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3"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184"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185" name="comparisons.png" descr="comparisons.png"/>
          <p:cNvPicPr>
            <a:picLocks noChangeAspect="1"/>
          </p:cNvPicPr>
          <p:nvPr/>
        </p:nvPicPr>
        <p:blipFill>
          <a:blip r:embed="rId3">
            <a:extLst/>
          </a:blip>
          <a:stretch>
            <a:fillRect/>
          </a:stretch>
        </p:blipFill>
        <p:spPr>
          <a:xfrm>
            <a:off x="4604581" y="2894527"/>
            <a:ext cx="4064001" cy="3416301"/>
          </a:xfrm>
          <a:prstGeom prst="rect">
            <a:avLst/>
          </a:prstGeom>
          <a:ln w="12700">
            <a:miter lim="400000"/>
          </a:ln>
        </p:spPr>
      </p:pic>
      <p:pic>
        <p:nvPicPr>
          <p:cNvPr id="186" name="boolean_ops.png" descr="boolean_ops.png"/>
          <p:cNvPicPr>
            <a:picLocks noChangeAspect="1"/>
          </p:cNvPicPr>
          <p:nvPr/>
        </p:nvPicPr>
        <p:blipFill>
          <a:blip r:embed="rId4">
            <a:extLst/>
          </a:blip>
          <a:stretch>
            <a:fillRect/>
          </a:stretch>
        </p:blipFill>
        <p:spPr>
          <a:xfrm>
            <a:off x="4185042" y="1198393"/>
            <a:ext cx="4903079" cy="1225770"/>
          </a:xfrm>
          <a:prstGeom prst="rect">
            <a:avLst/>
          </a:prstGeom>
          <a:ln w="12700">
            <a:miter lim="400000"/>
          </a:ln>
        </p:spPr>
      </p:pic>
      <p:sp>
        <p:nvSpPr>
          <p:cNvPr id="188" name="Line"/>
          <p:cNvSpPr/>
          <p:nvPr/>
        </p:nvSpPr>
        <p:spPr>
          <a:xfrm flipV="1">
            <a:off x="4500056" y="2546616"/>
            <a:ext cx="1" cy="801125"/>
          </a:xfrm>
          <a:prstGeom prst="line">
            <a:avLst/>
          </a:prstGeom>
          <a:ln>
            <a:tailEnd type="stealth"/>
          </a:ln>
        </p:spPr>
        <p:txBody>
          <a:bodyPr lIns="45719" rIns="45719"/>
          <a:lstStyle/>
          <a:p>
            <a:pPr/>
          </a:p>
        </p:txBody>
      </p:sp>
      <p:sp>
        <p:nvSpPr>
          <p:cNvPr id="190" name="Line"/>
          <p:cNvSpPr/>
          <p:nvPr/>
        </p:nvSpPr>
        <p:spPr>
          <a:xfrm flipH="1">
            <a:off x="3592104" y="3302020"/>
            <a:ext cx="924770" cy="1"/>
          </a:xfrm>
          <a:prstGeom prst="line">
            <a:avLst/>
          </a:prstGeom>
        </p:spPr>
        <p:txBody>
          <a:bodyPr lIns="45719" rIns="45719"/>
          <a:lstStyle/>
          <a:p>
            <a:pPr/>
          </a:p>
        </p:txBody>
      </p:sp>
      <p:sp>
        <p:nvSpPr>
          <p:cNvPr id="192" name="Line"/>
          <p:cNvSpPr/>
          <p:nvPr/>
        </p:nvSpPr>
        <p:spPr>
          <a:xfrm>
            <a:off x="2999330" y="4017327"/>
            <a:ext cx="1607402" cy="1"/>
          </a:xfrm>
          <a:prstGeom prst="line">
            <a:avLst/>
          </a:prstGeom>
          <a:ln>
            <a:tailEnd type="stealth"/>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5"/>
          <p:cNvSpPr txBox="1"/>
          <p:nvPr>
            <p:ph type="title"/>
          </p:nvPr>
        </p:nvSpPr>
        <p:spPr>
          <a:xfrm>
            <a:off x="308919" y="73824"/>
            <a:ext cx="8464378" cy="654206"/>
          </a:xfrm>
          <a:prstGeom prst="rect">
            <a:avLst/>
          </a:prstGeom>
        </p:spPr>
        <p:txBody>
          <a:bodyPr/>
          <a:lstStyle>
            <a:lvl1pPr algn="ctr">
              <a:defRPr sz="3500"/>
            </a:lvl1pPr>
          </a:lstStyle>
          <a:p>
            <a:pPr/>
            <a:r>
              <a:t>Python Built-in Types</a:t>
            </a:r>
          </a:p>
        </p:txBody>
      </p:sp>
      <p:sp>
        <p:nvSpPr>
          <p:cNvPr id="195" name="Content Placeholder 6"/>
          <p:cNvSpPr txBox="1"/>
          <p:nvPr>
            <p:ph type="body" idx="1"/>
          </p:nvPr>
        </p:nvSpPr>
        <p:spPr>
          <a:xfrm>
            <a:off x="37158" y="801739"/>
            <a:ext cx="4763896" cy="5308307"/>
          </a:xfrm>
          <a:prstGeom prst="rect">
            <a:avLst/>
          </a:prstGeom>
        </p:spPr>
        <p:txBody>
          <a:bodyPr/>
          <a:lstStyle/>
          <a:p>
            <a:pPr marL="208026" indent="-208026" defTabSz="832104">
              <a:spcBef>
                <a:spcPts val="900"/>
              </a:spcBef>
              <a:defRPr sz="2002"/>
            </a:pPr>
            <a:r>
              <a:t>There are three distinct numeric types: integers, floating point numbers, and complex numbers</a:t>
            </a:r>
          </a:p>
          <a:p>
            <a:pPr marL="208026" indent="-208026" defTabSz="832104">
              <a:spcBef>
                <a:spcPts val="900"/>
              </a:spcBef>
              <a:defRPr sz="2002"/>
            </a:pPr>
            <a:r>
              <a:t>All numeric types (except complex) support these operations, sorted by ascending priority</a:t>
            </a:r>
          </a:p>
          <a:p>
            <a:pPr marL="208026" indent="-208026" defTabSz="832104">
              <a:spcBef>
                <a:spcPts val="900"/>
              </a:spcBef>
              <a:defRPr sz="2002"/>
            </a:pPr>
            <a:r>
              <a:t>Booleans are a subtype of integers</a:t>
            </a:r>
          </a:p>
          <a:p>
            <a:pPr marL="208026" indent="-208026" defTabSz="832104">
              <a:spcBef>
                <a:spcPts val="900"/>
              </a:spcBef>
              <a:defRPr sz="2002"/>
            </a:pPr>
            <a:r>
              <a:t>Integers have unlimited precision </a:t>
            </a:r>
          </a:p>
          <a:p>
            <a:pPr marL="208026" indent="-208026" defTabSz="832104">
              <a:spcBef>
                <a:spcPts val="900"/>
              </a:spcBef>
              <a:defRPr sz="2002"/>
            </a:pPr>
            <a:r>
              <a:t>Floating point numbers are usually implemented using </a:t>
            </a:r>
            <a:r>
              <a:rPr b="1">
                <a:solidFill>
                  <a:srgbClr val="941100"/>
                </a:solidFill>
                <a:latin typeface="Courier New"/>
                <a:ea typeface="Courier New"/>
                <a:cs typeface="Courier New"/>
                <a:sym typeface="Courier New"/>
              </a:rPr>
              <a:t>double</a:t>
            </a:r>
            <a:r>
              <a:t> in C</a:t>
            </a:r>
          </a:p>
          <a:p>
            <a:pPr marL="208026" indent="-208026" defTabSz="832104">
              <a:spcBef>
                <a:spcPts val="900"/>
              </a:spcBef>
              <a:defRPr sz="2002"/>
            </a:pPr>
            <a:r>
              <a:t>Complex numbers have a real and imaginary part, which are each a floating point number</a:t>
            </a:r>
          </a:p>
          <a:p>
            <a:pPr marL="208026" indent="-208026" defTabSz="832104">
              <a:spcBef>
                <a:spcPts val="900"/>
              </a:spcBef>
              <a:defRPr sz="2002"/>
            </a:pPr>
            <a:r>
              <a:t>The priorities of the binary bitwise operations are all lower than the numeric operations and higher than the comparisons</a:t>
            </a:r>
          </a:p>
        </p:txBody>
      </p:sp>
      <p:sp>
        <p:nvSpPr>
          <p:cNvPr id="196"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197"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198"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9"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00"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01" name="numeric_types.png" descr="numeric_types.png"/>
          <p:cNvPicPr>
            <a:picLocks noChangeAspect="1"/>
          </p:cNvPicPr>
          <p:nvPr/>
        </p:nvPicPr>
        <p:blipFill>
          <a:blip r:embed="rId3">
            <a:extLst/>
          </a:blip>
          <a:stretch>
            <a:fillRect/>
          </a:stretch>
        </p:blipFill>
        <p:spPr>
          <a:xfrm>
            <a:off x="4811925" y="1106143"/>
            <a:ext cx="4311755" cy="2752072"/>
          </a:xfrm>
          <a:prstGeom prst="rect">
            <a:avLst/>
          </a:prstGeom>
          <a:ln w="12700">
            <a:miter lim="400000"/>
          </a:ln>
        </p:spPr>
      </p:pic>
      <p:pic>
        <p:nvPicPr>
          <p:cNvPr id="202" name="bitwise_ops.png" descr="bitwise_ops.png"/>
          <p:cNvPicPr>
            <a:picLocks noChangeAspect="1"/>
          </p:cNvPicPr>
          <p:nvPr/>
        </p:nvPicPr>
        <p:blipFill>
          <a:blip r:embed="rId4">
            <a:extLst/>
          </a:blip>
          <a:stretch>
            <a:fillRect/>
          </a:stretch>
        </p:blipFill>
        <p:spPr>
          <a:xfrm>
            <a:off x="4808865" y="4236329"/>
            <a:ext cx="4165447" cy="1892562"/>
          </a:xfrm>
          <a:prstGeom prst="rect">
            <a:avLst/>
          </a:prstGeom>
          <a:ln w="12700">
            <a:miter lim="400000"/>
          </a:ln>
        </p:spPr>
      </p:pic>
      <p:sp>
        <p:nvSpPr>
          <p:cNvPr id="204" name="Line"/>
          <p:cNvSpPr/>
          <p:nvPr/>
        </p:nvSpPr>
        <p:spPr>
          <a:xfrm>
            <a:off x="1821661" y="5947402"/>
            <a:ext cx="2924792" cy="1"/>
          </a:xfrm>
          <a:prstGeom prst="line">
            <a:avLst/>
          </a:prstGeom>
          <a:ln>
            <a:tailEnd type="stealth"/>
          </a:ln>
        </p:spPr>
        <p:txBody>
          <a:bodyPr lIns="45719" rIns="45719"/>
          <a:lstStyle/>
          <a:p>
            <a:pPr/>
          </a:p>
        </p:txBody>
      </p:sp>
      <p:sp>
        <p:nvSpPr>
          <p:cNvPr id="206" name="Line"/>
          <p:cNvSpPr/>
          <p:nvPr/>
        </p:nvSpPr>
        <p:spPr>
          <a:xfrm>
            <a:off x="2406178" y="2419391"/>
            <a:ext cx="2357064" cy="1"/>
          </a:xfrm>
          <a:prstGeom prst="line">
            <a:avLst/>
          </a:prstGeom>
          <a:ln>
            <a:tailEnd type="stealth"/>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itle 5"/>
          <p:cNvSpPr txBox="1"/>
          <p:nvPr>
            <p:ph type="title"/>
          </p:nvPr>
        </p:nvSpPr>
        <p:spPr>
          <a:xfrm>
            <a:off x="308919" y="73824"/>
            <a:ext cx="8464378" cy="654206"/>
          </a:xfrm>
          <a:prstGeom prst="rect">
            <a:avLst/>
          </a:prstGeom>
        </p:spPr>
        <p:txBody>
          <a:bodyPr/>
          <a:lstStyle>
            <a:lvl1pPr algn="ctr">
              <a:defRPr sz="3500"/>
            </a:lvl1pPr>
          </a:lstStyle>
          <a:p>
            <a:pPr/>
            <a:r>
              <a:t>Python Built-in Types</a:t>
            </a:r>
          </a:p>
        </p:txBody>
      </p:sp>
      <p:sp>
        <p:nvSpPr>
          <p:cNvPr id="209" name="Content Placeholder 6"/>
          <p:cNvSpPr txBox="1"/>
          <p:nvPr>
            <p:ph type="body" idx="1"/>
          </p:nvPr>
        </p:nvSpPr>
        <p:spPr>
          <a:xfrm>
            <a:off x="39528" y="801739"/>
            <a:ext cx="4856983" cy="5344840"/>
          </a:xfrm>
          <a:prstGeom prst="rect">
            <a:avLst/>
          </a:prstGeom>
        </p:spPr>
        <p:txBody>
          <a:bodyPr/>
          <a:lstStyle/>
          <a:p>
            <a:pPr/>
            <a:r>
              <a:t>There are three basic sequence types: lists, tuples, and range objects</a:t>
            </a:r>
          </a:p>
          <a:p>
            <a:pPr/>
            <a:r>
              <a:t>Sequences of the same type also support comparisons </a:t>
            </a:r>
          </a:p>
          <a:p>
            <a:pPr/>
            <a:r>
              <a:t>Tuples and lists are compared lexicographically by comparing corresponding elements</a:t>
            </a:r>
          </a:p>
          <a:p>
            <a:pPr/>
            <a:r>
              <a:t>To compare equal, every element must compare equal and the two sequences must be of the same type and have the same length</a:t>
            </a:r>
          </a:p>
          <a:p>
            <a:pPr/>
            <a:r>
              <a:t>Concatenating immutable sequences always results in a new object</a:t>
            </a:r>
          </a:p>
        </p:txBody>
      </p:sp>
      <p:sp>
        <p:nvSpPr>
          <p:cNvPr id="21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211"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212"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3"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14"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15" name="seq_ops.png" descr="seq_ops.png"/>
          <p:cNvPicPr>
            <a:picLocks noChangeAspect="1"/>
          </p:cNvPicPr>
          <p:nvPr/>
        </p:nvPicPr>
        <p:blipFill>
          <a:blip r:embed="rId3">
            <a:extLst/>
          </a:blip>
          <a:stretch>
            <a:fillRect/>
          </a:stretch>
        </p:blipFill>
        <p:spPr>
          <a:xfrm>
            <a:off x="5002357" y="838970"/>
            <a:ext cx="4117804" cy="2064011"/>
          </a:xfrm>
          <a:prstGeom prst="rect">
            <a:avLst/>
          </a:prstGeom>
          <a:ln w="12700">
            <a:miter lim="400000"/>
          </a:ln>
        </p:spPr>
      </p:pic>
      <p:pic>
        <p:nvPicPr>
          <p:cNvPr id="216" name="mutable_seq_types.png" descr="mutable_seq_types.png"/>
          <p:cNvPicPr>
            <a:picLocks noChangeAspect="1"/>
          </p:cNvPicPr>
          <p:nvPr/>
        </p:nvPicPr>
        <p:blipFill>
          <a:blip r:embed="rId4">
            <a:extLst/>
          </a:blip>
          <a:stretch>
            <a:fillRect/>
          </a:stretch>
        </p:blipFill>
        <p:spPr>
          <a:xfrm>
            <a:off x="4989542" y="2977388"/>
            <a:ext cx="4117804" cy="337975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5"/>
          <p:cNvSpPr txBox="1"/>
          <p:nvPr>
            <p:ph type="title"/>
          </p:nvPr>
        </p:nvSpPr>
        <p:spPr>
          <a:xfrm>
            <a:off x="308919" y="73824"/>
            <a:ext cx="8464378" cy="654206"/>
          </a:xfrm>
          <a:prstGeom prst="rect">
            <a:avLst/>
          </a:prstGeom>
        </p:spPr>
        <p:txBody>
          <a:bodyPr/>
          <a:lstStyle>
            <a:lvl1pPr algn="ctr">
              <a:defRPr sz="3500"/>
            </a:lvl1pPr>
          </a:lstStyle>
          <a:p>
            <a:pPr/>
            <a:r>
              <a:t>Python Lists</a:t>
            </a:r>
          </a:p>
        </p:txBody>
      </p:sp>
      <p:sp>
        <p:nvSpPr>
          <p:cNvPr id="219" name="Content Placeholder 6"/>
          <p:cNvSpPr txBox="1"/>
          <p:nvPr>
            <p:ph type="body" sz="quarter" idx="1"/>
          </p:nvPr>
        </p:nvSpPr>
        <p:spPr>
          <a:xfrm>
            <a:off x="0" y="854032"/>
            <a:ext cx="9144000" cy="430393"/>
          </a:xfrm>
          <a:prstGeom prst="rect">
            <a:avLst/>
          </a:prstGeom>
        </p:spPr>
        <p:txBody>
          <a:bodyPr/>
          <a:lstStyle>
            <a:lvl1pPr marL="187452" indent="-187452" defTabSz="749808">
              <a:spcBef>
                <a:spcPts val="800"/>
              </a:spcBef>
              <a:defRPr sz="1803"/>
            </a:lvl1pPr>
          </a:lstStyle>
          <a:p>
            <a:pPr/>
            <a:r>
              <a:t>Lists are mutable sequences, typically used to store collections of homogeneous items</a:t>
            </a:r>
          </a:p>
        </p:txBody>
      </p:sp>
      <p:sp>
        <p:nvSpPr>
          <p:cNvPr id="22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221"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222"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3"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24"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25" name="list_ex_1.png" descr="list_ex_1.png"/>
          <p:cNvPicPr>
            <a:picLocks noChangeAspect="1"/>
          </p:cNvPicPr>
          <p:nvPr/>
        </p:nvPicPr>
        <p:blipFill>
          <a:blip r:embed="rId3">
            <a:extLst/>
          </a:blip>
          <a:stretch>
            <a:fillRect/>
          </a:stretch>
        </p:blipFill>
        <p:spPr>
          <a:xfrm>
            <a:off x="346515" y="1308390"/>
            <a:ext cx="4267201" cy="4851401"/>
          </a:xfrm>
          <a:prstGeom prst="rect">
            <a:avLst/>
          </a:prstGeom>
          <a:ln w="12700">
            <a:miter lim="400000"/>
          </a:ln>
        </p:spPr>
      </p:pic>
      <p:pic>
        <p:nvPicPr>
          <p:cNvPr id="226" name="list_ex_2.png" descr="list_ex_2.png"/>
          <p:cNvPicPr>
            <a:picLocks noChangeAspect="1"/>
          </p:cNvPicPr>
          <p:nvPr/>
        </p:nvPicPr>
        <p:blipFill>
          <a:blip r:embed="rId4">
            <a:extLst/>
          </a:blip>
          <a:stretch>
            <a:fillRect/>
          </a:stretch>
        </p:blipFill>
        <p:spPr>
          <a:xfrm>
            <a:off x="5459383" y="1295980"/>
            <a:ext cx="3442702" cy="487622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le 5"/>
          <p:cNvSpPr txBox="1"/>
          <p:nvPr>
            <p:ph type="title"/>
          </p:nvPr>
        </p:nvSpPr>
        <p:spPr>
          <a:xfrm>
            <a:off x="308919" y="73824"/>
            <a:ext cx="8464378" cy="654206"/>
          </a:xfrm>
          <a:prstGeom prst="rect">
            <a:avLst/>
          </a:prstGeom>
        </p:spPr>
        <p:txBody>
          <a:bodyPr/>
          <a:lstStyle>
            <a:lvl1pPr algn="ctr">
              <a:defRPr sz="3500"/>
            </a:lvl1pPr>
          </a:lstStyle>
          <a:p>
            <a:pPr/>
            <a:r>
              <a:t>Python Tuples</a:t>
            </a:r>
          </a:p>
        </p:txBody>
      </p:sp>
      <p:sp>
        <p:nvSpPr>
          <p:cNvPr id="229" name="Content Placeholder 6"/>
          <p:cNvSpPr txBox="1"/>
          <p:nvPr>
            <p:ph type="body" sz="quarter" idx="1"/>
          </p:nvPr>
        </p:nvSpPr>
        <p:spPr>
          <a:xfrm>
            <a:off x="-6179" y="827139"/>
            <a:ext cx="9156358" cy="430393"/>
          </a:xfrm>
          <a:prstGeom prst="rect">
            <a:avLst/>
          </a:prstGeom>
        </p:spPr>
        <p:txBody>
          <a:bodyPr/>
          <a:lstStyle>
            <a:lvl1pPr marL="180594" indent="-180594" defTabSz="722376">
              <a:spcBef>
                <a:spcPts val="700"/>
              </a:spcBef>
              <a:defRPr sz="1738"/>
            </a:lvl1pPr>
          </a:lstStyle>
          <a:p>
            <a:pPr/>
            <a:r>
              <a:t>Tuples are immutable sequences, typically used to store collections of heterogeneous data</a:t>
            </a:r>
          </a:p>
        </p:txBody>
      </p:sp>
      <p:sp>
        <p:nvSpPr>
          <p:cNvPr id="230" name="Footer Placeholder 3"/>
          <p:cNvSpPr txBox="1"/>
          <p:nvPr/>
        </p:nvSpPr>
        <p:spPr>
          <a:xfrm>
            <a:off x="1487550" y="6490869"/>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Eric Pooser</a:t>
            </a:r>
          </a:p>
        </p:txBody>
      </p:sp>
      <p:pic>
        <p:nvPicPr>
          <p:cNvPr id="231" name="Hall_C_logo.pdf" descr="Hall_C_logo.pdf"/>
          <p:cNvPicPr>
            <a:picLocks noChangeAspect="1"/>
          </p:cNvPicPr>
          <p:nvPr/>
        </p:nvPicPr>
        <p:blipFill>
          <a:blip r:embed="rId2">
            <a:extLst/>
          </a:blip>
          <a:stretch>
            <a:fillRect/>
          </a:stretch>
        </p:blipFill>
        <p:spPr>
          <a:xfrm>
            <a:off x="237013" y="6183756"/>
            <a:ext cx="1200810" cy="654206"/>
          </a:xfrm>
          <a:prstGeom prst="rect">
            <a:avLst/>
          </a:prstGeom>
          <a:ln w="12700">
            <a:miter lim="400000"/>
          </a:ln>
        </p:spPr>
      </p:pic>
      <p:sp>
        <p:nvSpPr>
          <p:cNvPr id="232" name="Slide Number Placeholder 4"/>
          <p:cNvSpPr txBox="1"/>
          <p:nvPr>
            <p:ph type="sldNum" sz="quarter" idx="2"/>
          </p:nvPr>
        </p:nvSpPr>
        <p:spPr>
          <a:xfrm>
            <a:off x="4407500" y="6586805"/>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3" name="Footer Placeholder 3"/>
          <p:cNvSpPr txBox="1"/>
          <p:nvPr/>
        </p:nvSpPr>
        <p:spPr>
          <a:xfrm>
            <a:off x="4631999" y="6490870"/>
            <a:ext cx="2870223"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Hall A/C Data Analysis Workshop</a:t>
            </a:r>
          </a:p>
        </p:txBody>
      </p:sp>
      <p:sp>
        <p:nvSpPr>
          <p:cNvPr id="234" name="Footer Placeholder 3"/>
          <p:cNvSpPr txBox="1"/>
          <p:nvPr/>
        </p:nvSpPr>
        <p:spPr>
          <a:xfrm>
            <a:off x="3955002" y="6299784"/>
            <a:ext cx="1233996"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pPr/>
            <a:r>
              <a:t>06/25/2018</a:t>
            </a:r>
          </a:p>
        </p:txBody>
      </p:sp>
      <p:pic>
        <p:nvPicPr>
          <p:cNvPr id="235" name="tuple_ex_1.png" descr="tuple_ex_1.png"/>
          <p:cNvPicPr>
            <a:picLocks noChangeAspect="1"/>
          </p:cNvPicPr>
          <p:nvPr/>
        </p:nvPicPr>
        <p:blipFill>
          <a:blip r:embed="rId3">
            <a:extLst/>
          </a:blip>
          <a:stretch>
            <a:fillRect/>
          </a:stretch>
        </p:blipFill>
        <p:spPr>
          <a:xfrm>
            <a:off x="137831" y="1447682"/>
            <a:ext cx="5406227" cy="4545924"/>
          </a:xfrm>
          <a:prstGeom prst="rect">
            <a:avLst/>
          </a:prstGeom>
          <a:ln w="12700">
            <a:miter lim="400000"/>
          </a:ln>
        </p:spPr>
      </p:pic>
      <p:pic>
        <p:nvPicPr>
          <p:cNvPr id="236" name="tuple_ex_2.png" descr="tuple_ex_2.png"/>
          <p:cNvPicPr>
            <a:picLocks noChangeAspect="1"/>
          </p:cNvPicPr>
          <p:nvPr/>
        </p:nvPicPr>
        <p:blipFill>
          <a:blip r:embed="rId4">
            <a:extLst/>
          </a:blip>
          <a:stretch>
            <a:fillRect/>
          </a:stretch>
        </p:blipFill>
        <p:spPr>
          <a:xfrm>
            <a:off x="4225926" y="1434982"/>
            <a:ext cx="4917148" cy="261783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BE1D1D"/>
      </a:accent1>
      <a:accent2>
        <a:srgbClr val="D5D5D5"/>
      </a:accent2>
      <a:accent3>
        <a:srgbClr val="C0C0C0"/>
      </a:accent3>
      <a:accent4>
        <a:srgbClr val="A9A9A9"/>
      </a:accent4>
      <a:accent5>
        <a:srgbClr val="929292"/>
      </a:accent5>
      <a:accent6>
        <a:srgbClr val="91919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BE1D1D"/>
      </a:accent1>
      <a:accent2>
        <a:srgbClr val="D5D5D5"/>
      </a:accent2>
      <a:accent3>
        <a:srgbClr val="C0C0C0"/>
      </a:accent3>
      <a:accent4>
        <a:srgbClr val="A9A9A9"/>
      </a:accent4>
      <a:accent5>
        <a:srgbClr val="929292"/>
      </a:accent5>
      <a:accent6>
        <a:srgbClr val="91919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