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61" r:id="rId3"/>
    <p:sldId id="258" r:id="rId4"/>
    <p:sldId id="257" r:id="rId5"/>
    <p:sldId id="259" r:id="rId6"/>
    <p:sldId id="263" r:id="rId7"/>
    <p:sldId id="266" r:id="rId8"/>
    <p:sldId id="262" r:id="rId9"/>
    <p:sldId id="264" r:id="rId10"/>
    <p:sldId id="272" r:id="rId11"/>
    <p:sldId id="268" r:id="rId12"/>
    <p:sldId id="270" r:id="rId13"/>
    <p:sldId id="267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6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D836A-2919-4271-BD1B-05DA8C4A773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B4639-5E5D-40F6-B8DD-1D4A3BD49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3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EE27-18E4-4FE8-99E0-F8E4793A32DD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1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F5A-D631-4C50-A317-F12242CB22C9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0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18AF-42EF-4FCD-AC7C-31C35394BC47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3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D16E-421F-49DF-A508-80E8DB8F69AC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2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E23A-30CA-42BC-A77B-69AEE62D9F27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7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1B95-5128-47FC-A450-AA17B9F0FE10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7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C5E2-468D-4EDB-9D47-47E3EAE43093}" type="datetime1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6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F086-426D-479A-AB30-9E47F367F775}" type="datetime1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3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D9E8-1256-4DE9-8B41-F44A4E8BE971}" type="datetime1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2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54CA-8961-44ED-9F4D-651C5642A47F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9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C776-32C9-4A64-B406-E0E3CD84CE96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9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7F3E6-6BA3-4B0B-8859-2340A874819A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4925B-196B-4300-8894-50E6A77F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3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allcweb.jlab.org/doc-private/ShowDocument?docid=794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ogbooks.jlab.org/entry/390168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allcweb.jlab.org/doc-private/ShowDocument?docid=79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NGC Base HV </a:t>
            </a:r>
            <a:br>
              <a:rPr lang="en-US" dirty="0" smtClean="0"/>
            </a:br>
            <a:r>
              <a:rPr lang="en-US" dirty="0" smtClean="0"/>
              <a:t>Breakdown Study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Mack</a:t>
            </a:r>
          </a:p>
          <a:p>
            <a:r>
              <a:rPr lang="en-US" dirty="0" smtClean="0"/>
              <a:t>9/20/21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8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10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33525" y="5461694"/>
            <a:ext cx="9067800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In </a:t>
            </a:r>
            <a:r>
              <a:rPr lang="en-US" sz="1600" dirty="0"/>
              <a:t>a brief test at 2300V in air, I could </a:t>
            </a:r>
            <a:r>
              <a:rPr lang="en-US" sz="1600" dirty="0" smtClean="0"/>
              <a:t>not </a:t>
            </a:r>
            <a:r>
              <a:rPr lang="en-US" sz="1600" dirty="0"/>
              <a:t>make this base </a:t>
            </a:r>
            <a:r>
              <a:rPr lang="en-US" sz="1600" dirty="0" smtClean="0"/>
              <a:t>spark. </a:t>
            </a:r>
            <a:r>
              <a:rPr lang="en-US" sz="1600" dirty="0"/>
              <a:t>T</a:t>
            </a:r>
            <a:r>
              <a:rPr lang="en-US" sz="1600" dirty="0" smtClean="0"/>
              <a:t>hat’s expected, since </a:t>
            </a:r>
            <a:r>
              <a:rPr lang="en-US" sz="1600" dirty="0"/>
              <a:t>an air gap would have to drop </a:t>
            </a:r>
            <a:r>
              <a:rPr lang="en-US" sz="1600" dirty="0" smtClean="0"/>
              <a:t>to only </a:t>
            </a:r>
            <a:r>
              <a:rPr lang="en-US" sz="1600" dirty="0"/>
              <a:t>~2mm to start sparking infrequently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But </a:t>
            </a:r>
            <a:r>
              <a:rPr lang="en-US" sz="1600" dirty="0" smtClean="0"/>
              <a:t>these stray ground braid wires are the  </a:t>
            </a:r>
            <a:r>
              <a:rPr lang="en-US" sz="1600" dirty="0"/>
              <a:t>kind of variable that could </a:t>
            </a:r>
            <a:r>
              <a:rPr lang="en-US" sz="1600" dirty="0" smtClean="0"/>
              <a:t>cause </a:t>
            </a:r>
            <a:r>
              <a:rPr lang="en-US" sz="1600" dirty="0"/>
              <a:t>some bases to have less than </a:t>
            </a:r>
            <a:r>
              <a:rPr lang="en-US" sz="1600" dirty="0" smtClean="0"/>
              <a:t>4mm gap </a:t>
            </a:r>
            <a:r>
              <a:rPr lang="en-US" sz="1600" dirty="0"/>
              <a:t>and maybe start sparking in a </a:t>
            </a:r>
            <a:r>
              <a:rPr lang="en-US" sz="1600" dirty="0" smtClean="0"/>
              <a:t>Neon-rich atmosphere</a:t>
            </a:r>
            <a:r>
              <a:rPr lang="en-US" sz="1600" dirty="0"/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762000"/>
            <a:ext cx="316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angle, better focus.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15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11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762000"/>
            <a:ext cx="316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angle, better focus.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85" y="2516326"/>
            <a:ext cx="1905000" cy="25812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031605" y="423595"/>
            <a:ext cx="2423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smtClean="0"/>
              <a:t>in hindsight, to </a:t>
            </a:r>
            <a:r>
              <a:rPr lang="en-US" sz="1600" dirty="0"/>
              <a:t>get this </a:t>
            </a:r>
            <a:r>
              <a:rPr lang="en-US" sz="1600" dirty="0" smtClean="0"/>
              <a:t>shot, </a:t>
            </a:r>
            <a:r>
              <a:rPr lang="en-US" sz="1600" dirty="0"/>
              <a:t>I’m all but breaking off the signal connection)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33525" y="5461694"/>
            <a:ext cx="9067800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In </a:t>
            </a:r>
            <a:r>
              <a:rPr lang="en-US" sz="1600" dirty="0"/>
              <a:t>a brief test at 2300V in air, I could </a:t>
            </a:r>
            <a:r>
              <a:rPr lang="en-US" sz="1600" dirty="0" smtClean="0"/>
              <a:t>not </a:t>
            </a:r>
            <a:r>
              <a:rPr lang="en-US" sz="1600" dirty="0"/>
              <a:t>make this base </a:t>
            </a:r>
            <a:r>
              <a:rPr lang="en-US" sz="1600" dirty="0" smtClean="0"/>
              <a:t>spark. </a:t>
            </a:r>
            <a:r>
              <a:rPr lang="en-US" sz="1600" dirty="0"/>
              <a:t>T</a:t>
            </a:r>
            <a:r>
              <a:rPr lang="en-US" sz="1600" dirty="0" smtClean="0"/>
              <a:t>hat’s expected, since </a:t>
            </a:r>
            <a:r>
              <a:rPr lang="en-US" sz="1600" dirty="0"/>
              <a:t>an air gap would have to drop </a:t>
            </a:r>
            <a:r>
              <a:rPr lang="en-US" sz="1600" dirty="0" smtClean="0"/>
              <a:t>to only </a:t>
            </a:r>
            <a:r>
              <a:rPr lang="en-US" sz="1600" dirty="0"/>
              <a:t>~2mm to start sparking infrequently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But </a:t>
            </a:r>
            <a:r>
              <a:rPr lang="en-US" sz="1600" dirty="0" smtClean="0"/>
              <a:t>these stray ground braid wires are the  </a:t>
            </a:r>
            <a:r>
              <a:rPr lang="en-US" sz="1600" dirty="0"/>
              <a:t>kind of variable that could </a:t>
            </a:r>
            <a:r>
              <a:rPr lang="en-US" sz="1600" dirty="0" smtClean="0"/>
              <a:t>cause </a:t>
            </a:r>
            <a:r>
              <a:rPr lang="en-US" sz="1600" dirty="0"/>
              <a:t>some bases to have less than </a:t>
            </a:r>
            <a:r>
              <a:rPr lang="en-US" sz="1600" dirty="0" smtClean="0"/>
              <a:t>4mm gap </a:t>
            </a:r>
            <a:r>
              <a:rPr lang="en-US" sz="1600" dirty="0"/>
              <a:t>and maybe start sparking in a </a:t>
            </a:r>
            <a:r>
              <a:rPr lang="en-US" sz="1600" dirty="0" smtClean="0"/>
              <a:t>Neon-rich atmosphere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559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8519" y="857250"/>
            <a:ext cx="6858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18772" y="128886"/>
            <a:ext cx="2910728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A </a:t>
            </a:r>
            <a:r>
              <a:rPr lang="en-US" sz="1600" dirty="0"/>
              <a:t>few cable wiggles </a:t>
            </a:r>
            <a:r>
              <a:rPr lang="en-US" sz="1600" dirty="0" smtClean="0"/>
              <a:t>later, </a:t>
            </a:r>
          </a:p>
          <a:p>
            <a:pPr algn="ctr"/>
            <a:r>
              <a:rPr lang="en-US" sz="1600" dirty="0" smtClean="0"/>
              <a:t>the </a:t>
            </a:r>
            <a:r>
              <a:rPr lang="en-US" sz="1600" dirty="0"/>
              <a:t>few copper strands</a:t>
            </a:r>
          </a:p>
          <a:p>
            <a:pPr algn="ctr"/>
            <a:r>
              <a:rPr lang="en-US" sz="1600" dirty="0"/>
              <a:t>of the signal connection </a:t>
            </a:r>
            <a:r>
              <a:rPr lang="en-US" sz="1600" dirty="0" smtClean="0"/>
              <a:t>completely broke from the post. 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I fixed it, arguably with more strain relief and fewer, shorter, sharp wire points.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(The black cable is</a:t>
            </a:r>
          </a:p>
          <a:p>
            <a:pPr algn="ctr"/>
            <a:r>
              <a:rPr lang="en-US" sz="1600" dirty="0" smtClean="0"/>
              <a:t>extremely difficult to strip, maybe because it’s rated for HV</a:t>
            </a:r>
            <a:r>
              <a:rPr lang="en-US" sz="1600" dirty="0" smtClean="0"/>
              <a:t>.)</a:t>
            </a:r>
            <a:endParaRPr lang="en-US" sz="16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71750" y="1926700"/>
            <a:ext cx="1295400" cy="16992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120890" y="5615582"/>
            <a:ext cx="3598881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 </a:t>
            </a:r>
            <a:r>
              <a:rPr lang="en-US" dirty="0"/>
              <a:t>ran this base for an hour at +2200V and am giving it back to Brad.  </a:t>
            </a:r>
          </a:p>
        </p:txBody>
      </p:sp>
    </p:spTree>
    <p:extLst>
      <p:ext uri="{BB962C8B-B14F-4D97-AF65-F5344CB8AC3E}">
        <p14:creationId xmlns:p14="http://schemas.microsoft.com/office/powerpoint/2010/main" val="2309752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" y="24987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00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249" y="735857"/>
            <a:ext cx="4669277" cy="51362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7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273" y="1064300"/>
            <a:ext cx="1134046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With good QC on the cable attachments, I think these bases should not spark in a 60% Neon-40% Argon atmosphere near +2000V.  There is adequate separation, ~8mm, between ground and HV. My threshold for concern is something like 3-4mm.  </a:t>
            </a:r>
          </a:p>
          <a:p>
            <a:endParaRPr lang="en-US" sz="1600" dirty="0"/>
          </a:p>
          <a:p>
            <a:r>
              <a:rPr lang="en-US" sz="1600" dirty="0" smtClean="0"/>
              <a:t>However, examination of the spare base indicates a workmanship issue on the signal and ground attachments. Those all need to be checked and redone as needed. There is a chance that a stray whisker from a ground braid is significantly reducing the 8mm gap in some of the bases. 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dirty="0" smtClean="0"/>
              <a:t>The Argon test tech </a:t>
            </a:r>
            <a:r>
              <a:rPr lang="en-US" sz="1600" dirty="0"/>
              <a:t>note at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hallcweb.jlab.org/doc-private/ShowDocument?docid=794</a:t>
            </a:r>
            <a:r>
              <a:rPr lang="en-US" sz="1600" dirty="0" smtClean="0"/>
              <a:t> is very impressive. I learned a lot from it. But with benefit of 20/20 hindsight, </a:t>
            </a:r>
          </a:p>
          <a:p>
            <a:pPr marL="400050" indent="-400050">
              <a:buAutoNum type="romanLcPeriod"/>
            </a:pPr>
            <a:r>
              <a:rPr lang="en-US" sz="1600" dirty="0" smtClean="0"/>
              <a:t>Only one base was tested, so workmanship issues with the 4 other bases might not have been caught. </a:t>
            </a:r>
          </a:p>
          <a:p>
            <a:pPr marL="400050" indent="-400050">
              <a:buAutoNum type="romanLcPeriod"/>
            </a:pPr>
            <a:r>
              <a:rPr lang="en-US" sz="1600" dirty="0" smtClean="0"/>
              <a:t>Tests were done up to +2000V in Argon.  To be confident that breakdown would not occur at +2000V in 60%Ne-40%Ar, </a:t>
            </a:r>
          </a:p>
          <a:p>
            <a:r>
              <a:rPr lang="en-US" sz="1600" dirty="0" smtClean="0"/>
              <a:t>I estimate the Argon tests would have had to go up to roughly 2500V.  </a:t>
            </a:r>
          </a:p>
          <a:p>
            <a:endParaRPr lang="en-US" sz="1600" dirty="0"/>
          </a:p>
          <a:p>
            <a:r>
              <a:rPr lang="en-US" sz="1600" dirty="0" smtClean="0"/>
              <a:t>Finally, the HV jumper cables inside the tank are also suspects for sparking. When assembling an HV cable, sometimes a stray whisker from the ground braid gets left within a few mm of the HV line. After disconnecting the bases, the HV cables should be hi-potted in air to 3000 V.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7706" y="157401"/>
            <a:ext cx="10515600" cy="78549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Summary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60" y="362972"/>
            <a:ext cx="8233340" cy="61759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3</a:t>
            </a:fld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200000">
            <a:off x="2756158" y="1861776"/>
            <a:ext cx="484632" cy="1744979"/>
          </a:xfrm>
          <a:prstGeom prst="downArrow">
            <a:avLst/>
          </a:prstGeom>
          <a:solidFill>
            <a:srgbClr val="0070C0">
              <a:alpha val="30000"/>
            </a:srgb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6200000">
            <a:off x="6935729" y="1915067"/>
            <a:ext cx="484632" cy="1737363"/>
          </a:xfrm>
          <a:prstGeom prst="downArrow">
            <a:avLst/>
          </a:prstGeom>
          <a:solidFill>
            <a:srgbClr val="FF0000">
              <a:alpha val="30000"/>
            </a:srgb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3983728" y="2530102"/>
            <a:ext cx="446480" cy="44648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566741" y="2560508"/>
            <a:ext cx="446480" cy="44648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262518" y="2556501"/>
            <a:ext cx="446480" cy="4464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832773" y="2562116"/>
            <a:ext cx="446480" cy="446480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5400000">
            <a:off x="3619438" y="1732340"/>
            <a:ext cx="295436" cy="3437204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>
            <a:off x="6700899" y="2252832"/>
            <a:ext cx="295436" cy="239622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178045" y="3498536"/>
            <a:ext cx="484632" cy="215701"/>
          </a:xfrm>
          <a:prstGeom prst="downArrow">
            <a:avLst/>
          </a:prstGeom>
          <a:solidFill>
            <a:srgbClr val="FF0000">
              <a:alpha val="30000"/>
            </a:srgb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8470566" y="2628900"/>
            <a:ext cx="983410" cy="5118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650507" y="3606387"/>
            <a:ext cx="653255" cy="4735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407275" y="2329044"/>
            <a:ext cx="123771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Big blue cap.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667913" y="4044103"/>
            <a:ext cx="123771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Big blue cap.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 rot="5400000">
            <a:off x="4922524" y="835698"/>
            <a:ext cx="295436" cy="611180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0800000">
            <a:off x="8211476" y="3229131"/>
            <a:ext cx="295436" cy="81018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10800000">
            <a:off x="8211476" y="2628899"/>
            <a:ext cx="295436" cy="511899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10800000">
            <a:off x="1748860" y="4165136"/>
            <a:ext cx="484632" cy="215701"/>
          </a:xfrm>
          <a:prstGeom prst="downArrow">
            <a:avLst/>
          </a:prstGeom>
          <a:solidFill>
            <a:srgbClr val="0070C0">
              <a:alpha val="30000"/>
            </a:srgb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10800000">
            <a:off x="1786805" y="2628898"/>
            <a:ext cx="295436" cy="127473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202" y="711105"/>
            <a:ext cx="19223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Here’s the voltage</a:t>
            </a:r>
          </a:p>
          <a:p>
            <a:r>
              <a:rPr lang="en-US" sz="1600" dirty="0" smtClean="0"/>
              <a:t>divider diagram.</a:t>
            </a:r>
          </a:p>
          <a:p>
            <a:r>
              <a:rPr lang="en-US" sz="1600" dirty="0" smtClean="0"/>
              <a:t>Low </a:t>
            </a:r>
            <a:r>
              <a:rPr lang="en-US" sz="1600" dirty="0"/>
              <a:t>potential </a:t>
            </a:r>
            <a:endParaRPr lang="en-US" sz="1600" dirty="0" smtClean="0"/>
          </a:p>
          <a:p>
            <a:r>
              <a:rPr lang="en-US" sz="1600" dirty="0" smtClean="0"/>
              <a:t>areas in </a:t>
            </a:r>
            <a:r>
              <a:rPr lang="en-US" sz="1600" b="1" dirty="0" smtClean="0">
                <a:solidFill>
                  <a:srgbClr val="0070C0"/>
                </a:solidFill>
              </a:rPr>
              <a:t>blue</a:t>
            </a:r>
            <a:r>
              <a:rPr lang="en-US" sz="1600" dirty="0"/>
              <a:t>, and </a:t>
            </a:r>
            <a:endParaRPr lang="en-US" sz="1600" dirty="0" smtClean="0"/>
          </a:p>
          <a:p>
            <a:r>
              <a:rPr lang="en-US" sz="1600" dirty="0" smtClean="0"/>
              <a:t>high </a:t>
            </a:r>
            <a:r>
              <a:rPr lang="en-US" sz="1600" dirty="0"/>
              <a:t>potential </a:t>
            </a:r>
            <a:r>
              <a:rPr lang="en-US" sz="1600" dirty="0" smtClean="0"/>
              <a:t>in </a:t>
            </a:r>
            <a:r>
              <a:rPr lang="en-US" sz="1600" b="1" dirty="0">
                <a:solidFill>
                  <a:srgbClr val="FF0000"/>
                </a:solidFill>
              </a:rPr>
              <a:t>red</a:t>
            </a:r>
            <a:r>
              <a:rPr lang="en-US" sz="1600" dirty="0"/>
              <a:t>.</a:t>
            </a:r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8442659" y="4051613"/>
            <a:ext cx="368094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Normal NGC signals are negative. In </a:t>
            </a:r>
            <a:r>
              <a:rPr lang="en-US" sz="1600" dirty="0" err="1" smtClean="0"/>
              <a:t>hclog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logbooks.jlab.org/entry/3901680</a:t>
            </a:r>
            <a:r>
              <a:rPr lang="en-US" sz="1600" dirty="0" smtClean="0"/>
              <a:t> ,</a:t>
            </a:r>
          </a:p>
          <a:p>
            <a:r>
              <a:rPr lang="en-US" sz="1600" dirty="0" smtClean="0"/>
              <a:t>Simona saw a large negative signal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ollowed by a much larger positive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ignal. Given that we’re occasionally </a:t>
            </a:r>
          </a:p>
          <a:p>
            <a:r>
              <a:rPr lang="en-US" sz="1600" dirty="0" smtClean="0"/>
              <a:t>blowing FADC channels, perhaps +HV is </a:t>
            </a:r>
          </a:p>
          <a:p>
            <a:r>
              <a:rPr lang="en-US" sz="1600" dirty="0" smtClean="0"/>
              <a:t>sparking inside the base to the ground</a:t>
            </a:r>
          </a:p>
          <a:p>
            <a:r>
              <a:rPr lang="en-US" sz="1600" dirty="0" smtClean="0"/>
              <a:t>and/or signal lines.</a:t>
            </a:r>
          </a:p>
        </p:txBody>
      </p:sp>
    </p:spTree>
    <p:extLst>
      <p:ext uri="{BB962C8B-B14F-4D97-AF65-F5344CB8AC3E}">
        <p14:creationId xmlns:p14="http://schemas.microsoft.com/office/powerpoint/2010/main" val="7301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8" y="123825"/>
            <a:ext cx="4876800" cy="661035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098674"/>
              </p:ext>
            </p:extLst>
          </p:nvPr>
        </p:nvGraphicFramePr>
        <p:xfrm>
          <a:off x="5289821" y="1968157"/>
          <a:ext cx="6146173" cy="2270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1399">
                  <a:extLst>
                    <a:ext uri="{9D8B030D-6E8A-4147-A177-3AD203B41FA5}">
                      <a16:colId xmlns:a16="http://schemas.microsoft.com/office/drawing/2014/main" val="975941578"/>
                    </a:ext>
                  </a:extLst>
                </a:gridCol>
                <a:gridCol w="1283134">
                  <a:extLst>
                    <a:ext uri="{9D8B030D-6E8A-4147-A177-3AD203B41FA5}">
                      <a16:colId xmlns:a16="http://schemas.microsoft.com/office/drawing/2014/main" val="2936413188"/>
                    </a:ext>
                  </a:extLst>
                </a:gridCol>
                <a:gridCol w="1250810">
                  <a:extLst>
                    <a:ext uri="{9D8B030D-6E8A-4147-A177-3AD203B41FA5}">
                      <a16:colId xmlns:a16="http://schemas.microsoft.com/office/drawing/2014/main" val="1558291509"/>
                    </a:ext>
                  </a:extLst>
                </a:gridCol>
                <a:gridCol w="1314156">
                  <a:extLst>
                    <a:ext uri="{9D8B030D-6E8A-4147-A177-3AD203B41FA5}">
                      <a16:colId xmlns:a16="http://schemas.microsoft.com/office/drawing/2014/main" val="23734030"/>
                    </a:ext>
                  </a:extLst>
                </a:gridCol>
                <a:gridCol w="1636674">
                  <a:extLst>
                    <a:ext uri="{9D8B030D-6E8A-4147-A177-3AD203B41FA5}">
                      <a16:colId xmlns:a16="http://schemas.microsoft.com/office/drawing/2014/main" val="41005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Paschen</a:t>
                      </a:r>
                      <a:r>
                        <a:rPr lang="en-US" sz="1400" baseline="0" dirty="0" smtClean="0"/>
                        <a:t> Prediction for </a:t>
                      </a:r>
                      <a:r>
                        <a:rPr lang="en-US" sz="1400" dirty="0" err="1" smtClean="0"/>
                        <a:t>V_breakdown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at</a:t>
                      </a:r>
                      <a:r>
                        <a:rPr lang="en-US" sz="1400" baseline="0" dirty="0" smtClean="0"/>
                        <a:t> 400 </a:t>
                      </a:r>
                      <a:r>
                        <a:rPr lang="en-US" sz="1400" baseline="0" dirty="0" err="1" smtClean="0"/>
                        <a:t>Torr</a:t>
                      </a:r>
                      <a:r>
                        <a:rPr lang="en-US" sz="1400" baseline="0" dirty="0" smtClean="0"/>
                        <a:t>-cm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(from graph)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Max </a:t>
                      </a:r>
                    </a:p>
                    <a:p>
                      <a:pPr algn="ctr"/>
                      <a:r>
                        <a:rPr lang="en-US" sz="1400" dirty="0" err="1" smtClean="0"/>
                        <a:t>Efield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(varies somewhat with distance)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Paschen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baseline="0" dirty="0" smtClean="0"/>
                        <a:t>Minimum Gap  at 2kV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(mm)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Paschen</a:t>
                      </a:r>
                      <a:r>
                        <a:rPr lang="en-US" sz="1400" dirty="0" smtClean="0"/>
                        <a:t> Minimum Gap at 2 kV with 3x safety</a:t>
                      </a:r>
                      <a:r>
                        <a:rPr lang="en-US" sz="1400" baseline="0" dirty="0" smtClean="0"/>
                        <a:t> factor (mm)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794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3.8kV/mm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97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2.0kV/mm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985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1.4kV/mm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49801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39992" y="152275"/>
            <a:ext cx="6831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isn’t the NGC’s first rodeo. Is there something unusual about switching from 100% Argon to 60% Neon/40% Argon? </a:t>
            </a:r>
          </a:p>
          <a:p>
            <a:endParaRPr lang="en-US" sz="1600" dirty="0" smtClean="0"/>
          </a:p>
          <a:p>
            <a:r>
              <a:rPr lang="en-US" sz="1600" dirty="0"/>
              <a:t>The </a:t>
            </a:r>
            <a:r>
              <a:rPr lang="en-US" sz="1600" dirty="0" err="1"/>
              <a:t>Paschen</a:t>
            </a:r>
            <a:r>
              <a:rPr lang="en-US" sz="1600" dirty="0"/>
              <a:t> curve predicts the breakdown voltage in a parallel plate capacitor setup. </a:t>
            </a:r>
            <a:r>
              <a:rPr lang="en-US" sz="1600" dirty="0" smtClean="0"/>
              <a:t>It is an optimistic assessment. I’ve </a:t>
            </a:r>
            <a:r>
              <a:rPr lang="en-US" sz="1600" dirty="0"/>
              <a:t>seen </a:t>
            </a:r>
            <a:r>
              <a:rPr lang="en-US" sz="1600" dirty="0" smtClean="0"/>
              <a:t>infrequent sparking </a:t>
            </a:r>
            <a:r>
              <a:rPr lang="en-US" sz="1600" dirty="0"/>
              <a:t>in air at ~ 1 kV/mm from sharp solder </a:t>
            </a:r>
            <a:r>
              <a:rPr lang="en-US" sz="1600" dirty="0" smtClean="0"/>
              <a:t>beads, a </a:t>
            </a:r>
            <a:r>
              <a:rPr lang="en-US" sz="1600" dirty="0"/>
              <a:t>factor of 3 below the 3 kV/mm rule of </a:t>
            </a:r>
            <a:r>
              <a:rPr lang="en-US" sz="1600" dirty="0" smtClean="0"/>
              <a:t>thumb. </a:t>
            </a:r>
          </a:p>
          <a:p>
            <a:r>
              <a:rPr lang="en-US" sz="1600" dirty="0" smtClean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88361" y="339682"/>
            <a:ext cx="1117014" cy="582299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39992" y="4454301"/>
            <a:ext cx="6635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With a neon-rich fill, and realistic geometry, I think we should be concerned if </a:t>
            </a:r>
          </a:p>
          <a:p>
            <a:r>
              <a:rPr lang="en-US" sz="1600" dirty="0" smtClean="0"/>
              <a:t>2 kV appears across any gap less than 3-4mm.  </a:t>
            </a:r>
          </a:p>
          <a:p>
            <a:endParaRPr lang="en-US" sz="1600" dirty="0" smtClean="0"/>
          </a:p>
          <a:p>
            <a:r>
              <a:rPr lang="en-US" sz="1600" dirty="0" smtClean="0"/>
              <a:t>There are in principle no such small gaps in this base, as the Argon tech </a:t>
            </a:r>
            <a:r>
              <a:rPr lang="en-US" sz="1600" dirty="0"/>
              <a:t>note </a:t>
            </a:r>
            <a:r>
              <a:rPr lang="en-US" sz="1600" dirty="0" smtClean="0"/>
              <a:t>concluded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hallcweb.jlab.org/doc-private/ShowDocument?docid=794</a:t>
            </a:r>
            <a:r>
              <a:rPr lang="en-US" sz="1600" dirty="0" smtClean="0"/>
              <a:t> . (Unless they’re hidden on the far side of the circuit board, or it’s not the base at all but a stray whisker in the HV cable.) </a:t>
            </a:r>
            <a:endParaRPr lang="en-US" sz="1600" dirty="0"/>
          </a:p>
          <a:p>
            <a:pPr algn="ctr"/>
            <a:r>
              <a:rPr lang="en-US" sz="1600" dirty="0" smtClean="0"/>
              <a:t>Let’s take a close look at the base. </a:t>
            </a:r>
            <a:endParaRPr lang="en-US" sz="16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2761" y="583162"/>
            <a:ext cx="304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The </a:t>
            </a:r>
            <a:r>
              <a:rPr lang="en-US" sz="1400" dirty="0"/>
              <a:t>region we’re interested in is </a:t>
            </a:r>
            <a:r>
              <a:rPr lang="en-US" sz="1400" dirty="0" smtClean="0"/>
              <a:t>in yellow:  </a:t>
            </a:r>
            <a:r>
              <a:rPr lang="en-US" sz="1400" dirty="0"/>
              <a:t>1 </a:t>
            </a:r>
            <a:r>
              <a:rPr lang="en-US" sz="1400" dirty="0" err="1"/>
              <a:t>Atm</a:t>
            </a:r>
            <a:r>
              <a:rPr lang="en-US" sz="1400" dirty="0"/>
              <a:t> (760 </a:t>
            </a:r>
            <a:r>
              <a:rPr lang="en-US" sz="1400" dirty="0" err="1"/>
              <a:t>Torr</a:t>
            </a:r>
            <a:r>
              <a:rPr lang="en-US" sz="1400" dirty="0"/>
              <a:t>), and </a:t>
            </a:r>
            <a:r>
              <a:rPr lang="en-US" sz="1400" dirty="0" smtClean="0"/>
              <a:t>distance </a:t>
            </a:r>
            <a:r>
              <a:rPr lang="en-US" sz="1400" dirty="0"/>
              <a:t>scales of 0.1 to 1 cm, hence p*d ~ 380 </a:t>
            </a:r>
            <a:r>
              <a:rPr lang="en-US" sz="1400" dirty="0" err="1"/>
              <a:t>Torr</a:t>
            </a:r>
            <a:r>
              <a:rPr lang="en-US" sz="1400" dirty="0"/>
              <a:t>*cm </a:t>
            </a:r>
            <a:r>
              <a:rPr lang="en-US" sz="1400" dirty="0" err="1"/>
              <a:t>ish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406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807" y="166991"/>
            <a:ext cx="3894955" cy="6354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56" y="166991"/>
            <a:ext cx="53421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Photo at right: </a:t>
            </a:r>
          </a:p>
          <a:p>
            <a:endParaRPr lang="en-US" sz="1600" b="1" dirty="0" smtClean="0"/>
          </a:p>
          <a:p>
            <a:r>
              <a:rPr lang="en-US" sz="1600" dirty="0" smtClean="0"/>
              <a:t>This is the socket-divider assembly as it arrives from ET. </a:t>
            </a:r>
          </a:p>
          <a:p>
            <a:endParaRPr lang="en-US" sz="1600" dirty="0"/>
          </a:p>
          <a:p>
            <a:r>
              <a:rPr lang="en-US" sz="1600" dirty="0" smtClean="0"/>
              <a:t>Because HV and signal cables are not yet attached, </a:t>
            </a:r>
            <a:r>
              <a:rPr lang="en-US" sz="1600" dirty="0"/>
              <a:t>i</a:t>
            </a:r>
            <a:r>
              <a:rPr lang="en-US" sz="1600" dirty="0" smtClean="0"/>
              <a:t>t’s a good photo to get the lay of the land. (Taken from Fig 2c of the Argon tests tech note.) </a:t>
            </a:r>
          </a:p>
          <a:p>
            <a:endParaRPr lang="en-US" sz="1600" dirty="0"/>
          </a:p>
          <a:p>
            <a:r>
              <a:rPr lang="en-US" sz="1600" dirty="0" smtClean="0"/>
              <a:t> Half the components are on the other side of the board</a:t>
            </a:r>
          </a:p>
          <a:p>
            <a:r>
              <a:rPr lang="en-US" sz="1600" dirty="0" smtClean="0"/>
              <a:t>and can’t be examined.  (see photo below)</a:t>
            </a:r>
          </a:p>
          <a:p>
            <a:endParaRPr lang="en-US" sz="1600" dirty="0" smtClean="0"/>
          </a:p>
          <a:p>
            <a:r>
              <a:rPr lang="en-US" sz="1600" dirty="0" smtClean="0"/>
              <a:t>The HV line goes to T2.</a:t>
            </a:r>
          </a:p>
          <a:p>
            <a:endParaRPr lang="en-US" sz="1600" dirty="0"/>
          </a:p>
          <a:p>
            <a:r>
              <a:rPr lang="en-US" sz="1600" dirty="0" smtClean="0"/>
              <a:t>The ground and anode signal lines go to T1 and T3, respectively.  </a:t>
            </a:r>
          </a:p>
          <a:p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 rot="14315521">
            <a:off x="5320478" y="3061766"/>
            <a:ext cx="484632" cy="1862631"/>
          </a:xfrm>
          <a:prstGeom prst="downArrow">
            <a:avLst/>
          </a:prstGeom>
          <a:solidFill>
            <a:srgbClr val="FF0000">
              <a:alpha val="40000"/>
            </a:srgb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3244480">
            <a:off x="8851730" y="882156"/>
            <a:ext cx="484632" cy="1862631"/>
          </a:xfrm>
          <a:prstGeom prst="downArrow">
            <a:avLst/>
          </a:prstGeom>
          <a:solidFill>
            <a:srgbClr val="0070C0">
              <a:alpha val="40000"/>
            </a:srgb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66293" y="2238375"/>
            <a:ext cx="2181225" cy="525471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71068" y="3081552"/>
            <a:ext cx="2181225" cy="525471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69101" y="151936"/>
            <a:ext cx="27106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I’ve marked low potential areas with </a:t>
            </a:r>
            <a:r>
              <a:rPr lang="en-US" sz="1600" b="1" dirty="0" smtClean="0">
                <a:solidFill>
                  <a:srgbClr val="0070C0"/>
                </a:solidFill>
              </a:rPr>
              <a:t>blue</a:t>
            </a:r>
            <a:r>
              <a:rPr lang="en-US" sz="1600" dirty="0" smtClean="0"/>
              <a:t>, and high potential with </a:t>
            </a:r>
            <a:r>
              <a:rPr lang="en-US" sz="1600" b="1" dirty="0" smtClean="0">
                <a:solidFill>
                  <a:srgbClr val="FF0000"/>
                </a:solidFill>
              </a:rPr>
              <a:t>red</a:t>
            </a:r>
            <a:r>
              <a:rPr lang="en-US" sz="1600" dirty="0" smtClean="0"/>
              <a:t>. Potential increases systematically with resistor number. </a:t>
            </a:r>
          </a:p>
          <a:p>
            <a:endParaRPr lang="en-US" sz="1600" dirty="0"/>
          </a:p>
          <a:p>
            <a:r>
              <a:rPr lang="en-US" sz="1600" dirty="0" smtClean="0"/>
              <a:t>Those two large blue caps each have one leg near ground, and one leg near full +HV. </a:t>
            </a:r>
            <a:r>
              <a:rPr lang="en-US" sz="1600" dirty="0" smtClean="0">
                <a:solidFill>
                  <a:srgbClr val="FF0000"/>
                </a:solidFill>
              </a:rPr>
              <a:t>Definitely a region of interest. </a:t>
            </a:r>
            <a:r>
              <a:rPr lang="en-US" sz="1600" dirty="0" smtClean="0"/>
              <a:t>(corresponds to a min distance of 8mm for d2 and d3 in the Argon tech note)</a:t>
            </a:r>
          </a:p>
        </p:txBody>
      </p:sp>
      <p:sp>
        <p:nvSpPr>
          <p:cNvPr id="11" name="Down Arrow 10"/>
          <p:cNvSpPr/>
          <p:nvPr/>
        </p:nvSpPr>
        <p:spPr>
          <a:xfrm rot="3244480">
            <a:off x="8017851" y="-107129"/>
            <a:ext cx="484632" cy="1862631"/>
          </a:xfrm>
          <a:prstGeom prst="downArrow">
            <a:avLst/>
          </a:prstGeom>
          <a:solidFill>
            <a:srgbClr val="0070C0">
              <a:alpha val="40000"/>
            </a:srgb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6156036">
            <a:off x="9374805" y="4418687"/>
            <a:ext cx="484632" cy="1862631"/>
          </a:xfrm>
          <a:prstGeom prst="downArrow">
            <a:avLst/>
          </a:prstGeom>
          <a:solidFill>
            <a:srgbClr val="FF0000">
              <a:alpha val="40000"/>
            </a:srgb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500251" y="4510123"/>
            <a:ext cx="27125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Some solder bumps on the periphery are near max potential. And sharp enough to hurt</a:t>
            </a:r>
            <a:r>
              <a:rPr lang="en-US" sz="1600" dirty="0"/>
              <a:t> </a:t>
            </a:r>
            <a:r>
              <a:rPr lang="en-US" sz="1600" dirty="0" smtClean="0"/>
              <a:t>when lightly pressed with a finger.  </a:t>
            </a:r>
            <a:r>
              <a:rPr lang="en-US" sz="1600" dirty="0" smtClean="0">
                <a:solidFill>
                  <a:srgbClr val="FF0000"/>
                </a:solidFill>
              </a:rPr>
              <a:t>Another region of interest since a grounded casing will be installed.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0" y="4198864"/>
            <a:ext cx="1828800" cy="2438400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76568" y="857250"/>
            <a:ext cx="6858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6607" y="475130"/>
            <a:ext cx="4275209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Nice design. Cables are long enough</a:t>
            </a:r>
          </a:p>
          <a:p>
            <a:r>
              <a:rPr lang="en-US" dirty="0" smtClean="0"/>
              <a:t>for visual checks and minor work. </a:t>
            </a:r>
          </a:p>
          <a:p>
            <a:r>
              <a:rPr lang="en-US" dirty="0" smtClean="0"/>
              <a:t>The red HV cable is very flexible.</a:t>
            </a:r>
          </a:p>
          <a:p>
            <a:r>
              <a:rPr lang="en-US" dirty="0" smtClean="0"/>
              <a:t>The black signal co-ax is pretty stiff though, </a:t>
            </a:r>
          </a:p>
          <a:p>
            <a:r>
              <a:rPr lang="en-US" dirty="0"/>
              <a:t>w</a:t>
            </a:r>
            <a:r>
              <a:rPr lang="en-US" dirty="0" smtClean="0"/>
              <a:t>hich I’ll come back to later.  </a:t>
            </a:r>
          </a:p>
        </p:txBody>
      </p:sp>
    </p:spTree>
    <p:extLst>
      <p:ext uri="{BB962C8B-B14F-4D97-AF65-F5344CB8AC3E}">
        <p14:creationId xmlns:p14="http://schemas.microsoft.com/office/powerpoint/2010/main" val="1051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2315" y="857250"/>
            <a:ext cx="6858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4026" y="234474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Because </a:t>
            </a:r>
            <a:r>
              <a:rPr lang="en-US" sz="1600" dirty="0"/>
              <a:t>the </a:t>
            </a:r>
            <a:r>
              <a:rPr lang="en-US" sz="1600" dirty="0" smtClean="0"/>
              <a:t>board </a:t>
            </a:r>
            <a:r>
              <a:rPr lang="en-US" sz="1600" dirty="0"/>
              <a:t>is recessed in its big blue socket, </a:t>
            </a:r>
            <a:r>
              <a:rPr lang="en-US" sz="1600" dirty="0" smtClean="0"/>
              <a:t>the near-spikes on the periphery </a:t>
            </a:r>
            <a:r>
              <a:rPr lang="en-US" sz="1600" dirty="0"/>
              <a:t>are </a:t>
            </a:r>
            <a:r>
              <a:rPr lang="en-US" sz="1600" dirty="0" smtClean="0"/>
              <a:t>~8mm </a:t>
            </a:r>
            <a:r>
              <a:rPr lang="en-US" sz="1600" dirty="0"/>
              <a:t>from the grounded metal casing. </a:t>
            </a:r>
            <a:r>
              <a:rPr lang="en-US" sz="1600" u="sng" dirty="0"/>
              <a:t>And </a:t>
            </a:r>
            <a:r>
              <a:rPr lang="en-US" sz="1600" dirty="0"/>
              <a:t>they were </a:t>
            </a:r>
            <a:r>
              <a:rPr lang="en-US" sz="1600" dirty="0" smtClean="0"/>
              <a:t>coated </a:t>
            </a:r>
            <a:r>
              <a:rPr lang="en-US" sz="1600" dirty="0"/>
              <a:t>after the board was stuffed</a:t>
            </a:r>
            <a:r>
              <a:rPr lang="en-US" sz="1600" dirty="0" smtClean="0"/>
              <a:t>.* </a:t>
            </a:r>
            <a:r>
              <a:rPr lang="en-US" sz="1600" dirty="0"/>
              <a:t>So I’m not </a:t>
            </a:r>
            <a:r>
              <a:rPr lang="en-US" sz="1600" dirty="0" smtClean="0"/>
              <a:t>too </a:t>
            </a:r>
            <a:r>
              <a:rPr lang="en-US" sz="1600" dirty="0"/>
              <a:t>worried about these near-spikes. </a:t>
            </a:r>
            <a:r>
              <a:rPr lang="en-US" sz="1600" dirty="0" smtClean="0"/>
              <a:t> </a:t>
            </a:r>
          </a:p>
          <a:p>
            <a:endParaRPr lang="en-US" sz="1600" dirty="0"/>
          </a:p>
          <a:p>
            <a:r>
              <a:rPr lang="en-US" sz="1600" dirty="0" smtClean="0"/>
              <a:t>Let’s take off the casing so we can see details better. 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1990533" y="2520315"/>
            <a:ext cx="2181225" cy="525471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90533" y="3485412"/>
            <a:ext cx="2181225" cy="525471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84009" y="5158740"/>
            <a:ext cx="5916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*The fine print on the circuit diagram says “The board is </a:t>
            </a:r>
            <a:r>
              <a:rPr lang="en-US" sz="1600" dirty="0" err="1" smtClean="0"/>
              <a:t>conformally</a:t>
            </a:r>
            <a:r>
              <a:rPr lang="en-US" sz="1600" dirty="0" smtClean="0"/>
              <a:t> coated with Anti-corona lacquer RS 569-313.”  Other wording indicates that the big blue caps were added by hand, so the blue cap legs might </a:t>
            </a:r>
            <a:r>
              <a:rPr lang="en-US" sz="1600" dirty="0" smtClean="0">
                <a:solidFill>
                  <a:srgbClr val="FF0000"/>
                </a:solidFill>
              </a:rPr>
              <a:t>not</a:t>
            </a:r>
            <a:r>
              <a:rPr lang="en-US" sz="1600" dirty="0" smtClean="0"/>
              <a:t> be coated.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78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200" y="857250"/>
            <a:ext cx="6858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1372" y="1401469"/>
            <a:ext cx="50982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HV cable (red) is gorgeously terminated. No worries there.</a:t>
            </a:r>
          </a:p>
          <a:p>
            <a:endParaRPr lang="en-US" sz="1600" dirty="0"/>
          </a:p>
          <a:p>
            <a:r>
              <a:rPr lang="en-US" sz="1600" dirty="0" smtClean="0"/>
              <a:t>The two near-side legs of the big blue capacitors, </a:t>
            </a:r>
          </a:p>
          <a:p>
            <a:r>
              <a:rPr lang="en-US" sz="1600" dirty="0" smtClean="0"/>
              <a:t>which are in clear view, are at full +HV. </a:t>
            </a:r>
          </a:p>
          <a:p>
            <a:endParaRPr lang="en-US" sz="1600" dirty="0"/>
          </a:p>
          <a:p>
            <a:r>
              <a:rPr lang="en-US" sz="1600" dirty="0" smtClean="0"/>
              <a:t>(Btw, from this oblique photo, you can better see the ~2mm height of the near-spikes on the periphery. </a:t>
            </a:r>
          </a:p>
          <a:p>
            <a:r>
              <a:rPr lang="en-US" sz="1600" dirty="0" smtClean="0"/>
              <a:t>Since higher resistor numbers mean higher potential, the biggest risk for near-spike sparking would be in the lower right corner.) </a:t>
            </a:r>
          </a:p>
          <a:p>
            <a:endParaRPr lang="en-US" sz="1600" dirty="0"/>
          </a:p>
          <a:p>
            <a:r>
              <a:rPr lang="en-US" sz="1600" dirty="0" smtClean="0"/>
              <a:t>Ground is on the far-side legs of the big blue capacitors. Looks a little odd. Let’s flip this around on the next slide. </a:t>
            </a:r>
            <a:endParaRPr lang="en-US" sz="1600" dirty="0"/>
          </a:p>
        </p:txBody>
      </p:sp>
      <p:sp>
        <p:nvSpPr>
          <p:cNvPr id="8" name="Down Arrow 7"/>
          <p:cNvSpPr/>
          <p:nvPr/>
        </p:nvSpPr>
        <p:spPr>
          <a:xfrm rot="7648825">
            <a:off x="6097717" y="4760953"/>
            <a:ext cx="484632" cy="1862631"/>
          </a:xfrm>
          <a:prstGeom prst="downArrow">
            <a:avLst/>
          </a:prstGeom>
          <a:solidFill>
            <a:srgbClr val="FF0000">
              <a:alpha val="40000"/>
            </a:srgb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96348" y="3467610"/>
            <a:ext cx="2181225" cy="525471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25B-196B-4300-8894-50E6A77F50D5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5541" y="857250"/>
            <a:ext cx="6858000" cy="51435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7094285">
            <a:off x="4774454" y="1013885"/>
            <a:ext cx="484632" cy="1862631"/>
          </a:xfrm>
          <a:prstGeom prst="downArrow">
            <a:avLst/>
          </a:prstGeom>
          <a:solidFill>
            <a:srgbClr val="FF0000">
              <a:alpha val="40000"/>
            </a:srgb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5124127">
            <a:off x="4429499" y="2441812"/>
            <a:ext cx="484632" cy="1862631"/>
          </a:xfrm>
          <a:prstGeom prst="downArrow">
            <a:avLst/>
          </a:prstGeom>
          <a:solidFill>
            <a:srgbClr val="0070C0">
              <a:alpha val="40000"/>
            </a:srgb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7020859">
            <a:off x="8438329" y="2563430"/>
            <a:ext cx="484632" cy="1862631"/>
          </a:xfrm>
          <a:prstGeom prst="downArrow">
            <a:avLst/>
          </a:prstGeom>
          <a:solidFill>
            <a:srgbClr val="0070C0">
              <a:alpha val="40000"/>
            </a:srgb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140" y="1668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9096" y="1130336"/>
            <a:ext cx="38853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Ouch. The ground braid has a lot of</a:t>
            </a:r>
          </a:p>
          <a:p>
            <a:r>
              <a:rPr lang="en-US" sz="1600" dirty="0"/>
              <a:t>w</a:t>
            </a:r>
            <a:r>
              <a:rPr lang="en-US" sz="1600" dirty="0" smtClean="0"/>
              <a:t>ild hairs. 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dirty="0" smtClean="0"/>
              <a:t>Not only are there sharp wire ends,</a:t>
            </a:r>
          </a:p>
          <a:p>
            <a:r>
              <a:rPr lang="en-US" sz="1600" dirty="0" smtClean="0"/>
              <a:t>but in this example some of them may reduce the gap size from 8mm to 6mm. 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5832</TotalTime>
  <Words>1308</Words>
  <Application>Microsoft Office PowerPoint</Application>
  <PresentationFormat>Widescreen</PresentationFormat>
  <Paragraphs>143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NGC Base HV  Breakdown Study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Mack</dc:creator>
  <cp:lastModifiedBy>Dave Mack</cp:lastModifiedBy>
  <cp:revision>71</cp:revision>
  <dcterms:created xsi:type="dcterms:W3CDTF">2021-09-16T20:32:25Z</dcterms:created>
  <dcterms:modified xsi:type="dcterms:W3CDTF">2021-09-20T21:51:34Z</dcterms:modified>
</cp:coreProperties>
</file>