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8CBCB"/>
          </a:solidFill>
        </a:fill>
      </a:tcStyle>
    </a:wholeTbl>
    <a:band2H>
      <a:tcTxStyle b="def" i="def"/>
      <a:tcStyle>
        <a:tcBdr/>
        <a:fill>
          <a:solidFill>
            <a:srgbClr val="F4E7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8E8E8"/>
          </a:solidFill>
        </a:fill>
      </a:tcStyle>
    </a:wholeTbl>
    <a:band2H>
      <a:tcTxStyle b="def" i="def"/>
      <a:tcStyle>
        <a:tcBdr/>
        <a:fill>
          <a:solidFill>
            <a:srgbClr val="F4F4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BDBDB"/>
          </a:solidFill>
        </a:fill>
      </a:tcStyle>
    </a:wholeTbl>
    <a:band2H>
      <a:tcTxStyle b="def" i="def"/>
      <a:tcStyle>
        <a:tcBdr/>
        <a:fill>
          <a:solidFill>
            <a:srgbClr val="EEEE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lumOff val="6668"/>
            </a:scheme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chemeClr val="accent2">
              <a:lumOff val="6668"/>
            </a:schemeClr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8" name="Shape 12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4.png"/><Relationship Id="rId6" Type="http://schemas.openxmlformats.org/officeDocument/2006/relationships/image" Target="../media/image5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4.png"/><Relationship Id="rId6" Type="http://schemas.openxmlformats.org/officeDocument/2006/relationships/image" Target="../media/image5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icture 11" descr="Picture 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28600" y="2941863"/>
            <a:ext cx="4258582" cy="42585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icture 22" descr="Picture 2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2386" y="6232328"/>
            <a:ext cx="1720202" cy="557061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itle Text"/>
          <p:cNvSpPr txBox="1"/>
          <p:nvPr>
            <p:ph type="title"/>
          </p:nvPr>
        </p:nvSpPr>
        <p:spPr>
          <a:xfrm>
            <a:off x="332386" y="505595"/>
            <a:ext cx="7937298" cy="617839"/>
          </a:xfrm>
          <a:prstGeom prst="rect">
            <a:avLst/>
          </a:prstGeom>
        </p:spPr>
        <p:txBody>
          <a:bodyPr anchor="b"/>
          <a:lstStyle>
            <a:lvl1pPr>
              <a:defRPr sz="3000"/>
            </a:lvl1pPr>
          </a:lstStyle>
          <a:p>
            <a:pPr/>
            <a:r>
              <a:t>Title Text</a:t>
            </a:r>
          </a:p>
        </p:txBody>
      </p:sp>
      <p:sp>
        <p:nvSpPr>
          <p:cNvPr id="17" name="Body Level One…"/>
          <p:cNvSpPr txBox="1"/>
          <p:nvPr>
            <p:ph type="body" sz="half" idx="1"/>
          </p:nvPr>
        </p:nvSpPr>
        <p:spPr>
          <a:xfrm>
            <a:off x="332387" y="1720792"/>
            <a:ext cx="4051835" cy="324667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0" indent="457200">
              <a:lnSpc>
                <a:spcPct val="100000"/>
              </a:lnSpc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0" indent="914400">
              <a:lnSpc>
                <a:spcPct val="100000"/>
              </a:lnSpc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0" indent="1371600">
              <a:lnSpc>
                <a:spcPct val="100000"/>
              </a:lnSpc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1828800">
              <a:lnSpc>
                <a:spcPct val="100000"/>
              </a:lnSpc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8" name="Picture 26" descr="Picture 2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522405" y="6459468"/>
            <a:ext cx="407284" cy="2735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Picture 4" descr="Picture 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692909" y="6450041"/>
            <a:ext cx="1629562" cy="273532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Picture Placeholder 8"/>
          <p:cNvSpPr/>
          <p:nvPr>
            <p:ph type="pic" sz="half" idx="13"/>
          </p:nvPr>
        </p:nvSpPr>
        <p:spPr>
          <a:xfrm>
            <a:off x="4506686" y="1725952"/>
            <a:ext cx="4630965" cy="382164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21" name="Text Placeholder 14"/>
          <p:cNvSpPr/>
          <p:nvPr>
            <p:ph type="body" sz="quarter" idx="14"/>
          </p:nvPr>
        </p:nvSpPr>
        <p:spPr>
          <a:xfrm>
            <a:off x="332386" y="5126730"/>
            <a:ext cx="4051836" cy="420863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>
                <a:solidFill>
                  <a:schemeClr val="accent6"/>
                </a:solidFill>
              </a:defRPr>
            </a:pP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Picture 11" descr="Picture 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28600" y="2941863"/>
            <a:ext cx="4258582" cy="42585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Picture 22" descr="Picture 2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2386" y="6232328"/>
            <a:ext cx="1720202" cy="557061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Title Text"/>
          <p:cNvSpPr txBox="1"/>
          <p:nvPr>
            <p:ph type="title"/>
          </p:nvPr>
        </p:nvSpPr>
        <p:spPr>
          <a:xfrm>
            <a:off x="332386" y="505595"/>
            <a:ext cx="5774500" cy="617839"/>
          </a:xfrm>
          <a:prstGeom prst="rect">
            <a:avLst/>
          </a:prstGeom>
        </p:spPr>
        <p:txBody>
          <a:bodyPr anchor="b"/>
          <a:lstStyle>
            <a:lvl1pPr>
              <a:defRPr sz="3000"/>
            </a:lvl1pPr>
          </a:lstStyle>
          <a:p>
            <a:pPr/>
            <a:r>
              <a:t>Title Text</a:t>
            </a:r>
          </a:p>
        </p:txBody>
      </p:sp>
      <p:pic>
        <p:nvPicPr>
          <p:cNvPr id="115" name="Picture 26" descr="Picture 2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522405" y="6459468"/>
            <a:ext cx="407284" cy="2735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Picture 4" descr="Picture 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692909" y="6450041"/>
            <a:ext cx="1629562" cy="273532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Picture Placeholder 8"/>
          <p:cNvSpPr/>
          <p:nvPr>
            <p:ph type="pic" sz="half" idx="13"/>
          </p:nvPr>
        </p:nvSpPr>
        <p:spPr>
          <a:xfrm>
            <a:off x="4506686" y="1725952"/>
            <a:ext cx="4630965" cy="382164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18" name="Body Level One…"/>
          <p:cNvSpPr txBox="1"/>
          <p:nvPr>
            <p:ph type="body" sz="quarter" idx="1"/>
          </p:nvPr>
        </p:nvSpPr>
        <p:spPr>
          <a:xfrm>
            <a:off x="6106886" y="849093"/>
            <a:ext cx="2898322" cy="27758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200">
                <a:solidFill>
                  <a:srgbClr val="C00000"/>
                </a:solidFill>
              </a:defRPr>
            </a:lvl1pPr>
            <a:lvl2pPr marL="571500" indent="-114300">
              <a:buFontTx/>
              <a:buChar char="•"/>
              <a:defRPr sz="1200">
                <a:solidFill>
                  <a:srgbClr val="C00000"/>
                </a:solidFill>
              </a:defRPr>
            </a:lvl2pPr>
            <a:lvl3pPr marL="1051560" indent="-137160">
              <a:buFontTx/>
              <a:defRPr sz="1200">
                <a:solidFill>
                  <a:srgbClr val="C00000"/>
                </a:solidFill>
              </a:defRPr>
            </a:lvl3pPr>
            <a:lvl4pPr marL="1524000" indent="-152400">
              <a:buFontTx/>
              <a:buChar char="•"/>
              <a:defRPr sz="1200">
                <a:solidFill>
                  <a:srgbClr val="C00000"/>
                </a:solidFill>
              </a:defRPr>
            </a:lvl4pPr>
            <a:lvl5pPr marL="1981200" indent="-152400">
              <a:buFontTx/>
              <a:defRPr sz="1200">
                <a:solidFill>
                  <a:srgbClr val="C0000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Text Placeholder 14"/>
          <p:cNvSpPr/>
          <p:nvPr>
            <p:ph type="body" sz="quarter" idx="14"/>
          </p:nvPr>
        </p:nvSpPr>
        <p:spPr>
          <a:xfrm>
            <a:off x="6106886" y="156700"/>
            <a:ext cx="2898322" cy="632004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b="1" sz="1400">
                <a:solidFill>
                  <a:schemeClr val="accent6"/>
                </a:solidFill>
              </a:defRPr>
            </a:pPr>
          </a:p>
        </p:txBody>
      </p:sp>
      <p:sp>
        <p:nvSpPr>
          <p:cNvPr id="120" name="Text Placeholder 6"/>
          <p:cNvSpPr/>
          <p:nvPr>
            <p:ph type="body" sz="half" idx="15"/>
          </p:nvPr>
        </p:nvSpPr>
        <p:spPr>
          <a:xfrm>
            <a:off x="318637" y="1726357"/>
            <a:ext cx="4098244" cy="3861333"/>
          </a:xfrm>
          <a:prstGeom prst="rect">
            <a:avLst/>
          </a:prstGeom>
        </p:spPr>
        <p:txBody>
          <a:bodyPr/>
          <a:lstStyle/>
          <a:p>
            <a:pPr marL="342900" indent="-342900">
              <a:defRPr>
                <a:solidFill>
                  <a:schemeClr val="accent1"/>
                </a:solidFill>
              </a:defRPr>
            </a:pPr>
          </a:p>
        </p:txBody>
      </p:sp>
      <p:sp>
        <p:nvSpPr>
          <p:cNvPr id="121" name="Slide Number"/>
          <p:cNvSpPr txBox="1"/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308917" y="966054"/>
            <a:ext cx="4148782" cy="5381695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half" idx="1"/>
          </p:nvPr>
        </p:nvSpPr>
        <p:spPr>
          <a:xfrm>
            <a:off x="308917" y="966054"/>
            <a:ext cx="4148782" cy="5381695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0" name="Picture Placeholder 9"/>
          <p:cNvSpPr/>
          <p:nvPr>
            <p:ph type="pic" sz="quarter" idx="13"/>
          </p:nvPr>
        </p:nvSpPr>
        <p:spPr>
          <a:xfrm>
            <a:off x="4623744" y="983115"/>
            <a:ext cx="4148781" cy="238125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Body Level One…"/>
          <p:cNvSpPr txBox="1"/>
          <p:nvPr>
            <p:ph type="body" sz="quarter" idx="1"/>
          </p:nvPr>
        </p:nvSpPr>
        <p:spPr>
          <a:xfrm>
            <a:off x="308917" y="3439833"/>
            <a:ext cx="4148782" cy="2907916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0" name="Picture Placeholder 9"/>
          <p:cNvSpPr/>
          <p:nvPr>
            <p:ph type="pic" sz="quarter" idx="13"/>
          </p:nvPr>
        </p:nvSpPr>
        <p:spPr>
          <a:xfrm>
            <a:off x="308917" y="983115"/>
            <a:ext cx="4148782" cy="238125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8" name="Body Level One…"/>
          <p:cNvSpPr txBox="1"/>
          <p:nvPr>
            <p:ph type="body" sz="half" idx="1"/>
          </p:nvPr>
        </p:nvSpPr>
        <p:spPr>
          <a:xfrm>
            <a:off x="308917" y="966054"/>
            <a:ext cx="4148782" cy="5381695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0" name="Picture Placeholder 9"/>
          <p:cNvSpPr/>
          <p:nvPr>
            <p:ph type="pic" sz="quarter" idx="13"/>
          </p:nvPr>
        </p:nvSpPr>
        <p:spPr>
          <a:xfrm>
            <a:off x="4686300" y="983115"/>
            <a:ext cx="4086225" cy="238125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71" name="Picture Placeholder 9"/>
          <p:cNvSpPr/>
          <p:nvPr>
            <p:ph type="pic" sz="quarter" idx="14"/>
          </p:nvPr>
        </p:nvSpPr>
        <p:spPr>
          <a:xfrm>
            <a:off x="4686300" y="3595165"/>
            <a:ext cx="4086225" cy="238125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9" name="Body Level One…"/>
          <p:cNvSpPr txBox="1"/>
          <p:nvPr>
            <p:ph type="body" sz="half" idx="1"/>
          </p:nvPr>
        </p:nvSpPr>
        <p:spPr>
          <a:xfrm>
            <a:off x="4624516" y="966054"/>
            <a:ext cx="4148782" cy="5381695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81" name="Picture Placeholder 9"/>
          <p:cNvSpPr/>
          <p:nvPr>
            <p:ph type="pic" sz="quarter" idx="13"/>
          </p:nvPr>
        </p:nvSpPr>
        <p:spPr>
          <a:xfrm>
            <a:off x="308917" y="983115"/>
            <a:ext cx="4086226" cy="238125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2" name="Picture Placeholder 9"/>
          <p:cNvSpPr/>
          <p:nvPr>
            <p:ph type="pic" sz="quarter" idx="14"/>
          </p:nvPr>
        </p:nvSpPr>
        <p:spPr>
          <a:xfrm>
            <a:off x="308917" y="3595165"/>
            <a:ext cx="4086226" cy="238125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0" name="Body Level One…"/>
          <p:cNvSpPr txBox="1"/>
          <p:nvPr>
            <p:ph type="body" sz="quarter" idx="1"/>
          </p:nvPr>
        </p:nvSpPr>
        <p:spPr>
          <a:xfrm>
            <a:off x="308917" y="3439833"/>
            <a:ext cx="4148782" cy="2907916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92" name="Picture Placeholder 9"/>
          <p:cNvSpPr/>
          <p:nvPr>
            <p:ph type="pic" sz="quarter" idx="13"/>
          </p:nvPr>
        </p:nvSpPr>
        <p:spPr>
          <a:xfrm>
            <a:off x="308917" y="983115"/>
            <a:ext cx="4148782" cy="238125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93" name="Picture Placeholder 9"/>
          <p:cNvSpPr/>
          <p:nvPr>
            <p:ph type="pic" sz="quarter" idx="14"/>
          </p:nvPr>
        </p:nvSpPr>
        <p:spPr>
          <a:xfrm>
            <a:off x="4623744" y="983115"/>
            <a:ext cx="4148781" cy="238125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1" name="Body Level One…"/>
          <p:cNvSpPr txBox="1"/>
          <p:nvPr>
            <p:ph type="body" sz="quarter" idx="1"/>
          </p:nvPr>
        </p:nvSpPr>
        <p:spPr>
          <a:xfrm>
            <a:off x="308917" y="939512"/>
            <a:ext cx="4148782" cy="2907915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03" name="Picture Placeholder 9"/>
          <p:cNvSpPr/>
          <p:nvPr>
            <p:ph type="pic" sz="quarter" idx="13"/>
          </p:nvPr>
        </p:nvSpPr>
        <p:spPr>
          <a:xfrm>
            <a:off x="308917" y="3966757"/>
            <a:ext cx="4148782" cy="238125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04" name="Picture Placeholder 9"/>
          <p:cNvSpPr/>
          <p:nvPr>
            <p:ph type="pic" sz="quarter" idx="14"/>
          </p:nvPr>
        </p:nvSpPr>
        <p:spPr>
          <a:xfrm>
            <a:off x="4623744" y="3966757"/>
            <a:ext cx="4148781" cy="238125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308919" y="240538"/>
            <a:ext cx="8464378" cy="4874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308919" y="966054"/>
            <a:ext cx="8464378" cy="5381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4372184" y="6505525"/>
            <a:ext cx="245404" cy="226986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ctr">
              <a:defRPr sz="1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5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51949" y="6407801"/>
            <a:ext cx="1329051" cy="43039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traight Connector 8"/>
          <p:cNvSpPr/>
          <p:nvPr/>
        </p:nvSpPr>
        <p:spPr>
          <a:xfrm>
            <a:off x="-12358" y="735987"/>
            <a:ext cx="9156359" cy="1"/>
          </a:xfrm>
          <a:prstGeom prst="line">
            <a:avLst/>
          </a:prstGeom>
          <a:ln w="57150">
            <a:solidFill>
              <a:srgbClr val="C00000"/>
            </a:solidFill>
            <a:miter/>
          </a:ln>
        </p:spPr>
        <p:txBody>
          <a:bodyPr lIns="45719" rIns="45719"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2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708659" marR="0" indent="-25145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－"/>
        <a:tabLst/>
        <a:defRPr b="0" baseline="0" cap="none" i="0" spc="0" strike="noStrike" sz="22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1193800" marR="0" indent="-279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2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764506" marR="0" indent="-392906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－"/>
        <a:tabLst/>
        <a:defRPr b="0" baseline="0" cap="none" i="0" spc="0" strike="noStrike" sz="22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2188028" marR="0" indent="-35922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2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565400" marR="0" indent="-279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2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022600" marR="0" indent="-279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2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479800" marR="0" indent="-279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2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3937000" marR="0" indent="-279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200" u="none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userweb.jlab.org/~ole/HallC-hcana-bugfixes.pdf" TargetMode="External"/><Relationship Id="rId3" Type="http://schemas.openxmlformats.org/officeDocument/2006/relationships/image" Target="../media/image6.png"/><Relationship Id="rId4" Type="http://schemas.openxmlformats.org/officeDocument/2006/relationships/hyperlink" Target="https://github.com/JeffersonLab/hcana/commit/e1f461e03bfb2674b9cabc2c3af8e810319e6534" TargetMode="External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0" Type="http://schemas.openxmlformats.org/officeDocument/2006/relationships/image" Target="../media/image3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hyperlink" Target="https://hallcweb.jlab.org/wiki/images/b/b8/To_do_comm_fall2018_hallc.pdf" TargetMode="Externa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png"/><Relationship Id="rId3" Type="http://schemas.openxmlformats.org/officeDocument/2006/relationships/image" Target="../media/image6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hyperlink" Target="https://hallcweb.jlab.org/wiki/images/b/b8/To_do_comm_fall2018_hallc.pdf" TargetMode="Externa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image" Target="../media/image43.png"/><Relationship Id="rId4" Type="http://schemas.openxmlformats.org/officeDocument/2006/relationships/image" Target="../media/image4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5.png"/><Relationship Id="rId3" Type="http://schemas.openxmlformats.org/officeDocument/2006/relationships/image" Target="../media/image6.png"/><Relationship Id="rId4" Type="http://schemas.openxmlformats.org/officeDocument/2006/relationships/hyperlink" Target="https://hallcweb.jlab.org/wiki/images/b/b8/To_do_comm_fall2018_hallc.pdf" TargetMode="External"/><Relationship Id="rId5" Type="http://schemas.openxmlformats.org/officeDocument/2006/relationships/image" Target="../media/image46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github.com/JeffersonLab/hallc_replay" TargetMode="External"/><Relationship Id="rId3" Type="http://schemas.openxmlformats.org/officeDocument/2006/relationships/hyperlink" Target="https://github.com/JeffersonLab/hallc_replay_sidis18" TargetMode="External"/><Relationship Id="rId4" Type="http://schemas.openxmlformats.org/officeDocument/2006/relationships/image" Target="../media/image6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github.com/JeffersonLab/hallc_replay" TargetMode="External"/><Relationship Id="rId3" Type="http://schemas.openxmlformats.org/officeDocument/2006/relationships/hyperlink" Target="https://hallcweb.jlab.org/live_status/replays/?C=S;O=A" TargetMode="External"/><Relationship Id="rId4" Type="http://schemas.openxmlformats.org/officeDocument/2006/relationships/hyperlink" Target="https://hallcweb.jlab.org/live_status/" TargetMode="External"/><Relationship Id="rId5" Type="http://schemas.openxmlformats.org/officeDocument/2006/relationships/image" Target="../media/image6.png"/><Relationship Id="rId6" Type="http://schemas.openxmlformats.org/officeDocument/2006/relationships/image" Target="../media/image52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image" Target="../media/image53.png"/><Relationship Id="rId4" Type="http://schemas.openxmlformats.org/officeDocument/2006/relationships/hyperlink" Target="https://github.com/JeffersonLab/hallc_replay/blob/master/onlineGUI/guiHOWTO2007.pdf" TargetMode="Externa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Relationship Id="rId3" Type="http://schemas.openxmlformats.org/officeDocument/2006/relationships/hyperlink" Target="https://redmine.jlab.org/projects/podd/wiki/Workshop2018" TargetMode="External"/><Relationship Id="rId4" Type="http://schemas.openxmlformats.org/officeDocument/2006/relationships/hyperlink" Target="https://github.com/JeffersonLab/HallAC-Workshop2018" TargetMode="External"/><Relationship Id="rId5" Type="http://schemas.openxmlformats.org/officeDocument/2006/relationships/image" Target="../media/image6.png"/><Relationship Id="rId6" Type="http://schemas.openxmlformats.org/officeDocument/2006/relationships/image" Target="../media/image8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github.com/JeffersonLab/UTIL_OL" TargetMode="External"/><Relationship Id="rId3" Type="http://schemas.openxmlformats.org/officeDocument/2006/relationships/image" Target="../media/image6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8" Type="http://schemas.openxmlformats.org/officeDocument/2006/relationships/image" Target="../media/image66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jpeg"/><Relationship Id="rId3" Type="http://schemas.openxmlformats.org/officeDocument/2006/relationships/image" Target="../media/image6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image" Target="../media/image70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image" Target="../media/image7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github.com/JeffersonLab/hcana/commit/b1ad79ed1dc216c87119955a486773fba9fcfdb6" TargetMode="External"/><Relationship Id="rId3" Type="http://schemas.openxmlformats.org/officeDocument/2006/relationships/hyperlink" Target="https://github.com/JeffersonLab/hcana/commit/66771fa1ed92ac9ded94c7859a4ac5ff663eda59" TargetMode="External"/><Relationship Id="rId4" Type="http://schemas.openxmlformats.org/officeDocument/2006/relationships/image" Target="../media/image6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2.png"/><Relationship Id="rId3" Type="http://schemas.openxmlformats.org/officeDocument/2006/relationships/image" Target="../media/image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3" Type="http://schemas.openxmlformats.org/officeDocument/2006/relationships/image" Target="../media/image6.png"/><Relationship Id="rId4" Type="http://schemas.openxmlformats.org/officeDocument/2006/relationships/hyperlink" Target="https://github.com/JeffersonLab/hcana/commit/a0d468491b4cfb4983bff856f7b840e47533c9b2" TargetMode="External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hyperlink" Target="https://hallcweb.jlab.org/DocDB/0009/000970/001/hodo_calib.pdf" TargetMode="Externa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hyperlink" Target="https://github.com/JeffersonLab/hcana/commit/7b883c0b306c74474b40284d0c61fa647be685bb" TargetMode="External"/><Relationship Id="rId4" Type="http://schemas.openxmlformats.org/officeDocument/2006/relationships/hyperlink" Target="https://github.com/JeffersonLab/hcana/commit/7837f271ad39318ed2171256459d7983a3d18cf5" TargetMode="External"/><Relationship Id="rId5" Type="http://schemas.openxmlformats.org/officeDocument/2006/relationships/image" Target="../media/image1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hyperlink" Target="https://github.com/JeffersonLab/hcana/commit/aa5b54cf46417d975cbaa929c2623180508904a0" TargetMode="External"/><Relationship Id="rId4" Type="http://schemas.openxmlformats.org/officeDocument/2006/relationships/hyperlink" Target="https://github.com/JeffersonLab/hcana/commit/5a5586739214b1918a36cdae0bf4eaa3b83b38c6" TargetMode="External"/><Relationship Id="rId5" Type="http://schemas.openxmlformats.org/officeDocument/2006/relationships/image" Target="../media/image17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hyperlink" Target="https://github.com/JeffersonLab/hcana/commit/4a7af64cd3ab3a7ab0e56630cd404c23b1ae02e4" TargetMode="External"/><Relationship Id="rId4" Type="http://schemas.openxmlformats.org/officeDocument/2006/relationships/hyperlink" Target="https://github.com/JeffersonLab/hcana/commit/4d4418d082af359916a3d6f1e24663f717c8f039" TargetMode="Externa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github.com/JeffersonLab/hcana/commit/24235e0a31321830c735d30f539dc810ee8881ea" TargetMode="External"/><Relationship Id="rId3" Type="http://schemas.openxmlformats.org/officeDocument/2006/relationships/image" Target="../media/image6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jlab.org/indico/event/296/session/11/contribution/9/material/slides/0.pdf" TargetMode="External"/><Relationship Id="rId3" Type="http://schemas.openxmlformats.org/officeDocument/2006/relationships/image" Target="../media/image6.png"/><Relationship Id="rId4" Type="http://schemas.openxmlformats.org/officeDocument/2006/relationships/hyperlink" Target="https://github.com/JeffersonLab/hcana/commit/47c908bc1da9a0c984b7543aee6c44254ab5442e" TargetMode="External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itle 1"/>
          <p:cNvSpPr txBox="1"/>
          <p:nvPr>
            <p:ph type="ctrTitle"/>
          </p:nvPr>
        </p:nvSpPr>
        <p:spPr>
          <a:xfrm>
            <a:off x="133451" y="175665"/>
            <a:ext cx="8877098" cy="931370"/>
          </a:xfrm>
          <a:prstGeom prst="rect">
            <a:avLst/>
          </a:prstGeom>
        </p:spPr>
        <p:txBody>
          <a:bodyPr anchor="ctr"/>
          <a:lstStyle>
            <a:lvl1pPr algn="ctr">
              <a:defRPr sz="4000"/>
            </a:lvl1pPr>
          </a:lstStyle>
          <a:p>
            <a:pPr/>
            <a:r>
              <a:t>Hall C Winter Collaboration Meeting</a:t>
            </a:r>
          </a:p>
        </p:txBody>
      </p:sp>
      <p:sp>
        <p:nvSpPr>
          <p:cNvPr id="131" name="Subtitle 2"/>
          <p:cNvSpPr txBox="1"/>
          <p:nvPr>
            <p:ph type="subTitle" idx="1"/>
          </p:nvPr>
        </p:nvSpPr>
        <p:spPr>
          <a:xfrm>
            <a:off x="65686" y="1519181"/>
            <a:ext cx="9012627" cy="4544540"/>
          </a:xfrm>
          <a:prstGeom prst="rect">
            <a:avLst/>
          </a:prstGeom>
        </p:spPr>
        <p:txBody>
          <a:bodyPr/>
          <a:lstStyle/>
          <a:p>
            <a:pPr algn="ctr">
              <a:defRPr sz="4000">
                <a:solidFill>
                  <a:srgbClr val="000000"/>
                </a:solidFill>
              </a:defRPr>
            </a:pPr>
            <a:r>
              <a:t>Hall C Software: Status &amp; Outlook</a:t>
            </a:r>
          </a:p>
          <a:p>
            <a:pPr algn="ctr"/>
          </a:p>
          <a:p>
            <a:pPr algn="ctr">
              <a:defRPr sz="3000"/>
            </a:pPr>
            <a:r>
              <a:t>Eric Pooser</a:t>
            </a:r>
          </a:p>
          <a:p>
            <a:pPr algn="ctr">
              <a:defRPr sz="3000"/>
            </a:pPr>
            <a:r>
              <a:t>Jefferson Lab</a:t>
            </a:r>
          </a:p>
          <a:p>
            <a:pPr algn="ctr"/>
          </a:p>
          <a:p>
            <a:pPr algn="ctr">
              <a:defRPr sz="3000">
                <a:solidFill>
                  <a:srgbClr val="000000"/>
                </a:solidFill>
              </a:defRPr>
            </a:pPr>
            <a:r>
              <a:t>1/28/2019</a:t>
            </a:r>
          </a:p>
          <a:p>
            <a:pPr algn="ctr"/>
          </a:p>
          <a:p>
            <a:pPr algn="ctr">
              <a:defRPr sz="3000"/>
            </a:pPr>
            <a:r>
              <a:t>On Behalf of the Hall C Software Working Group</a:t>
            </a:r>
          </a:p>
        </p:txBody>
      </p:sp>
      <p:pic>
        <p:nvPicPr>
          <p:cNvPr id="132" name="Hall_C_logo.pdf" descr="Hall_C_log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71595" y="6183756"/>
            <a:ext cx="1200810" cy="6542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Content Placeholder 6"/>
          <p:cNvSpPr txBox="1"/>
          <p:nvPr>
            <p:ph type="body" sz="half" idx="1"/>
          </p:nvPr>
        </p:nvSpPr>
        <p:spPr>
          <a:xfrm>
            <a:off x="21918" y="808873"/>
            <a:ext cx="4355035" cy="5330572"/>
          </a:xfrm>
          <a:prstGeom prst="rect">
            <a:avLst/>
          </a:prstGeom>
        </p:spPr>
        <p:txBody>
          <a:bodyPr/>
          <a:lstStyle/>
          <a:p>
            <a:pPr marL="205739" indent="-205739" defTabSz="822959">
              <a:spcBef>
                <a:spcPts val="900"/>
              </a:spcBef>
              <a:defRPr sz="1979"/>
            </a:pPr>
            <a:r>
              <a:t>Large number of memory leaks have been corrected (</a:t>
            </a:r>
            <a:r>
              <a:rPr u="sng">
                <a:solidFill>
                  <a:srgbClr val="941100"/>
                </a:solidFill>
                <a:uFill>
                  <a:solidFill>
                    <a:srgbClr val="941100"/>
                  </a:solidFill>
                </a:uFill>
                <a:hlinkClick r:id="rId2" invalidUrl="" action="" tgtFrame="" tooltip="" history="1" highlightClick="0" endSnd="0"/>
              </a:rPr>
              <a:t>Ole’s talk</a:t>
            </a:r>
            <a:r>
              <a:t>)</a:t>
            </a:r>
          </a:p>
          <a:p>
            <a:pPr marL="205739" indent="-205739" defTabSz="822959">
              <a:spcBef>
                <a:spcPts val="900"/>
              </a:spcBef>
              <a:defRPr sz="1979"/>
            </a:pPr>
            <a:r>
              <a:t>Large memory leaks found in </a:t>
            </a:r>
            <a:r>
              <a:rPr b="1">
                <a:solidFill>
                  <a:srgbClr val="941100"/>
                </a:solidFill>
                <a:latin typeface="Courier New"/>
                <a:ea typeface="Courier New"/>
                <a:cs typeface="Courier New"/>
                <a:sym typeface="Courier New"/>
              </a:rPr>
              <a:t>THcShower</a:t>
            </a:r>
            <a:r>
              <a:t>, </a:t>
            </a:r>
            <a:r>
              <a:rPr b="1">
                <a:solidFill>
                  <a:srgbClr val="941100"/>
                </a:solidFill>
                <a:latin typeface="Courier New"/>
                <a:ea typeface="Courier New"/>
                <a:cs typeface="Courier New"/>
                <a:sym typeface="Courier New"/>
              </a:rPr>
              <a:t>THcShowerArray</a:t>
            </a:r>
            <a:r>
              <a:t>, and </a:t>
            </a:r>
            <a:r>
              <a:rPr b="1">
                <a:solidFill>
                  <a:srgbClr val="941100"/>
                </a:solidFill>
                <a:latin typeface="Courier New"/>
                <a:ea typeface="Courier New"/>
                <a:cs typeface="Courier New"/>
                <a:sym typeface="Courier New"/>
              </a:rPr>
              <a:t>THcShowerHit</a:t>
            </a:r>
          </a:p>
          <a:p>
            <a:pPr marL="205739" indent="-205739" defTabSz="822959">
              <a:spcBef>
                <a:spcPts val="900"/>
              </a:spcBef>
              <a:defRPr sz="1979"/>
            </a:pPr>
            <a:r>
              <a:t>On average these leaks caused a loss in memory of 420 bytes/event (840 MB / 2M events)</a:t>
            </a:r>
          </a:p>
          <a:p>
            <a:pPr marL="205739" indent="-205739" defTabSz="822959">
              <a:spcBef>
                <a:spcPts val="900"/>
              </a:spcBef>
              <a:defRPr sz="1979"/>
            </a:pPr>
            <a:r>
              <a:t>Many more smaller memory leaks addressed in variety of classes</a:t>
            </a:r>
          </a:p>
          <a:p>
            <a:pPr marL="205739" indent="-205739" defTabSz="822959">
              <a:spcBef>
                <a:spcPts val="900"/>
              </a:spcBef>
              <a:defRPr sz="1979"/>
            </a:pPr>
            <a:r>
              <a:t>Various access errors in </a:t>
            </a:r>
            <a:r>
              <a:rPr b="1">
                <a:solidFill>
                  <a:srgbClr val="941100"/>
                </a:solidFill>
                <a:latin typeface="Courier New"/>
                <a:ea typeface="Courier New"/>
                <a:cs typeface="Courier New"/>
                <a:sym typeface="Courier New"/>
              </a:rPr>
              <a:t>THcHodoscope</a:t>
            </a:r>
            <a:r>
              <a:t> and </a:t>
            </a:r>
            <a:r>
              <a:rPr b="1">
                <a:solidFill>
                  <a:srgbClr val="941100"/>
                </a:solidFill>
                <a:latin typeface="Courier New"/>
                <a:ea typeface="Courier New"/>
                <a:cs typeface="Courier New"/>
                <a:sym typeface="Courier New"/>
              </a:rPr>
              <a:t>THcHitList</a:t>
            </a:r>
            <a:r>
              <a:t> addressed as well</a:t>
            </a:r>
          </a:p>
          <a:p>
            <a:pPr marL="205739" indent="-205739" defTabSz="822959">
              <a:spcBef>
                <a:spcPts val="900"/>
              </a:spcBef>
              <a:defRPr sz="1979"/>
            </a:pPr>
            <a:r>
              <a:t>Infinitely growing array found in </a:t>
            </a:r>
            <a:r>
              <a:rPr b="1">
                <a:solidFill>
                  <a:srgbClr val="941100"/>
                </a:solidFill>
                <a:latin typeface="Courier New"/>
                <a:ea typeface="Courier New"/>
                <a:cs typeface="Courier New"/>
                <a:sym typeface="Courier New"/>
              </a:rPr>
              <a:t>THcHodoscope</a:t>
            </a:r>
          </a:p>
          <a:p>
            <a:pPr marL="205739" indent="-205739" defTabSz="822959">
              <a:spcBef>
                <a:spcPts val="900"/>
              </a:spcBef>
              <a:defRPr sz="1979"/>
            </a:pPr>
            <a:r>
              <a:t>Once all fixes were implemented, a flat heap profile is observed</a:t>
            </a:r>
          </a:p>
        </p:txBody>
      </p:sp>
      <p:sp>
        <p:nvSpPr>
          <p:cNvPr id="232" name="Footer Placeholder 3"/>
          <p:cNvSpPr txBox="1"/>
          <p:nvPr/>
        </p:nvSpPr>
        <p:spPr>
          <a:xfrm>
            <a:off x="1487550" y="6554370"/>
            <a:ext cx="2870223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Eric Pooser</a:t>
            </a:r>
          </a:p>
        </p:txBody>
      </p:sp>
      <p:sp>
        <p:nvSpPr>
          <p:cNvPr id="233" name="Footer Placeholder 3"/>
          <p:cNvSpPr txBox="1"/>
          <p:nvPr/>
        </p:nvSpPr>
        <p:spPr>
          <a:xfrm>
            <a:off x="3877888" y="6378731"/>
            <a:ext cx="1233996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01/28/2019</a:t>
            </a:r>
          </a:p>
        </p:txBody>
      </p:sp>
      <p:sp>
        <p:nvSpPr>
          <p:cNvPr id="234" name="Footer Placeholder 3"/>
          <p:cNvSpPr txBox="1"/>
          <p:nvPr/>
        </p:nvSpPr>
        <p:spPr>
          <a:xfrm>
            <a:off x="4631999" y="6554370"/>
            <a:ext cx="2870223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Hall C Winter Collaboration Meeting</a:t>
            </a:r>
          </a:p>
        </p:txBody>
      </p:sp>
      <p:pic>
        <p:nvPicPr>
          <p:cNvPr id="235" name="Hall_C_logo.pdf" descr="Hall_C_logo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7013" y="6183756"/>
            <a:ext cx="1200810" cy="654206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Slide Number Placeholder 4"/>
          <p:cNvSpPr txBox="1"/>
          <p:nvPr>
            <p:ph type="sldNum" sz="quarter" idx="2"/>
          </p:nvPr>
        </p:nvSpPr>
        <p:spPr>
          <a:xfrm>
            <a:off x="4372184" y="6586805"/>
            <a:ext cx="245404" cy="22698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37" name="Title 5"/>
          <p:cNvSpPr txBox="1"/>
          <p:nvPr>
            <p:ph type="title"/>
          </p:nvPr>
        </p:nvSpPr>
        <p:spPr>
          <a:xfrm>
            <a:off x="308919" y="73824"/>
            <a:ext cx="8464378" cy="654206"/>
          </a:xfrm>
          <a:prstGeom prst="rect">
            <a:avLst/>
          </a:prstGeom>
        </p:spPr>
        <p:txBody>
          <a:bodyPr/>
          <a:lstStyle/>
          <a:p>
            <a:pPr algn="ctr">
              <a:defRPr sz="3500"/>
            </a:pPr>
            <a:r>
              <a:t>Updates to HCANA: </a:t>
            </a:r>
            <a:r>
              <a:rPr u="sng">
                <a:solidFill>
                  <a:srgbClr val="941100"/>
                </a:solidFill>
                <a:uFill>
                  <a:solidFill>
                    <a:srgbClr val="941100"/>
                  </a:solidFill>
                </a:uFill>
                <a:hlinkClick r:id="rId4" invalidUrl="" action="" tgtFrame="" tooltip="" history="1" highlightClick="0" endSnd="0"/>
              </a:rPr>
              <a:t>e1f461e</a:t>
            </a:r>
          </a:p>
        </p:txBody>
      </p:sp>
      <p:pic>
        <p:nvPicPr>
          <p:cNvPr id="238" name="ole-valgrind-hcana-leak.png" descr="ole-valgrind-hcana-leak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459657" y="776919"/>
            <a:ext cx="4660202" cy="28133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ole-valgrind-hcana-fix.png" descr="ole-valgrind-hcana-fix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442858" y="3602640"/>
            <a:ext cx="4693800" cy="28245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Line" descr="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396646" y="5746940"/>
            <a:ext cx="1159901" cy="437227"/>
          </a:xfrm>
          <a:prstGeom prst="rect">
            <a:avLst/>
          </a:prstGeom>
        </p:spPr>
      </p:pic>
      <p:pic>
        <p:nvPicPr>
          <p:cNvPr id="242" name="Line" descr="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711918" y="2907220"/>
            <a:ext cx="1960691" cy="437227"/>
          </a:xfrm>
          <a:prstGeom prst="rect">
            <a:avLst/>
          </a:prstGeom>
        </p:spPr>
      </p:pic>
      <p:sp>
        <p:nvSpPr>
          <p:cNvPr id="244" name="1.8 GB"/>
          <p:cNvSpPr txBox="1"/>
          <p:nvPr/>
        </p:nvSpPr>
        <p:spPr>
          <a:xfrm>
            <a:off x="5572475" y="1234177"/>
            <a:ext cx="973855" cy="41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200">
                <a:solidFill>
                  <a:srgbClr val="9411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1.8 GB</a:t>
            </a:r>
          </a:p>
        </p:txBody>
      </p:sp>
      <p:pic>
        <p:nvPicPr>
          <p:cNvPr id="245" name="Line" descr="Lin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481946" y="1221813"/>
            <a:ext cx="1040072" cy="437227"/>
          </a:xfrm>
          <a:prstGeom prst="rect">
            <a:avLst/>
          </a:prstGeom>
        </p:spPr>
      </p:pic>
      <p:sp>
        <p:nvSpPr>
          <p:cNvPr id="247" name="200 MB"/>
          <p:cNvSpPr txBox="1"/>
          <p:nvPr/>
        </p:nvSpPr>
        <p:spPr>
          <a:xfrm>
            <a:off x="5571969" y="4075738"/>
            <a:ext cx="1067034" cy="41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200">
                <a:solidFill>
                  <a:srgbClr val="9411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200 MB</a:t>
            </a:r>
          </a:p>
        </p:txBody>
      </p:sp>
      <p:pic>
        <p:nvPicPr>
          <p:cNvPr id="248" name="Line" descr="Line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481441" y="4063375"/>
            <a:ext cx="1040071" cy="43722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Title 5"/>
          <p:cNvSpPr txBox="1"/>
          <p:nvPr>
            <p:ph type="title"/>
          </p:nvPr>
        </p:nvSpPr>
        <p:spPr>
          <a:xfrm>
            <a:off x="308919" y="73824"/>
            <a:ext cx="8464378" cy="654206"/>
          </a:xfrm>
          <a:prstGeom prst="rect">
            <a:avLst/>
          </a:prstGeom>
        </p:spPr>
        <p:txBody>
          <a:bodyPr/>
          <a:lstStyle>
            <a:lvl1pPr algn="ctr" defTabSz="841247">
              <a:defRPr sz="3220"/>
            </a:lvl1pPr>
          </a:lstStyle>
          <a:p>
            <a:pPr/>
            <a:r>
              <a:t>FADC Thresholds &amp; Pedestal Golden Runs</a:t>
            </a:r>
          </a:p>
        </p:txBody>
      </p:sp>
      <p:sp>
        <p:nvSpPr>
          <p:cNvPr id="252" name="Content Placeholder 6"/>
          <p:cNvSpPr txBox="1"/>
          <p:nvPr>
            <p:ph type="body" sz="half" idx="1"/>
          </p:nvPr>
        </p:nvSpPr>
        <p:spPr>
          <a:xfrm>
            <a:off x="62558" y="906360"/>
            <a:ext cx="4250181" cy="5294040"/>
          </a:xfrm>
          <a:prstGeom prst="rect">
            <a:avLst/>
          </a:prstGeom>
        </p:spPr>
        <p:txBody>
          <a:bodyPr/>
          <a:lstStyle/>
          <a:p>
            <a:pPr marL="203454" indent="-203454" defTabSz="813816">
              <a:spcBef>
                <a:spcPts val="800"/>
              </a:spcBef>
              <a:defRPr sz="1958"/>
            </a:pPr>
            <a:r>
              <a:t>Thresholds for each FADC channel must be determined on an per channel basis (expert driven task)</a:t>
            </a:r>
          </a:p>
          <a:p>
            <a:pPr marL="203454" indent="-203454" defTabSz="813816">
              <a:spcBef>
                <a:spcPts val="800"/>
              </a:spcBef>
              <a:defRPr sz="1958"/>
            </a:pPr>
            <a:r>
              <a:t>By default all thresholds are set to 10 mV unless request is made</a:t>
            </a:r>
          </a:p>
          <a:p>
            <a:pPr marL="203454" indent="-203454" defTabSz="813816">
              <a:spcBef>
                <a:spcPts val="800"/>
              </a:spcBef>
              <a:defRPr sz="1958"/>
            </a:pPr>
            <a:r>
              <a:t>When new thresholds are set, 'golden runs' for each spectrometer must be symbolically linked to a specific run of choice in the replay ROOTfiles directory</a:t>
            </a:r>
          </a:p>
          <a:p>
            <a:pPr lvl="1" marL="610361" indent="-203454" defTabSz="813816">
              <a:spcBef>
                <a:spcPts val="800"/>
              </a:spcBef>
              <a:buChar char="•"/>
              <a:defRPr b="1" sz="1958">
                <a:solidFill>
                  <a:srgbClr val="941100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t>(s)hms_coin_replay_production_golden.root</a:t>
            </a:r>
          </a:p>
          <a:p>
            <a:pPr marL="203454" indent="-203454" defTabSz="813816">
              <a:spcBef>
                <a:spcPts val="800"/>
              </a:spcBef>
              <a:defRPr sz="1958"/>
            </a:pPr>
            <a:r>
              <a:t>The 'golden' run utilized in the 50k online monitoring to monitor pedestal drifts of all FADC channels</a:t>
            </a:r>
          </a:p>
          <a:p>
            <a:pPr marL="203454" indent="-203454" defTabSz="813816">
              <a:spcBef>
                <a:spcPts val="800"/>
              </a:spcBef>
              <a:defRPr sz="1958"/>
            </a:pPr>
            <a:r>
              <a:t>Critical path item in order to ensure quality of FADC data</a:t>
            </a:r>
          </a:p>
        </p:txBody>
      </p:sp>
      <p:sp>
        <p:nvSpPr>
          <p:cNvPr id="253" name="Footer Placeholder 3"/>
          <p:cNvSpPr txBox="1"/>
          <p:nvPr/>
        </p:nvSpPr>
        <p:spPr>
          <a:xfrm>
            <a:off x="1487550" y="6568170"/>
            <a:ext cx="2870223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Eric Pooser</a:t>
            </a:r>
          </a:p>
        </p:txBody>
      </p:sp>
      <p:sp>
        <p:nvSpPr>
          <p:cNvPr id="254" name="Footer Placeholder 3"/>
          <p:cNvSpPr txBox="1"/>
          <p:nvPr/>
        </p:nvSpPr>
        <p:spPr>
          <a:xfrm>
            <a:off x="3877888" y="6378731"/>
            <a:ext cx="1233996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01/28/2019</a:t>
            </a:r>
          </a:p>
        </p:txBody>
      </p:sp>
      <p:sp>
        <p:nvSpPr>
          <p:cNvPr id="255" name="Footer Placeholder 3"/>
          <p:cNvSpPr txBox="1"/>
          <p:nvPr/>
        </p:nvSpPr>
        <p:spPr>
          <a:xfrm>
            <a:off x="4631999" y="6568171"/>
            <a:ext cx="2870223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Hall C Winter Collaboration Meeting</a:t>
            </a:r>
          </a:p>
        </p:txBody>
      </p:sp>
      <p:pic>
        <p:nvPicPr>
          <p:cNvPr id="256" name="Hall_C_logo.pdf" descr="Hall_C_log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7013" y="6183756"/>
            <a:ext cx="1200810" cy="654206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Slide Number Placeholder 4"/>
          <p:cNvSpPr txBox="1"/>
          <p:nvPr>
            <p:ph type="sldNum" sz="quarter" idx="2"/>
          </p:nvPr>
        </p:nvSpPr>
        <p:spPr>
          <a:xfrm>
            <a:off x="4376897" y="6586805"/>
            <a:ext cx="235978" cy="22698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58" name="paero_mon.png" descr="paero_mo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35701" y="804760"/>
            <a:ext cx="4528984" cy="32582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phodo_mon.png" descr="phodo_mon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62405" y="4067609"/>
            <a:ext cx="4646975" cy="23551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Title 5"/>
          <p:cNvSpPr txBox="1"/>
          <p:nvPr>
            <p:ph type="title"/>
          </p:nvPr>
        </p:nvSpPr>
        <p:spPr>
          <a:xfrm>
            <a:off x="308919" y="73824"/>
            <a:ext cx="8464378" cy="654206"/>
          </a:xfrm>
          <a:prstGeom prst="rect">
            <a:avLst/>
          </a:prstGeom>
        </p:spPr>
        <p:txBody>
          <a:bodyPr/>
          <a:lstStyle>
            <a:lvl1pPr algn="ctr">
              <a:defRPr sz="3500"/>
            </a:lvl1pPr>
          </a:lstStyle>
          <a:p>
            <a:pPr/>
            <a:r>
              <a:t>Reference Time Selection</a:t>
            </a:r>
          </a:p>
        </p:txBody>
      </p:sp>
      <p:sp>
        <p:nvSpPr>
          <p:cNvPr id="262" name="Content Placeholder 6"/>
          <p:cNvSpPr txBox="1"/>
          <p:nvPr>
            <p:ph type="body" idx="1"/>
          </p:nvPr>
        </p:nvSpPr>
        <p:spPr>
          <a:xfrm>
            <a:off x="42238" y="854032"/>
            <a:ext cx="5199506" cy="5240254"/>
          </a:xfrm>
          <a:prstGeom prst="rect">
            <a:avLst/>
          </a:prstGeom>
        </p:spPr>
        <p:txBody>
          <a:bodyPr/>
          <a:lstStyle/>
          <a:p>
            <a:pPr marL="205739" indent="-205739" defTabSz="822959">
              <a:spcBef>
                <a:spcPts val="900"/>
              </a:spcBef>
              <a:defRPr sz="1979"/>
            </a:pPr>
            <a:r>
              <a:t>Prior to any meaningful analysis being conducted, proper reference time selection cuts must be determined and incorporated into the replay</a:t>
            </a:r>
          </a:p>
          <a:p>
            <a:pPr marL="205739" indent="-205739" defTabSz="822959">
              <a:spcBef>
                <a:spcPts val="900"/>
              </a:spcBef>
              <a:defRPr sz="1979"/>
            </a:pPr>
            <a:r>
              <a:t>Reference time selection is dependent on the first TDC/FADC hit in the window which is greater than the associated cut</a:t>
            </a:r>
          </a:p>
          <a:p>
            <a:pPr lvl="1" marL="617219" indent="-205739" defTabSz="822959">
              <a:spcBef>
                <a:spcPts val="900"/>
              </a:spcBef>
              <a:buChar char="•"/>
              <a:defRPr b="1" sz="1979">
                <a:solidFill>
                  <a:srgbClr val="941100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t>X_t(a)dcrefcut</a:t>
            </a:r>
          </a:p>
          <a:p>
            <a:pPr marL="205739" indent="-205739" defTabSz="822959">
              <a:spcBef>
                <a:spcPts val="900"/>
              </a:spcBef>
              <a:defRPr sz="1979"/>
            </a:pPr>
            <a:r>
              <a:t>If no hit is found, then the first hit relative to the beginning of the window will be selected</a:t>
            </a:r>
          </a:p>
          <a:p>
            <a:pPr marL="205739" indent="-205739" defTabSz="822959">
              <a:spcBef>
                <a:spcPts val="900"/>
              </a:spcBef>
              <a:defRPr sz="1979"/>
            </a:pPr>
            <a:r>
              <a:t>TDC cuts are required for both drift chambers and hodoscopes</a:t>
            </a:r>
          </a:p>
          <a:p>
            <a:pPr marL="205739" indent="-205739" defTabSz="822959">
              <a:spcBef>
                <a:spcPts val="900"/>
              </a:spcBef>
              <a:defRPr sz="1979"/>
            </a:pPr>
            <a:r>
              <a:t>ADC cuts are required for all detectors except for the drift chambers </a:t>
            </a:r>
          </a:p>
          <a:p>
            <a:pPr marL="205739" indent="-205739" defTabSz="822959">
              <a:spcBef>
                <a:spcPts val="900"/>
              </a:spcBef>
              <a:defRPr sz="1979"/>
            </a:pPr>
            <a:r>
              <a:t>Which reference time is being utilized for each detector is visible in the detector maps</a:t>
            </a:r>
          </a:p>
        </p:txBody>
      </p:sp>
      <p:sp>
        <p:nvSpPr>
          <p:cNvPr id="263" name="Footer Placeholder 3"/>
          <p:cNvSpPr txBox="1"/>
          <p:nvPr/>
        </p:nvSpPr>
        <p:spPr>
          <a:xfrm>
            <a:off x="3877888" y="6378731"/>
            <a:ext cx="1233996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01/28/2019</a:t>
            </a:r>
          </a:p>
        </p:txBody>
      </p:sp>
      <p:pic>
        <p:nvPicPr>
          <p:cNvPr id="264" name="Hall_C_logo.pdf" descr="Hall_C_log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7013" y="6183756"/>
            <a:ext cx="1200810" cy="654206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Slide Number Placeholder 4"/>
          <p:cNvSpPr txBox="1"/>
          <p:nvPr>
            <p:ph type="sldNum" sz="quarter" idx="2"/>
          </p:nvPr>
        </p:nvSpPr>
        <p:spPr>
          <a:xfrm>
            <a:off x="4372184" y="6586805"/>
            <a:ext cx="245404" cy="22698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66" name="pfadc_ref_time_sel.png" descr="pfadc_ref_time_se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14044" y="3513906"/>
            <a:ext cx="3865144" cy="29142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pt1_ref_time_sel.png" descr="pt1_ref_time_sel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60458" y="770555"/>
            <a:ext cx="3968535" cy="2709920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TDC"/>
          <p:cNvSpPr txBox="1"/>
          <p:nvPr/>
        </p:nvSpPr>
        <p:spPr>
          <a:xfrm>
            <a:off x="5440944" y="1004531"/>
            <a:ext cx="1148170" cy="646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solidFill>
                  <a:srgbClr val="9411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TDC</a:t>
            </a:r>
          </a:p>
        </p:txBody>
      </p:sp>
      <p:sp>
        <p:nvSpPr>
          <p:cNvPr id="269" name="ADC"/>
          <p:cNvSpPr txBox="1"/>
          <p:nvPr/>
        </p:nvSpPr>
        <p:spPr>
          <a:xfrm>
            <a:off x="5440944" y="3747700"/>
            <a:ext cx="1176695" cy="646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solidFill>
                  <a:srgbClr val="9411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ADC</a:t>
            </a:r>
          </a:p>
        </p:txBody>
      </p:sp>
      <p:pic>
        <p:nvPicPr>
          <p:cNvPr id="270" name="Line" descr="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21332604">
            <a:off x="2921818" y="2830278"/>
            <a:ext cx="2398634" cy="437227"/>
          </a:xfrm>
          <a:prstGeom prst="rect">
            <a:avLst/>
          </a:prstGeom>
        </p:spPr>
      </p:pic>
      <p:pic>
        <p:nvPicPr>
          <p:cNvPr id="272" name="Line" descr="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799919">
            <a:off x="4336661" y="3116687"/>
            <a:ext cx="1428946" cy="437227"/>
          </a:xfrm>
          <a:prstGeom prst="rect">
            <a:avLst/>
          </a:prstGeom>
        </p:spPr>
      </p:pic>
      <p:sp>
        <p:nvSpPr>
          <p:cNvPr id="274" name="Simona’s Detailed Talk"/>
          <p:cNvSpPr txBox="1"/>
          <p:nvPr/>
        </p:nvSpPr>
        <p:spPr>
          <a:xfrm>
            <a:off x="1723461" y="6032484"/>
            <a:ext cx="2398401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u="sng">
                <a:solidFill>
                  <a:srgbClr val="941100"/>
                </a:solidFill>
                <a:uFill>
                  <a:solidFill>
                    <a:srgbClr val="941100"/>
                  </a:solidFill>
                </a:uFill>
                <a:hlinkClick r:id="rId7" invalidUrl="" action="" tgtFrame="" tooltip="" history="1" highlightClick="0" endSnd="0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>
                <a:solidFill>
                  <a:srgbClr val="941100"/>
                </a:solidFill>
                <a:uFill>
                  <a:solidFill>
                    <a:srgbClr val="941100"/>
                  </a:solidFill>
                </a:uFill>
                <a:hlinkClick r:id="rId7" invalidUrl="" action="" tgtFrame="" tooltip="" history="1" highlightClick="0" endSnd="0"/>
              </a:rPr>
              <a:t>Simona’s Detailed Talk</a:t>
            </a:r>
          </a:p>
        </p:txBody>
      </p:sp>
      <p:sp>
        <p:nvSpPr>
          <p:cNvPr id="275" name="Footer Placeholder 3"/>
          <p:cNvSpPr txBox="1"/>
          <p:nvPr/>
        </p:nvSpPr>
        <p:spPr>
          <a:xfrm>
            <a:off x="1487550" y="6554370"/>
            <a:ext cx="2870223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Eric Pooser</a:t>
            </a:r>
          </a:p>
        </p:txBody>
      </p:sp>
      <p:sp>
        <p:nvSpPr>
          <p:cNvPr id="276" name="Footer Placeholder 3"/>
          <p:cNvSpPr txBox="1"/>
          <p:nvPr/>
        </p:nvSpPr>
        <p:spPr>
          <a:xfrm>
            <a:off x="4631999" y="6554370"/>
            <a:ext cx="2870223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Hall C Winter Collaboration Meeting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pdc_tdc_win.png" descr="pdc_tdc_wi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75910" y="945325"/>
            <a:ext cx="4021096" cy="2726241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Title 5"/>
          <p:cNvSpPr txBox="1"/>
          <p:nvPr>
            <p:ph type="title"/>
          </p:nvPr>
        </p:nvSpPr>
        <p:spPr>
          <a:xfrm>
            <a:off x="308919" y="73824"/>
            <a:ext cx="8464378" cy="654206"/>
          </a:xfrm>
          <a:prstGeom prst="rect">
            <a:avLst/>
          </a:prstGeom>
        </p:spPr>
        <p:txBody>
          <a:bodyPr/>
          <a:lstStyle>
            <a:lvl1pPr algn="ctr">
              <a:defRPr sz="3500"/>
            </a:lvl1pPr>
          </a:lstStyle>
          <a:p>
            <a:pPr/>
            <a:r>
              <a:t>TDC &amp; FADC Time Window Cuts</a:t>
            </a:r>
          </a:p>
        </p:txBody>
      </p:sp>
      <p:sp>
        <p:nvSpPr>
          <p:cNvPr id="280" name="Content Placeholder 6"/>
          <p:cNvSpPr txBox="1"/>
          <p:nvPr>
            <p:ph type="body" idx="1"/>
          </p:nvPr>
        </p:nvSpPr>
        <p:spPr>
          <a:xfrm>
            <a:off x="32078" y="827139"/>
            <a:ext cx="5152318" cy="5294040"/>
          </a:xfrm>
          <a:prstGeom prst="rect">
            <a:avLst/>
          </a:prstGeom>
        </p:spPr>
        <p:txBody>
          <a:bodyPr/>
          <a:lstStyle/>
          <a:p>
            <a:pPr marL="201168" indent="-201168" defTabSz="804672">
              <a:spcBef>
                <a:spcPts val="800"/>
              </a:spcBef>
              <a:defRPr sz="1936"/>
            </a:pPr>
            <a:r>
              <a:t>Prior to interpreting any higher order physics related quantities, both TDC &amp; ADC timing windows must be determined and configured into the replay</a:t>
            </a:r>
          </a:p>
          <a:p>
            <a:pPr marL="201168" indent="-201168" defTabSz="804672">
              <a:spcBef>
                <a:spcPts val="800"/>
              </a:spcBef>
              <a:defRPr sz="1936"/>
            </a:pPr>
            <a:r>
              <a:t>TDC window limits for both the drift chambers and hodoscopes must be set appropriately</a:t>
            </a:r>
          </a:p>
          <a:p>
            <a:pPr lvl="1" marL="603504" indent="-201168" defTabSz="804672">
              <a:spcBef>
                <a:spcPts val="800"/>
              </a:spcBef>
              <a:buChar char="•"/>
              <a:defRPr b="1" sz="1936">
                <a:solidFill>
                  <a:srgbClr val="941100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t>Xscin_tdc_min(max)</a:t>
            </a:r>
          </a:p>
          <a:p>
            <a:pPr lvl="1" marL="603504" indent="-201168" defTabSz="804672">
              <a:spcBef>
                <a:spcPts val="800"/>
              </a:spcBef>
              <a:buChar char="•"/>
              <a:defRPr b="1" sz="1936">
                <a:solidFill>
                  <a:srgbClr val="941100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t>Xdc_tdc_min(max)_win</a:t>
            </a:r>
          </a:p>
          <a:p>
            <a:pPr marL="201168" indent="-201168" defTabSz="804672">
              <a:spcBef>
                <a:spcPts val="800"/>
              </a:spcBef>
              <a:defRPr sz="1936"/>
            </a:pPr>
            <a:r>
              <a:t>ADC window limits for each PMT in the stack must be set appropriately so that the analyzer can determine 'good' hits which are utilized in determining physics quantities</a:t>
            </a:r>
          </a:p>
          <a:p>
            <a:pPr lvl="1" marL="603504" indent="-201168" defTabSz="804672">
              <a:spcBef>
                <a:spcPts val="800"/>
              </a:spcBef>
              <a:buChar char="•"/>
              <a:defRPr sz="1936"/>
            </a:pPr>
            <a:r>
              <a:t>'goodAdcTdcDiffTime' variables</a:t>
            </a:r>
          </a:p>
          <a:p>
            <a:pPr lvl="1" marL="603504" indent="-201168" defTabSz="804672">
              <a:spcBef>
                <a:spcPts val="800"/>
              </a:spcBef>
              <a:buChar char="•"/>
              <a:defRPr b="1" sz="1936">
                <a:solidFill>
                  <a:srgbClr val="941100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t>t</a:t>
            </a:r>
            <a:r>
              <a:rPr baseline="-5999"/>
              <a:t>pulse </a:t>
            </a:r>
            <a:r>
              <a:t>- t</a:t>
            </a:r>
            <a:r>
              <a:rPr baseline="-5999"/>
              <a:t>ref </a:t>
            </a:r>
            <a:r>
              <a:t>- t</a:t>
            </a:r>
            <a:r>
              <a:rPr baseline="-5999"/>
              <a:t>start</a:t>
            </a:r>
          </a:p>
          <a:p>
            <a:pPr lvl="1" marL="603504" indent="-201168" defTabSz="804672">
              <a:spcBef>
                <a:spcPts val="800"/>
              </a:spcBef>
              <a:buChar char="•"/>
              <a:defRPr b="1" sz="1936">
                <a:solidFill>
                  <a:srgbClr val="941100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t>X_adcTimeWindowMin(Max)</a:t>
            </a:r>
          </a:p>
        </p:txBody>
      </p:sp>
      <p:sp>
        <p:nvSpPr>
          <p:cNvPr id="281" name="Footer Placeholder 3"/>
          <p:cNvSpPr txBox="1"/>
          <p:nvPr/>
        </p:nvSpPr>
        <p:spPr>
          <a:xfrm>
            <a:off x="3877888" y="6378731"/>
            <a:ext cx="1233996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01/28/2019</a:t>
            </a:r>
          </a:p>
        </p:txBody>
      </p:sp>
      <p:pic>
        <p:nvPicPr>
          <p:cNvPr id="282" name="Hall_C_logo.pdf" descr="Hall_C_logo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7013" y="6183756"/>
            <a:ext cx="1200810" cy="654206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Slide Number Placeholder 4"/>
          <p:cNvSpPr txBox="1"/>
          <p:nvPr>
            <p:ph type="sldNum" sz="quarter" idx="2"/>
          </p:nvPr>
        </p:nvSpPr>
        <p:spPr>
          <a:xfrm>
            <a:off x="4372184" y="6586805"/>
            <a:ext cx="245404" cy="22698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84" name="pngcer_adc_tdc_diff_cut.png" descr="pngcer_adc_tdc_diff_cut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17386" y="3852328"/>
            <a:ext cx="3865144" cy="23464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Line" descr="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072225" y="5495014"/>
            <a:ext cx="1284796" cy="437227"/>
          </a:xfrm>
          <a:prstGeom prst="rect">
            <a:avLst/>
          </a:prstGeom>
        </p:spPr>
      </p:pic>
      <p:sp>
        <p:nvSpPr>
          <p:cNvPr id="287" name="NGC"/>
          <p:cNvSpPr txBox="1"/>
          <p:nvPr/>
        </p:nvSpPr>
        <p:spPr>
          <a:xfrm>
            <a:off x="5537464" y="4057419"/>
            <a:ext cx="1233002" cy="646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solidFill>
                  <a:srgbClr val="9411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NGC</a:t>
            </a:r>
          </a:p>
        </p:txBody>
      </p:sp>
      <p:sp>
        <p:nvSpPr>
          <p:cNvPr id="288" name="DC"/>
          <p:cNvSpPr txBox="1"/>
          <p:nvPr/>
        </p:nvSpPr>
        <p:spPr>
          <a:xfrm>
            <a:off x="7523223" y="1238019"/>
            <a:ext cx="837864" cy="646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000">
                <a:solidFill>
                  <a:srgbClr val="9411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DC</a:t>
            </a:r>
          </a:p>
        </p:txBody>
      </p:sp>
      <p:pic>
        <p:nvPicPr>
          <p:cNvPr id="289" name="Line" descr="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708790" y="3235786"/>
            <a:ext cx="1456904" cy="437227"/>
          </a:xfrm>
          <a:prstGeom prst="rect">
            <a:avLst/>
          </a:prstGeom>
        </p:spPr>
      </p:pic>
      <p:sp>
        <p:nvSpPr>
          <p:cNvPr id="291" name="Simona’s Detailed Talk"/>
          <p:cNvSpPr txBox="1"/>
          <p:nvPr/>
        </p:nvSpPr>
        <p:spPr>
          <a:xfrm>
            <a:off x="1723461" y="6032484"/>
            <a:ext cx="2398401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u="sng">
                <a:solidFill>
                  <a:srgbClr val="941100"/>
                </a:solidFill>
                <a:uFill>
                  <a:solidFill>
                    <a:srgbClr val="941100"/>
                  </a:solidFill>
                </a:uFill>
                <a:hlinkClick r:id="rId7" invalidUrl="" action="" tgtFrame="" tooltip="" history="1" highlightClick="0" endSnd="0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>
                <a:solidFill>
                  <a:srgbClr val="941100"/>
                </a:solidFill>
                <a:uFill>
                  <a:solidFill>
                    <a:srgbClr val="941100"/>
                  </a:solidFill>
                </a:uFill>
                <a:hlinkClick r:id="rId7" invalidUrl="" action="" tgtFrame="" tooltip="" history="1" highlightClick="0" endSnd="0"/>
              </a:rPr>
              <a:t>Simona’s Detailed Talk</a:t>
            </a:r>
          </a:p>
        </p:txBody>
      </p:sp>
      <p:sp>
        <p:nvSpPr>
          <p:cNvPr id="292" name="Footer Placeholder 3"/>
          <p:cNvSpPr txBox="1"/>
          <p:nvPr/>
        </p:nvSpPr>
        <p:spPr>
          <a:xfrm>
            <a:off x="1487550" y="6554370"/>
            <a:ext cx="2870223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Eric Pooser</a:t>
            </a:r>
          </a:p>
        </p:txBody>
      </p:sp>
      <p:sp>
        <p:nvSpPr>
          <p:cNvPr id="293" name="Footer Placeholder 3"/>
          <p:cNvSpPr txBox="1"/>
          <p:nvPr/>
        </p:nvSpPr>
        <p:spPr>
          <a:xfrm>
            <a:off x="4631999" y="6554370"/>
            <a:ext cx="2870223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Hall C Winter Collaboration Meeting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Title 5"/>
          <p:cNvSpPr txBox="1"/>
          <p:nvPr>
            <p:ph type="title"/>
          </p:nvPr>
        </p:nvSpPr>
        <p:spPr>
          <a:xfrm>
            <a:off x="308919" y="73824"/>
            <a:ext cx="8464378" cy="654206"/>
          </a:xfrm>
          <a:prstGeom prst="rect">
            <a:avLst/>
          </a:prstGeom>
        </p:spPr>
        <p:txBody>
          <a:bodyPr/>
          <a:lstStyle>
            <a:lvl1pPr algn="ctr">
              <a:defRPr sz="3500"/>
            </a:lvl1pPr>
          </a:lstStyle>
          <a:p>
            <a:pPr/>
            <a:r>
              <a:t>Detector Calibrations</a:t>
            </a:r>
          </a:p>
        </p:txBody>
      </p:sp>
      <p:sp>
        <p:nvSpPr>
          <p:cNvPr id="296" name="Content Placeholder 6"/>
          <p:cNvSpPr txBox="1"/>
          <p:nvPr>
            <p:ph type="body" sz="half" idx="1"/>
          </p:nvPr>
        </p:nvSpPr>
        <p:spPr>
          <a:xfrm>
            <a:off x="82878" y="827139"/>
            <a:ext cx="4386632" cy="5294040"/>
          </a:xfrm>
          <a:prstGeom prst="rect">
            <a:avLst/>
          </a:prstGeom>
        </p:spPr>
        <p:txBody>
          <a:bodyPr/>
          <a:lstStyle/>
          <a:p>
            <a:pPr marL="219455" indent="-219455" defTabSz="877823">
              <a:spcBef>
                <a:spcPts val="900"/>
              </a:spcBef>
              <a:defRPr sz="2112"/>
            </a:pPr>
            <a:r>
              <a:t>With the all of the appropriate reference time selection cuts and timing cuts in place, detector calibrations are required</a:t>
            </a:r>
          </a:p>
          <a:p>
            <a:pPr marL="219455" indent="-219455" defTabSz="877823">
              <a:spcBef>
                <a:spcPts val="900"/>
              </a:spcBef>
              <a:defRPr sz="2112"/>
            </a:pPr>
            <a:r>
              <a:t>The hodoscope and Cherenkov detectors do not require new calibrations unless the HV settings have been modified</a:t>
            </a:r>
          </a:p>
          <a:p>
            <a:pPr marL="219455" indent="-219455" defTabSz="877823">
              <a:spcBef>
                <a:spcPts val="900"/>
              </a:spcBef>
              <a:defRPr sz="2112"/>
            </a:pPr>
            <a:r>
              <a:t>The calorimeter and drift chambers will most likely require a new calibration</a:t>
            </a:r>
          </a:p>
          <a:p>
            <a:pPr lvl="1" marL="658368" indent="-219455" defTabSz="877823">
              <a:spcBef>
                <a:spcPts val="900"/>
              </a:spcBef>
              <a:buChar char="•"/>
              <a:defRPr sz="2112"/>
            </a:pPr>
            <a:r>
              <a:t>These calibrations are dependent on the kinematic settings</a:t>
            </a:r>
          </a:p>
          <a:p>
            <a:pPr marL="219455" indent="-219455" defTabSz="877823">
              <a:spcBef>
                <a:spcPts val="900"/>
              </a:spcBef>
              <a:defRPr sz="2112"/>
            </a:pPr>
            <a:r>
              <a:t>The calorimeter calibration is required for properly determining the trigger PID thresholds</a:t>
            </a:r>
          </a:p>
        </p:txBody>
      </p:sp>
      <p:sp>
        <p:nvSpPr>
          <p:cNvPr id="297" name="Footer Placeholder 3"/>
          <p:cNvSpPr txBox="1"/>
          <p:nvPr/>
        </p:nvSpPr>
        <p:spPr>
          <a:xfrm>
            <a:off x="3877888" y="6378731"/>
            <a:ext cx="1233996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01/28/2019</a:t>
            </a:r>
          </a:p>
        </p:txBody>
      </p:sp>
      <p:pic>
        <p:nvPicPr>
          <p:cNvPr id="298" name="Hall_C_logo.pdf" descr="Hall_C_log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7013" y="6183756"/>
            <a:ext cx="1200810" cy="654206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Slide Number Placeholder 4"/>
          <p:cNvSpPr txBox="1"/>
          <p:nvPr>
            <p:ph type="sldNum" sz="quarter" idx="2"/>
          </p:nvPr>
        </p:nvSpPr>
        <p:spPr>
          <a:xfrm>
            <a:off x="4372184" y="6586805"/>
            <a:ext cx="245404" cy="22698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00" name="bug_fix_ddist.png" descr="bug_fix_ddis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45281" y="827140"/>
            <a:ext cx="4459019" cy="24930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petracknorm_vs_delta.png" descr="petracknorm_vs_delta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77969" y="3419312"/>
            <a:ext cx="4666031" cy="3001541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Footer Placeholder 3"/>
          <p:cNvSpPr txBox="1"/>
          <p:nvPr/>
        </p:nvSpPr>
        <p:spPr>
          <a:xfrm>
            <a:off x="1487550" y="6554370"/>
            <a:ext cx="2870223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Eric Pooser</a:t>
            </a:r>
          </a:p>
        </p:txBody>
      </p:sp>
      <p:sp>
        <p:nvSpPr>
          <p:cNvPr id="303" name="Footer Placeholder 3"/>
          <p:cNvSpPr txBox="1"/>
          <p:nvPr/>
        </p:nvSpPr>
        <p:spPr>
          <a:xfrm>
            <a:off x="4631999" y="6554370"/>
            <a:ext cx="2870223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Hall C Winter Collaboration Meeting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simona_hms_pid.png" descr="simona_hms_pi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24157" y="1159957"/>
            <a:ext cx="4628403" cy="4628404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Title 5"/>
          <p:cNvSpPr txBox="1"/>
          <p:nvPr>
            <p:ph type="title"/>
          </p:nvPr>
        </p:nvSpPr>
        <p:spPr>
          <a:xfrm>
            <a:off x="308919" y="73824"/>
            <a:ext cx="8464378" cy="654206"/>
          </a:xfrm>
          <a:prstGeom prst="rect">
            <a:avLst/>
          </a:prstGeom>
        </p:spPr>
        <p:txBody>
          <a:bodyPr/>
          <a:lstStyle>
            <a:lvl1pPr algn="ctr">
              <a:defRPr sz="3500"/>
            </a:lvl1pPr>
          </a:lstStyle>
          <a:p>
            <a:pPr/>
            <a:r>
              <a:t>Setting Trigger PID Thresholds</a:t>
            </a:r>
          </a:p>
        </p:txBody>
      </p:sp>
      <p:sp>
        <p:nvSpPr>
          <p:cNvPr id="307" name="Content Placeholder 6"/>
          <p:cNvSpPr txBox="1"/>
          <p:nvPr>
            <p:ph type="body" sz="half" idx="1"/>
          </p:nvPr>
        </p:nvSpPr>
        <p:spPr>
          <a:xfrm>
            <a:off x="72718" y="854032"/>
            <a:ext cx="4628403" cy="5240254"/>
          </a:xfrm>
          <a:prstGeom prst="rect">
            <a:avLst/>
          </a:prstGeom>
        </p:spPr>
        <p:txBody>
          <a:bodyPr/>
          <a:lstStyle/>
          <a:p>
            <a:pPr marL="219455" indent="-219455" defTabSz="877823">
              <a:spcBef>
                <a:spcPts val="900"/>
              </a:spcBef>
              <a:defRPr sz="2112"/>
            </a:pPr>
            <a:r>
              <a:t>Setting the hardware thresholds for the various trigger PID legs must be done prior to utilizing the PID triggers i.e. EL-REAL &amp; EL-CLEAN</a:t>
            </a:r>
          </a:p>
          <a:p>
            <a:pPr marL="219455" indent="-219455" defTabSz="877823">
              <a:spcBef>
                <a:spcPts val="900"/>
              </a:spcBef>
              <a:defRPr sz="2112"/>
            </a:pPr>
            <a:r>
              <a:t>Determining the thresholds can be done in a variety of ways</a:t>
            </a:r>
          </a:p>
          <a:p>
            <a:pPr marL="219455" indent="-219455" defTabSz="877823">
              <a:spcBef>
                <a:spcPts val="900"/>
              </a:spcBef>
              <a:defRPr sz="2112"/>
            </a:pPr>
            <a:r>
              <a:t>The current 'online’ method:</a:t>
            </a:r>
          </a:p>
          <a:p>
            <a:pPr lvl="1" marL="658368" indent="-219455" defTabSz="877823">
              <a:spcBef>
                <a:spcPts val="900"/>
              </a:spcBef>
              <a:buChar char="•"/>
              <a:defRPr sz="2112"/>
            </a:pPr>
            <a:r>
              <a:t>Take 3/4 runs in both spectrometers and check the electron efficiency and the pion rejection by placing cuts on the TDC PID legs</a:t>
            </a:r>
          </a:p>
          <a:p>
            <a:pPr lvl="1" marL="658368" indent="-219455" defTabSz="877823">
              <a:spcBef>
                <a:spcPts val="900"/>
              </a:spcBef>
              <a:buChar char="•"/>
              <a:defRPr sz="2112"/>
            </a:pPr>
            <a:r>
              <a:t>Take one run with low pi/e and one run with high pi/e </a:t>
            </a:r>
          </a:p>
          <a:p>
            <a:pPr marL="219455" indent="-219455" defTabSz="877823">
              <a:spcBef>
                <a:spcPts val="900"/>
              </a:spcBef>
              <a:defRPr sz="2112"/>
            </a:pPr>
            <a:r>
              <a:t>An 'offline' method can also be done utilizing the FADC’s</a:t>
            </a:r>
          </a:p>
        </p:txBody>
      </p:sp>
      <p:sp>
        <p:nvSpPr>
          <p:cNvPr id="308" name="Footer Placeholder 3"/>
          <p:cNvSpPr txBox="1"/>
          <p:nvPr/>
        </p:nvSpPr>
        <p:spPr>
          <a:xfrm>
            <a:off x="3877888" y="6378731"/>
            <a:ext cx="1233996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01/28/2019</a:t>
            </a:r>
          </a:p>
        </p:txBody>
      </p:sp>
      <p:pic>
        <p:nvPicPr>
          <p:cNvPr id="309" name="Hall_C_logo.pdf" descr="Hall_C_logo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7013" y="6183756"/>
            <a:ext cx="1200810" cy="654206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Slide Number Placeholder 4"/>
          <p:cNvSpPr txBox="1"/>
          <p:nvPr>
            <p:ph type="sldNum" sz="quarter" idx="2"/>
          </p:nvPr>
        </p:nvSpPr>
        <p:spPr>
          <a:xfrm>
            <a:off x="4372184" y="6586805"/>
            <a:ext cx="245404" cy="22698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11" name="Simona’s Detailed Talk"/>
          <p:cNvSpPr txBox="1"/>
          <p:nvPr/>
        </p:nvSpPr>
        <p:spPr>
          <a:xfrm>
            <a:off x="5818558" y="5919010"/>
            <a:ext cx="2398401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u="sng">
                <a:solidFill>
                  <a:srgbClr val="941100"/>
                </a:solidFill>
                <a:uFill>
                  <a:solidFill>
                    <a:srgbClr val="941100"/>
                  </a:solidFill>
                </a:uFill>
                <a:hlinkClick r:id="rId4" invalidUrl="" action="" tgtFrame="" tooltip="" history="1" highlightClick="0" endSnd="0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>
                <a:solidFill>
                  <a:srgbClr val="941100"/>
                </a:solidFill>
                <a:uFill>
                  <a:solidFill>
                    <a:srgbClr val="941100"/>
                  </a:solidFill>
                </a:uFill>
                <a:hlinkClick r:id="rId4" invalidUrl="" action="" tgtFrame="" tooltip="" history="1" highlightClick="0" endSnd="0"/>
              </a:rPr>
              <a:t>Simona’s Detailed Talk</a:t>
            </a:r>
          </a:p>
        </p:txBody>
      </p:sp>
      <p:pic>
        <p:nvPicPr>
          <p:cNvPr id="312" name="Line" descr="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2245208">
            <a:off x="4090034" y="5345985"/>
            <a:ext cx="1996129" cy="437227"/>
          </a:xfrm>
          <a:prstGeom prst="rect">
            <a:avLst/>
          </a:prstGeom>
        </p:spPr>
      </p:pic>
      <p:sp>
        <p:nvSpPr>
          <p:cNvPr id="314" name="Footer Placeholder 3"/>
          <p:cNvSpPr txBox="1"/>
          <p:nvPr/>
        </p:nvSpPr>
        <p:spPr>
          <a:xfrm>
            <a:off x="1487550" y="6554370"/>
            <a:ext cx="2870223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Eric Pooser</a:t>
            </a:r>
          </a:p>
        </p:txBody>
      </p:sp>
      <p:sp>
        <p:nvSpPr>
          <p:cNvPr id="315" name="Footer Placeholder 3"/>
          <p:cNvSpPr txBox="1"/>
          <p:nvPr/>
        </p:nvSpPr>
        <p:spPr>
          <a:xfrm>
            <a:off x="4631999" y="6554370"/>
            <a:ext cx="2870223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Hall C Winter Collaboration Meeting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Title 5"/>
          <p:cNvSpPr txBox="1"/>
          <p:nvPr>
            <p:ph type="title"/>
          </p:nvPr>
        </p:nvSpPr>
        <p:spPr>
          <a:xfrm>
            <a:off x="308919" y="73824"/>
            <a:ext cx="8464378" cy="654206"/>
          </a:xfrm>
          <a:prstGeom prst="rect">
            <a:avLst/>
          </a:prstGeom>
        </p:spPr>
        <p:txBody>
          <a:bodyPr/>
          <a:lstStyle>
            <a:lvl1pPr algn="ctr">
              <a:defRPr sz="3500"/>
            </a:lvl1pPr>
          </a:lstStyle>
          <a:p>
            <a:pPr/>
            <a:r>
              <a:t>Hall C Replay: Current Design</a:t>
            </a:r>
          </a:p>
        </p:txBody>
      </p:sp>
      <p:sp>
        <p:nvSpPr>
          <p:cNvPr id="318" name="Footer Placeholder 3"/>
          <p:cNvSpPr txBox="1"/>
          <p:nvPr/>
        </p:nvSpPr>
        <p:spPr>
          <a:xfrm>
            <a:off x="3877888" y="6378731"/>
            <a:ext cx="1233996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01/28/2019</a:t>
            </a:r>
          </a:p>
        </p:txBody>
      </p:sp>
      <p:pic>
        <p:nvPicPr>
          <p:cNvPr id="319" name="Hall_C_logo.pdf" descr="Hall_C_log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7013" y="6183756"/>
            <a:ext cx="1200810" cy="654206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Slide Number Placeholder 4"/>
          <p:cNvSpPr txBox="1"/>
          <p:nvPr>
            <p:ph type="sldNum" sz="quarter" idx="2"/>
          </p:nvPr>
        </p:nvSpPr>
        <p:spPr>
          <a:xfrm>
            <a:off x="4372184" y="6586805"/>
            <a:ext cx="245404" cy="22698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21" name="Rounded Rectangle" descr="Rounded Rectangl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92945" y="1867731"/>
            <a:ext cx="2348259" cy="400577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pic>
      <p:pic>
        <p:nvPicPr>
          <p:cNvPr id="322" name="Rounded Rectangle" descr="Rounded Rectangl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80" y="1867112"/>
            <a:ext cx="4299547" cy="395497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pic>
      <p:grpSp>
        <p:nvGrpSpPr>
          <p:cNvPr id="337" name="Group"/>
          <p:cNvGrpSpPr/>
          <p:nvPr/>
        </p:nvGrpSpPr>
        <p:grpSpPr>
          <a:xfrm>
            <a:off x="258778" y="3797737"/>
            <a:ext cx="1912394" cy="1647458"/>
            <a:chOff x="0" y="0"/>
            <a:chExt cx="1912393" cy="1647456"/>
          </a:xfrm>
        </p:grpSpPr>
        <p:sp>
          <p:nvSpPr>
            <p:cNvPr id="323" name="Rounded Rectangle"/>
            <p:cNvSpPr/>
            <p:nvPr/>
          </p:nvSpPr>
          <p:spPr>
            <a:xfrm>
              <a:off x="1129198" y="502290"/>
              <a:ext cx="783196" cy="629447"/>
            </a:xfrm>
            <a:prstGeom prst="roundRect">
              <a:avLst>
                <a:gd name="adj" fmla="val 18664"/>
              </a:avLst>
            </a:prstGeom>
            <a:gradFill flip="none" rotWithShape="1">
              <a:gsLst>
                <a:gs pos="0">
                  <a:srgbClr val="FF953E"/>
                </a:gs>
                <a:gs pos="100000">
                  <a:srgbClr val="FFD1BB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457200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24" name="PARAM"/>
            <p:cNvSpPr txBox="1"/>
            <p:nvPr/>
          </p:nvSpPr>
          <p:spPr>
            <a:xfrm>
              <a:off x="1136046" y="638309"/>
              <a:ext cx="769500" cy="3581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defTabSz="457200">
                <a:defRPr>
                  <a:solidFill>
                    <a:srgbClr val="011993"/>
                  </a:solidFill>
                </a:defRPr>
              </a:lvl1pPr>
            </a:lstStyle>
            <a:p>
              <a:pPr/>
              <a:r>
                <a:t>PARAM</a:t>
              </a:r>
            </a:p>
          </p:txBody>
        </p:sp>
        <p:sp>
          <p:nvSpPr>
            <p:cNvPr id="325" name="Rounded Rectangle"/>
            <p:cNvSpPr/>
            <p:nvPr/>
          </p:nvSpPr>
          <p:spPr>
            <a:xfrm>
              <a:off x="8701" y="430301"/>
              <a:ext cx="783196" cy="347884"/>
            </a:xfrm>
            <a:prstGeom prst="roundRect">
              <a:avLst>
                <a:gd name="adj" fmla="val 33770"/>
              </a:avLst>
            </a:prstGeom>
            <a:gradFill flip="none" rotWithShape="1">
              <a:gsLst>
                <a:gs pos="0">
                  <a:srgbClr val="9437FF"/>
                </a:gs>
                <a:gs pos="100000">
                  <a:srgbClr val="0433FF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457200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26" name="SHMS"/>
            <p:cNvSpPr txBox="1"/>
            <p:nvPr/>
          </p:nvSpPr>
          <p:spPr>
            <a:xfrm>
              <a:off x="0" y="425539"/>
              <a:ext cx="800598" cy="3708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 defTabSz="457200">
                <a:defRPr sz="1900">
                  <a:solidFill>
                    <a:srgbClr val="FFFFFF"/>
                  </a:solidFill>
                </a:defRPr>
              </a:lvl1pPr>
            </a:lstStyle>
            <a:p>
              <a:pPr/>
              <a:r>
                <a:t>SHMS</a:t>
              </a:r>
            </a:p>
          </p:txBody>
        </p:sp>
        <p:sp>
          <p:nvSpPr>
            <p:cNvPr id="327" name="Rounded Rectangle"/>
            <p:cNvSpPr/>
            <p:nvPr/>
          </p:nvSpPr>
          <p:spPr>
            <a:xfrm>
              <a:off x="8701" y="4762"/>
              <a:ext cx="783196" cy="347884"/>
            </a:xfrm>
            <a:prstGeom prst="roundRect">
              <a:avLst>
                <a:gd name="adj" fmla="val 33770"/>
              </a:avLst>
            </a:prstGeom>
            <a:gradFill flip="none" rotWithShape="1">
              <a:gsLst>
                <a:gs pos="0">
                  <a:srgbClr val="9437FF"/>
                </a:gs>
                <a:gs pos="100000">
                  <a:srgbClr val="0433FF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457200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28" name="HMS"/>
            <p:cNvSpPr txBox="1"/>
            <p:nvPr/>
          </p:nvSpPr>
          <p:spPr>
            <a:xfrm>
              <a:off x="0" y="0"/>
              <a:ext cx="800598" cy="3708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 defTabSz="457200">
                <a:defRPr sz="1900">
                  <a:solidFill>
                    <a:srgbClr val="FFFFFF"/>
                  </a:solidFill>
                </a:defRPr>
              </a:lvl1pPr>
            </a:lstStyle>
            <a:p>
              <a:pPr/>
              <a:r>
                <a:t>HMS</a:t>
              </a:r>
            </a:p>
          </p:txBody>
        </p:sp>
        <p:sp>
          <p:nvSpPr>
            <p:cNvPr id="329" name="Rounded Rectangle"/>
            <p:cNvSpPr/>
            <p:nvPr/>
          </p:nvSpPr>
          <p:spPr>
            <a:xfrm>
              <a:off x="8701" y="855842"/>
              <a:ext cx="783196" cy="347884"/>
            </a:xfrm>
            <a:prstGeom prst="roundRect">
              <a:avLst>
                <a:gd name="adj" fmla="val 33770"/>
              </a:avLst>
            </a:prstGeom>
            <a:gradFill flip="none" rotWithShape="1">
              <a:gsLst>
                <a:gs pos="0">
                  <a:srgbClr val="9437FF"/>
                </a:gs>
                <a:gs pos="100000">
                  <a:srgbClr val="0433FF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457200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30" name="GEN"/>
            <p:cNvSpPr txBox="1"/>
            <p:nvPr/>
          </p:nvSpPr>
          <p:spPr>
            <a:xfrm>
              <a:off x="0" y="851079"/>
              <a:ext cx="800598" cy="3708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 defTabSz="457200">
                <a:defRPr sz="1900">
                  <a:solidFill>
                    <a:srgbClr val="FFFFFF"/>
                  </a:solidFill>
                </a:defRPr>
              </a:lvl1pPr>
            </a:lstStyle>
            <a:p>
              <a:pPr/>
              <a:r>
                <a:t>GEN</a:t>
              </a:r>
            </a:p>
          </p:txBody>
        </p:sp>
        <p:sp>
          <p:nvSpPr>
            <p:cNvPr id="331" name="Rounded Rectangle"/>
            <p:cNvSpPr/>
            <p:nvPr/>
          </p:nvSpPr>
          <p:spPr>
            <a:xfrm>
              <a:off x="8701" y="1281381"/>
              <a:ext cx="783196" cy="347884"/>
            </a:xfrm>
            <a:prstGeom prst="roundRect">
              <a:avLst>
                <a:gd name="adj" fmla="val 33770"/>
              </a:avLst>
            </a:prstGeom>
            <a:gradFill flip="none" rotWithShape="1">
              <a:gsLst>
                <a:gs pos="0">
                  <a:srgbClr val="9437FF"/>
                </a:gs>
                <a:gs pos="100000">
                  <a:srgbClr val="0433FF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457200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32" name="TRIG"/>
            <p:cNvSpPr txBox="1"/>
            <p:nvPr/>
          </p:nvSpPr>
          <p:spPr>
            <a:xfrm>
              <a:off x="0" y="1276618"/>
              <a:ext cx="800598" cy="3708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 defTabSz="457200">
                <a:defRPr sz="1900">
                  <a:solidFill>
                    <a:srgbClr val="FFFFFF"/>
                  </a:solidFill>
                </a:defRPr>
              </a:lvl1pPr>
            </a:lstStyle>
            <a:p>
              <a:pPr/>
              <a:r>
                <a:t>TRIG</a:t>
              </a:r>
            </a:p>
          </p:txBody>
        </p:sp>
        <p:sp>
          <p:nvSpPr>
            <p:cNvPr id="333" name="Line"/>
            <p:cNvSpPr/>
            <p:nvPr/>
          </p:nvSpPr>
          <p:spPr>
            <a:xfrm>
              <a:off x="798653" y="174089"/>
              <a:ext cx="332000" cy="630165"/>
            </a:xfrm>
            <a:prstGeom prst="line">
              <a:avLst/>
            </a:prstGeom>
            <a:noFill/>
            <a:ln w="25400" cap="flat">
              <a:solidFill>
                <a:srgbClr val="76D6FF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457200"/>
            </a:p>
          </p:txBody>
        </p:sp>
        <p:sp>
          <p:nvSpPr>
            <p:cNvPr id="334" name="Line"/>
            <p:cNvSpPr/>
            <p:nvPr/>
          </p:nvSpPr>
          <p:spPr>
            <a:xfrm>
              <a:off x="793816" y="598944"/>
              <a:ext cx="338400" cy="202643"/>
            </a:xfrm>
            <a:prstGeom prst="line">
              <a:avLst/>
            </a:prstGeom>
            <a:noFill/>
            <a:ln w="25400" cap="flat">
              <a:solidFill>
                <a:srgbClr val="76D6FF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457200"/>
            </a:p>
          </p:txBody>
        </p:sp>
        <p:sp>
          <p:nvSpPr>
            <p:cNvPr id="335" name="Line"/>
            <p:cNvSpPr/>
            <p:nvPr/>
          </p:nvSpPr>
          <p:spPr>
            <a:xfrm flipV="1">
              <a:off x="798479" y="809784"/>
              <a:ext cx="336006" cy="221484"/>
            </a:xfrm>
            <a:prstGeom prst="line">
              <a:avLst/>
            </a:prstGeom>
            <a:noFill/>
            <a:ln w="25400" cap="flat">
              <a:solidFill>
                <a:srgbClr val="76D6FF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457200"/>
            </a:p>
          </p:txBody>
        </p:sp>
        <p:sp>
          <p:nvSpPr>
            <p:cNvPr id="336" name="Line"/>
            <p:cNvSpPr/>
            <p:nvPr/>
          </p:nvSpPr>
          <p:spPr>
            <a:xfrm flipV="1">
              <a:off x="793307" y="803720"/>
              <a:ext cx="342307" cy="654114"/>
            </a:xfrm>
            <a:prstGeom prst="line">
              <a:avLst/>
            </a:prstGeom>
            <a:noFill/>
            <a:ln w="25400" cap="flat">
              <a:solidFill>
                <a:srgbClr val="76D6FF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457200"/>
            </a:p>
          </p:txBody>
        </p:sp>
      </p:grpSp>
      <p:grpSp>
        <p:nvGrpSpPr>
          <p:cNvPr id="352" name="Group"/>
          <p:cNvGrpSpPr/>
          <p:nvPr/>
        </p:nvGrpSpPr>
        <p:grpSpPr>
          <a:xfrm>
            <a:off x="261586" y="2081799"/>
            <a:ext cx="1947118" cy="1647457"/>
            <a:chOff x="0" y="0"/>
            <a:chExt cx="1947116" cy="1647456"/>
          </a:xfrm>
        </p:grpSpPr>
        <p:sp>
          <p:nvSpPr>
            <p:cNvPr id="338" name="Rounded Rectangle"/>
            <p:cNvSpPr/>
            <p:nvPr/>
          </p:nvSpPr>
          <p:spPr>
            <a:xfrm>
              <a:off x="1132464" y="502290"/>
              <a:ext cx="783197" cy="629447"/>
            </a:xfrm>
            <a:prstGeom prst="roundRect">
              <a:avLst>
                <a:gd name="adj" fmla="val 18664"/>
              </a:avLst>
            </a:prstGeom>
            <a:gradFill flip="none" rotWithShape="1">
              <a:gsLst>
                <a:gs pos="0">
                  <a:srgbClr val="FF953E"/>
                </a:gs>
                <a:gs pos="100000">
                  <a:srgbClr val="FFD1BB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457200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39" name="DBASE"/>
            <p:cNvSpPr txBox="1"/>
            <p:nvPr/>
          </p:nvSpPr>
          <p:spPr>
            <a:xfrm>
              <a:off x="1177617" y="638309"/>
              <a:ext cx="769500" cy="3581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defTabSz="457200">
                <a:defRPr>
                  <a:solidFill>
                    <a:srgbClr val="011993"/>
                  </a:solidFill>
                </a:defRPr>
              </a:lvl1pPr>
            </a:lstStyle>
            <a:p>
              <a:pPr/>
              <a:r>
                <a:t>DBASE</a:t>
              </a:r>
            </a:p>
          </p:txBody>
        </p:sp>
        <p:sp>
          <p:nvSpPr>
            <p:cNvPr id="340" name="Rounded Rectangle"/>
            <p:cNvSpPr/>
            <p:nvPr/>
          </p:nvSpPr>
          <p:spPr>
            <a:xfrm>
              <a:off x="11967" y="430301"/>
              <a:ext cx="783195" cy="347884"/>
            </a:xfrm>
            <a:prstGeom prst="roundRect">
              <a:avLst>
                <a:gd name="adj" fmla="val 33770"/>
              </a:avLst>
            </a:prstGeom>
            <a:gradFill flip="none" rotWithShape="1">
              <a:gsLst>
                <a:gs pos="0">
                  <a:srgbClr val="9437FF"/>
                </a:gs>
                <a:gs pos="100000">
                  <a:srgbClr val="0433FF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457200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41" name="PARAM"/>
            <p:cNvSpPr txBox="1"/>
            <p:nvPr/>
          </p:nvSpPr>
          <p:spPr>
            <a:xfrm>
              <a:off x="0" y="425539"/>
              <a:ext cx="800598" cy="3708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 defTabSz="457200">
                <a:defRPr sz="1900">
                  <a:solidFill>
                    <a:srgbClr val="FFFFFF"/>
                  </a:solidFill>
                </a:defRPr>
              </a:lvl1pPr>
            </a:lstStyle>
            <a:p>
              <a:pPr/>
              <a:r>
                <a:t>PARAM</a:t>
              </a:r>
            </a:p>
          </p:txBody>
        </p:sp>
        <p:sp>
          <p:nvSpPr>
            <p:cNvPr id="342" name="Rounded Rectangle"/>
            <p:cNvSpPr/>
            <p:nvPr/>
          </p:nvSpPr>
          <p:spPr>
            <a:xfrm>
              <a:off x="11967" y="4762"/>
              <a:ext cx="783195" cy="347884"/>
            </a:xfrm>
            <a:prstGeom prst="roundRect">
              <a:avLst>
                <a:gd name="adj" fmla="val 33770"/>
              </a:avLst>
            </a:prstGeom>
            <a:gradFill flip="none" rotWithShape="1">
              <a:gsLst>
                <a:gs pos="0">
                  <a:srgbClr val="9437FF"/>
                </a:gs>
                <a:gs pos="100000">
                  <a:srgbClr val="0433FF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457200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43" name="RUN"/>
            <p:cNvSpPr txBox="1"/>
            <p:nvPr/>
          </p:nvSpPr>
          <p:spPr>
            <a:xfrm>
              <a:off x="0" y="0"/>
              <a:ext cx="800598" cy="3708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 defTabSz="457200">
                <a:defRPr sz="1900">
                  <a:solidFill>
                    <a:srgbClr val="FFFFFF"/>
                  </a:solidFill>
                </a:defRPr>
              </a:lvl1pPr>
            </a:lstStyle>
            <a:p>
              <a:pPr/>
              <a:r>
                <a:t>RUN</a:t>
              </a:r>
            </a:p>
          </p:txBody>
        </p:sp>
        <p:sp>
          <p:nvSpPr>
            <p:cNvPr id="344" name="Rounded Rectangle"/>
            <p:cNvSpPr/>
            <p:nvPr/>
          </p:nvSpPr>
          <p:spPr>
            <a:xfrm>
              <a:off x="11967" y="855842"/>
              <a:ext cx="783195" cy="347884"/>
            </a:xfrm>
            <a:prstGeom prst="roundRect">
              <a:avLst>
                <a:gd name="adj" fmla="val 33770"/>
              </a:avLst>
            </a:prstGeom>
            <a:gradFill flip="none" rotWithShape="1">
              <a:gsLst>
                <a:gs pos="0">
                  <a:srgbClr val="9437FF"/>
                </a:gs>
                <a:gs pos="100000">
                  <a:srgbClr val="0433FF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457200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45" name="STD"/>
            <p:cNvSpPr txBox="1"/>
            <p:nvPr/>
          </p:nvSpPr>
          <p:spPr>
            <a:xfrm>
              <a:off x="3264" y="851079"/>
              <a:ext cx="800600" cy="3708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 defTabSz="457200">
                <a:defRPr sz="1900">
                  <a:solidFill>
                    <a:srgbClr val="FFFFFF"/>
                  </a:solidFill>
                </a:defRPr>
              </a:lvl1pPr>
            </a:lstStyle>
            <a:p>
              <a:pPr/>
              <a:r>
                <a:t>STD</a:t>
              </a:r>
            </a:p>
          </p:txBody>
        </p:sp>
        <p:sp>
          <p:nvSpPr>
            <p:cNvPr id="346" name="Rounded Rectangle"/>
            <p:cNvSpPr/>
            <p:nvPr/>
          </p:nvSpPr>
          <p:spPr>
            <a:xfrm>
              <a:off x="11967" y="1281381"/>
              <a:ext cx="783195" cy="347884"/>
            </a:xfrm>
            <a:prstGeom prst="roundRect">
              <a:avLst>
                <a:gd name="adj" fmla="val 33770"/>
              </a:avLst>
            </a:prstGeom>
            <a:gradFill flip="none" rotWithShape="1">
              <a:gsLst>
                <a:gs pos="0">
                  <a:srgbClr val="9437FF"/>
                </a:gs>
                <a:gs pos="100000">
                  <a:srgbClr val="0433FF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457200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47" name="KINEM"/>
            <p:cNvSpPr txBox="1"/>
            <p:nvPr/>
          </p:nvSpPr>
          <p:spPr>
            <a:xfrm>
              <a:off x="3264" y="1276618"/>
              <a:ext cx="800600" cy="3708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 defTabSz="457200">
                <a:defRPr sz="1900">
                  <a:solidFill>
                    <a:srgbClr val="FFFFFF"/>
                  </a:solidFill>
                </a:defRPr>
              </a:lvl1pPr>
            </a:lstStyle>
            <a:p>
              <a:pPr/>
              <a:r>
                <a:t>KINEM</a:t>
              </a:r>
            </a:p>
          </p:txBody>
        </p:sp>
        <p:sp>
          <p:nvSpPr>
            <p:cNvPr id="348" name="Line"/>
            <p:cNvSpPr/>
            <p:nvPr/>
          </p:nvSpPr>
          <p:spPr>
            <a:xfrm>
              <a:off x="801919" y="174089"/>
              <a:ext cx="332000" cy="630165"/>
            </a:xfrm>
            <a:prstGeom prst="line">
              <a:avLst/>
            </a:prstGeom>
            <a:noFill/>
            <a:ln w="25400" cap="flat">
              <a:solidFill>
                <a:srgbClr val="76D6FF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457200"/>
            </a:p>
          </p:txBody>
        </p:sp>
        <p:sp>
          <p:nvSpPr>
            <p:cNvPr id="349" name="Line"/>
            <p:cNvSpPr/>
            <p:nvPr/>
          </p:nvSpPr>
          <p:spPr>
            <a:xfrm>
              <a:off x="797082" y="598944"/>
              <a:ext cx="338400" cy="202643"/>
            </a:xfrm>
            <a:prstGeom prst="line">
              <a:avLst/>
            </a:prstGeom>
            <a:noFill/>
            <a:ln w="25400" cap="flat">
              <a:solidFill>
                <a:srgbClr val="76D6FF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457200"/>
            </a:p>
          </p:txBody>
        </p:sp>
        <p:sp>
          <p:nvSpPr>
            <p:cNvPr id="350" name="Line"/>
            <p:cNvSpPr/>
            <p:nvPr/>
          </p:nvSpPr>
          <p:spPr>
            <a:xfrm flipV="1">
              <a:off x="801745" y="809784"/>
              <a:ext cx="336006" cy="221484"/>
            </a:xfrm>
            <a:prstGeom prst="line">
              <a:avLst/>
            </a:prstGeom>
            <a:noFill/>
            <a:ln w="25400" cap="flat">
              <a:solidFill>
                <a:srgbClr val="76D6FF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457200"/>
            </a:p>
          </p:txBody>
        </p:sp>
        <p:sp>
          <p:nvSpPr>
            <p:cNvPr id="351" name="Line"/>
            <p:cNvSpPr/>
            <p:nvPr/>
          </p:nvSpPr>
          <p:spPr>
            <a:xfrm flipV="1">
              <a:off x="796573" y="803720"/>
              <a:ext cx="342307" cy="654114"/>
            </a:xfrm>
            <a:prstGeom prst="line">
              <a:avLst/>
            </a:prstGeom>
            <a:noFill/>
            <a:ln w="25400" cap="flat">
              <a:solidFill>
                <a:srgbClr val="76D6FF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457200"/>
            </a:p>
          </p:txBody>
        </p:sp>
      </p:grpSp>
      <p:grpSp>
        <p:nvGrpSpPr>
          <p:cNvPr id="367" name="Group"/>
          <p:cNvGrpSpPr/>
          <p:nvPr/>
        </p:nvGrpSpPr>
        <p:grpSpPr>
          <a:xfrm>
            <a:off x="2244314" y="2081799"/>
            <a:ext cx="1912395" cy="1647457"/>
            <a:chOff x="0" y="0"/>
            <a:chExt cx="1912393" cy="1647456"/>
          </a:xfrm>
        </p:grpSpPr>
        <p:sp>
          <p:nvSpPr>
            <p:cNvPr id="353" name="Rounded Rectangle"/>
            <p:cNvSpPr/>
            <p:nvPr/>
          </p:nvSpPr>
          <p:spPr>
            <a:xfrm>
              <a:off x="1129198" y="502290"/>
              <a:ext cx="783196" cy="629447"/>
            </a:xfrm>
            <a:prstGeom prst="roundRect">
              <a:avLst>
                <a:gd name="adj" fmla="val 18664"/>
              </a:avLst>
            </a:prstGeom>
            <a:gradFill flip="none" rotWithShape="1">
              <a:gsLst>
                <a:gs pos="0">
                  <a:srgbClr val="FF953E"/>
                </a:gs>
                <a:gs pos="100000">
                  <a:srgbClr val="FFD1BB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457200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54" name="DEF…"/>
            <p:cNvSpPr txBox="1"/>
            <p:nvPr/>
          </p:nvSpPr>
          <p:spPr>
            <a:xfrm>
              <a:off x="1136046" y="503249"/>
              <a:ext cx="769500" cy="6248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ctr" defTabSz="457200">
                <a:defRPr>
                  <a:solidFill>
                    <a:srgbClr val="011993"/>
                  </a:solidFill>
                </a:defRPr>
              </a:pPr>
              <a:r>
                <a:t>DEF</a:t>
              </a:r>
            </a:p>
            <a:p>
              <a:pPr algn="ctr" defTabSz="457200">
                <a:defRPr>
                  <a:solidFill>
                    <a:srgbClr val="011993"/>
                  </a:solidFill>
                </a:defRPr>
              </a:pPr>
              <a:r>
                <a:t>FILES</a:t>
              </a:r>
            </a:p>
          </p:txBody>
        </p:sp>
        <p:sp>
          <p:nvSpPr>
            <p:cNvPr id="355" name="Rounded Rectangle"/>
            <p:cNvSpPr/>
            <p:nvPr/>
          </p:nvSpPr>
          <p:spPr>
            <a:xfrm>
              <a:off x="8701" y="430301"/>
              <a:ext cx="783195" cy="347884"/>
            </a:xfrm>
            <a:prstGeom prst="roundRect">
              <a:avLst>
                <a:gd name="adj" fmla="val 33770"/>
              </a:avLst>
            </a:prstGeom>
            <a:gradFill flip="none" rotWithShape="1">
              <a:gsLst>
                <a:gs pos="0">
                  <a:srgbClr val="9437FF"/>
                </a:gs>
                <a:gs pos="100000">
                  <a:srgbClr val="0433FF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457200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56" name="SHMS"/>
            <p:cNvSpPr txBox="1"/>
            <p:nvPr/>
          </p:nvSpPr>
          <p:spPr>
            <a:xfrm>
              <a:off x="0" y="425539"/>
              <a:ext cx="800598" cy="3708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 defTabSz="457200">
                <a:defRPr sz="1900">
                  <a:solidFill>
                    <a:srgbClr val="FFFFFF"/>
                  </a:solidFill>
                </a:defRPr>
              </a:lvl1pPr>
            </a:lstStyle>
            <a:p>
              <a:pPr/>
              <a:r>
                <a:t>SHMS</a:t>
              </a:r>
            </a:p>
          </p:txBody>
        </p:sp>
        <p:sp>
          <p:nvSpPr>
            <p:cNvPr id="357" name="Rounded Rectangle"/>
            <p:cNvSpPr/>
            <p:nvPr/>
          </p:nvSpPr>
          <p:spPr>
            <a:xfrm>
              <a:off x="8701" y="4762"/>
              <a:ext cx="783195" cy="347884"/>
            </a:xfrm>
            <a:prstGeom prst="roundRect">
              <a:avLst>
                <a:gd name="adj" fmla="val 33770"/>
              </a:avLst>
            </a:prstGeom>
            <a:gradFill flip="none" rotWithShape="1">
              <a:gsLst>
                <a:gs pos="0">
                  <a:srgbClr val="9437FF"/>
                </a:gs>
                <a:gs pos="100000">
                  <a:srgbClr val="0433FF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457200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58" name="HMS"/>
            <p:cNvSpPr txBox="1"/>
            <p:nvPr/>
          </p:nvSpPr>
          <p:spPr>
            <a:xfrm>
              <a:off x="0" y="0"/>
              <a:ext cx="800598" cy="3708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 defTabSz="457200">
                <a:defRPr sz="1900">
                  <a:solidFill>
                    <a:srgbClr val="FFFFFF"/>
                  </a:solidFill>
                </a:defRPr>
              </a:lvl1pPr>
            </a:lstStyle>
            <a:p>
              <a:pPr/>
              <a:r>
                <a:t>HMS</a:t>
              </a:r>
            </a:p>
          </p:txBody>
        </p:sp>
        <p:sp>
          <p:nvSpPr>
            <p:cNvPr id="359" name="Rounded Rectangle"/>
            <p:cNvSpPr/>
            <p:nvPr/>
          </p:nvSpPr>
          <p:spPr>
            <a:xfrm>
              <a:off x="8701" y="855842"/>
              <a:ext cx="783195" cy="347884"/>
            </a:xfrm>
            <a:prstGeom prst="roundRect">
              <a:avLst>
                <a:gd name="adj" fmla="val 33770"/>
              </a:avLst>
            </a:prstGeom>
            <a:gradFill flip="none" rotWithShape="1">
              <a:gsLst>
                <a:gs pos="0">
                  <a:srgbClr val="9437FF"/>
                </a:gs>
                <a:gs pos="100000">
                  <a:srgbClr val="0433FF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457200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60" name="DETEC"/>
            <p:cNvSpPr txBox="1"/>
            <p:nvPr/>
          </p:nvSpPr>
          <p:spPr>
            <a:xfrm>
              <a:off x="0" y="851079"/>
              <a:ext cx="800598" cy="3708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 defTabSz="457200">
                <a:defRPr sz="1900">
                  <a:solidFill>
                    <a:srgbClr val="FFFFFF"/>
                  </a:solidFill>
                </a:defRPr>
              </a:lvl1pPr>
            </a:lstStyle>
            <a:p>
              <a:pPr/>
              <a:r>
                <a:t>DETEC</a:t>
              </a:r>
            </a:p>
          </p:txBody>
        </p:sp>
        <p:sp>
          <p:nvSpPr>
            <p:cNvPr id="361" name="Rounded Rectangle"/>
            <p:cNvSpPr/>
            <p:nvPr/>
          </p:nvSpPr>
          <p:spPr>
            <a:xfrm>
              <a:off x="8701" y="1281381"/>
              <a:ext cx="783195" cy="347884"/>
            </a:xfrm>
            <a:prstGeom prst="roundRect">
              <a:avLst>
                <a:gd name="adj" fmla="val 33770"/>
              </a:avLst>
            </a:prstGeom>
            <a:gradFill flip="none" rotWithShape="1">
              <a:gsLst>
                <a:gs pos="0">
                  <a:srgbClr val="9437FF"/>
                </a:gs>
                <a:gs pos="100000">
                  <a:srgbClr val="0433FF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457200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62" name="TRIG"/>
            <p:cNvSpPr txBox="1"/>
            <p:nvPr/>
          </p:nvSpPr>
          <p:spPr>
            <a:xfrm>
              <a:off x="0" y="1276618"/>
              <a:ext cx="800598" cy="3708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 defTabSz="457200">
                <a:defRPr sz="1900">
                  <a:solidFill>
                    <a:srgbClr val="FFFFFF"/>
                  </a:solidFill>
                </a:defRPr>
              </a:lvl1pPr>
            </a:lstStyle>
            <a:p>
              <a:pPr/>
              <a:r>
                <a:t>TRIG</a:t>
              </a:r>
            </a:p>
          </p:txBody>
        </p:sp>
        <p:sp>
          <p:nvSpPr>
            <p:cNvPr id="363" name="Line"/>
            <p:cNvSpPr/>
            <p:nvPr/>
          </p:nvSpPr>
          <p:spPr>
            <a:xfrm>
              <a:off x="798653" y="174089"/>
              <a:ext cx="332000" cy="630165"/>
            </a:xfrm>
            <a:prstGeom prst="line">
              <a:avLst/>
            </a:prstGeom>
            <a:noFill/>
            <a:ln w="25400" cap="flat">
              <a:solidFill>
                <a:srgbClr val="76D6FF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457200"/>
            </a:p>
          </p:txBody>
        </p:sp>
        <p:sp>
          <p:nvSpPr>
            <p:cNvPr id="364" name="Line"/>
            <p:cNvSpPr/>
            <p:nvPr/>
          </p:nvSpPr>
          <p:spPr>
            <a:xfrm>
              <a:off x="793816" y="598944"/>
              <a:ext cx="338400" cy="202643"/>
            </a:xfrm>
            <a:prstGeom prst="line">
              <a:avLst/>
            </a:prstGeom>
            <a:noFill/>
            <a:ln w="25400" cap="flat">
              <a:solidFill>
                <a:srgbClr val="76D6FF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457200"/>
            </a:p>
          </p:txBody>
        </p:sp>
        <p:sp>
          <p:nvSpPr>
            <p:cNvPr id="365" name="Line"/>
            <p:cNvSpPr/>
            <p:nvPr/>
          </p:nvSpPr>
          <p:spPr>
            <a:xfrm flipV="1">
              <a:off x="798479" y="809784"/>
              <a:ext cx="336006" cy="221484"/>
            </a:xfrm>
            <a:prstGeom prst="line">
              <a:avLst/>
            </a:prstGeom>
            <a:noFill/>
            <a:ln w="25400" cap="flat">
              <a:solidFill>
                <a:srgbClr val="76D6FF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457200"/>
            </a:p>
          </p:txBody>
        </p:sp>
        <p:sp>
          <p:nvSpPr>
            <p:cNvPr id="366" name="Line"/>
            <p:cNvSpPr/>
            <p:nvPr/>
          </p:nvSpPr>
          <p:spPr>
            <a:xfrm flipV="1">
              <a:off x="793307" y="803720"/>
              <a:ext cx="342307" cy="654114"/>
            </a:xfrm>
            <a:prstGeom prst="line">
              <a:avLst/>
            </a:prstGeom>
            <a:noFill/>
            <a:ln w="25400" cap="flat">
              <a:solidFill>
                <a:srgbClr val="76D6FF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457200"/>
            </a:p>
          </p:txBody>
        </p:sp>
      </p:grpSp>
      <p:sp>
        <p:nvSpPr>
          <p:cNvPr id="368" name="Configuration Files"/>
          <p:cNvSpPr txBox="1"/>
          <p:nvPr/>
        </p:nvSpPr>
        <p:spPr>
          <a:xfrm>
            <a:off x="379189" y="1413873"/>
            <a:ext cx="3551325" cy="5054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 defTabSz="457200">
              <a:defRPr sz="2800"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pPr/>
            <a:r>
              <a:t>Configuration Files</a:t>
            </a:r>
          </a:p>
        </p:txBody>
      </p:sp>
      <p:sp>
        <p:nvSpPr>
          <p:cNvPr id="369" name="Rounded Rectangle"/>
          <p:cNvSpPr/>
          <p:nvPr/>
        </p:nvSpPr>
        <p:spPr>
          <a:xfrm>
            <a:off x="4660491" y="3398525"/>
            <a:ext cx="1813165" cy="887017"/>
          </a:xfrm>
          <a:prstGeom prst="roundRect">
            <a:avLst>
              <a:gd name="adj" fmla="val 18943"/>
            </a:avLst>
          </a:prstGeom>
          <a:gradFill>
            <a:gsLst>
              <a:gs pos="0">
                <a:srgbClr val="929000"/>
              </a:gs>
              <a:gs pos="100000">
                <a:srgbClr val="941100"/>
              </a:gs>
            </a:gsLst>
            <a:lin ang="16200000"/>
          </a:gradFill>
          <a:ln w="25400">
            <a:solidFill>
              <a:srgbClr val="8C3A38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defTabSz="457200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70" name="REPLAY SCRIPTS"/>
          <p:cNvSpPr txBox="1"/>
          <p:nvPr/>
        </p:nvSpPr>
        <p:spPr>
          <a:xfrm>
            <a:off x="4706086" y="3662962"/>
            <a:ext cx="1721975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 defTabSz="457200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REPLAY SCRIPTS</a:t>
            </a:r>
          </a:p>
        </p:txBody>
      </p:sp>
      <p:sp>
        <p:nvSpPr>
          <p:cNvPr id="371" name="Analysis Files"/>
          <p:cNvSpPr txBox="1"/>
          <p:nvPr/>
        </p:nvSpPr>
        <p:spPr>
          <a:xfrm>
            <a:off x="4363318" y="1422821"/>
            <a:ext cx="2342285" cy="505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 defTabSz="457200">
              <a:defRPr sz="2800">
                <a:solidFill>
                  <a:srgbClr val="941100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pPr/>
            <a:r>
              <a:t>Analysis Files</a:t>
            </a:r>
          </a:p>
        </p:txBody>
      </p:sp>
      <p:sp>
        <p:nvSpPr>
          <p:cNvPr id="372" name="Rounded Rectangle"/>
          <p:cNvSpPr/>
          <p:nvPr/>
        </p:nvSpPr>
        <p:spPr>
          <a:xfrm>
            <a:off x="4759257" y="2662364"/>
            <a:ext cx="783196" cy="629445"/>
          </a:xfrm>
          <a:prstGeom prst="roundRect">
            <a:avLst>
              <a:gd name="adj" fmla="val 18664"/>
            </a:avLst>
          </a:prstGeom>
          <a:gradFill>
            <a:gsLst>
              <a:gs pos="0">
                <a:srgbClr val="FF953E"/>
              </a:gs>
              <a:gs pos="100000">
                <a:srgbClr val="FFD1BB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defTabSz="457200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73" name="HMS"/>
          <p:cNvSpPr txBox="1"/>
          <p:nvPr/>
        </p:nvSpPr>
        <p:spPr>
          <a:xfrm>
            <a:off x="4774009" y="2791554"/>
            <a:ext cx="769500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457200">
              <a:defRPr>
                <a:solidFill>
                  <a:srgbClr val="011993"/>
                </a:solidFill>
              </a:defRPr>
            </a:lvl1pPr>
          </a:lstStyle>
          <a:p>
            <a:pPr/>
            <a:r>
              <a:t>HMS</a:t>
            </a:r>
          </a:p>
        </p:txBody>
      </p:sp>
      <p:sp>
        <p:nvSpPr>
          <p:cNvPr id="374" name="Rounded Rectangle"/>
          <p:cNvSpPr/>
          <p:nvPr/>
        </p:nvSpPr>
        <p:spPr>
          <a:xfrm>
            <a:off x="5675513" y="2661411"/>
            <a:ext cx="783196" cy="629446"/>
          </a:xfrm>
          <a:prstGeom prst="roundRect">
            <a:avLst>
              <a:gd name="adj" fmla="val 18664"/>
            </a:avLst>
          </a:prstGeom>
          <a:gradFill>
            <a:gsLst>
              <a:gs pos="0">
                <a:srgbClr val="FF953E"/>
              </a:gs>
              <a:gs pos="100000">
                <a:srgbClr val="FFD1BB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defTabSz="457200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75" name="SHMS"/>
          <p:cNvSpPr txBox="1"/>
          <p:nvPr/>
        </p:nvSpPr>
        <p:spPr>
          <a:xfrm>
            <a:off x="5690265" y="2790603"/>
            <a:ext cx="769500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457200">
              <a:defRPr>
                <a:solidFill>
                  <a:srgbClr val="011993"/>
                </a:solidFill>
              </a:defRPr>
            </a:lvl1pPr>
          </a:lstStyle>
          <a:p>
            <a:pPr/>
            <a:r>
              <a:t>SHMS</a:t>
            </a:r>
          </a:p>
        </p:txBody>
      </p:sp>
      <p:sp>
        <p:nvSpPr>
          <p:cNvPr id="376" name="Line"/>
          <p:cNvSpPr/>
          <p:nvPr/>
        </p:nvSpPr>
        <p:spPr>
          <a:xfrm>
            <a:off x="5167892" y="3295834"/>
            <a:ext cx="1493" cy="100233"/>
          </a:xfrm>
          <a:prstGeom prst="line">
            <a:avLst/>
          </a:prstGeom>
          <a:ln w="25400">
            <a:solidFill>
              <a:srgbClr val="C0504D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 defTabSz="457200"/>
          </a:p>
        </p:txBody>
      </p:sp>
      <p:sp>
        <p:nvSpPr>
          <p:cNvPr id="377" name="Line"/>
          <p:cNvSpPr/>
          <p:nvPr/>
        </p:nvSpPr>
        <p:spPr>
          <a:xfrm>
            <a:off x="6066365" y="3295834"/>
            <a:ext cx="1493" cy="100233"/>
          </a:xfrm>
          <a:prstGeom prst="line">
            <a:avLst/>
          </a:prstGeom>
          <a:ln w="25400">
            <a:solidFill>
              <a:srgbClr val="C0504D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 defTabSz="457200"/>
          </a:p>
        </p:txBody>
      </p:sp>
      <p:pic>
        <p:nvPicPr>
          <p:cNvPr id="378" name="Rounded Rectangle" descr="Rounded Rectangl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97772" y="2380201"/>
            <a:ext cx="2328081" cy="298084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pic>
      <p:sp>
        <p:nvSpPr>
          <p:cNvPr id="379" name="Rounded Rectangle"/>
          <p:cNvSpPr/>
          <p:nvPr/>
        </p:nvSpPr>
        <p:spPr>
          <a:xfrm>
            <a:off x="7317489" y="2687601"/>
            <a:ext cx="1288648" cy="725785"/>
          </a:xfrm>
          <a:prstGeom prst="roundRect">
            <a:avLst>
              <a:gd name="adj" fmla="val 18664"/>
            </a:avLst>
          </a:prstGeom>
          <a:gradFill>
            <a:gsLst>
              <a:gs pos="0">
                <a:srgbClr val="FF953E"/>
              </a:gs>
              <a:gs pos="100000">
                <a:srgbClr val="FFD1BB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defTabSz="457200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80" name="ROOT…"/>
          <p:cNvSpPr txBox="1"/>
          <p:nvPr/>
        </p:nvSpPr>
        <p:spPr>
          <a:xfrm>
            <a:off x="7399387" y="2724973"/>
            <a:ext cx="1124852" cy="675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 defTabSz="457200">
              <a:defRPr sz="2000">
                <a:solidFill>
                  <a:srgbClr val="011993"/>
                </a:solidFill>
              </a:defRPr>
            </a:pPr>
            <a:r>
              <a:t>ROOT</a:t>
            </a:r>
          </a:p>
          <a:p>
            <a:pPr algn="ctr" defTabSz="457200">
              <a:defRPr sz="2000">
                <a:solidFill>
                  <a:srgbClr val="011993"/>
                </a:solidFill>
              </a:defRPr>
            </a:pPr>
            <a:r>
              <a:t>TREE</a:t>
            </a:r>
          </a:p>
        </p:txBody>
      </p:sp>
      <p:sp>
        <p:nvSpPr>
          <p:cNvPr id="381" name="Rounded Rectangle"/>
          <p:cNvSpPr/>
          <p:nvPr/>
        </p:nvSpPr>
        <p:spPr>
          <a:xfrm>
            <a:off x="7317489" y="3481709"/>
            <a:ext cx="1288648" cy="725785"/>
          </a:xfrm>
          <a:prstGeom prst="roundRect">
            <a:avLst>
              <a:gd name="adj" fmla="val 18664"/>
            </a:avLst>
          </a:prstGeom>
          <a:gradFill>
            <a:gsLst>
              <a:gs pos="0">
                <a:srgbClr val="FF953E"/>
              </a:gs>
              <a:gs pos="100000">
                <a:srgbClr val="FFD1BB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defTabSz="457200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82" name="DEF-FILE…"/>
          <p:cNvSpPr txBox="1"/>
          <p:nvPr/>
        </p:nvSpPr>
        <p:spPr>
          <a:xfrm>
            <a:off x="7399387" y="3519082"/>
            <a:ext cx="1124852" cy="675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 defTabSz="457200">
              <a:defRPr sz="2000">
                <a:solidFill>
                  <a:srgbClr val="011993"/>
                </a:solidFill>
              </a:defRPr>
            </a:pPr>
            <a:r>
              <a:t>DEF-FILE</a:t>
            </a:r>
          </a:p>
          <a:p>
            <a:pPr algn="ctr" defTabSz="457200">
              <a:defRPr sz="2000">
                <a:solidFill>
                  <a:srgbClr val="011993"/>
                </a:solidFill>
              </a:defRPr>
            </a:pPr>
            <a:r>
              <a:t>HISTOS</a:t>
            </a:r>
          </a:p>
        </p:txBody>
      </p:sp>
      <p:sp>
        <p:nvSpPr>
          <p:cNvPr id="383" name="Rounded Rectangle"/>
          <p:cNvSpPr/>
          <p:nvPr/>
        </p:nvSpPr>
        <p:spPr>
          <a:xfrm>
            <a:off x="7317489" y="4323307"/>
            <a:ext cx="1288648" cy="725785"/>
          </a:xfrm>
          <a:prstGeom prst="roundRect">
            <a:avLst>
              <a:gd name="adj" fmla="val 18664"/>
            </a:avLst>
          </a:prstGeom>
          <a:gradFill>
            <a:gsLst>
              <a:gs pos="0">
                <a:srgbClr val="FF953E"/>
              </a:gs>
              <a:gs pos="100000">
                <a:srgbClr val="FFD1BB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defTabSz="457200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84" name="ONLINE…"/>
          <p:cNvSpPr txBox="1"/>
          <p:nvPr/>
        </p:nvSpPr>
        <p:spPr>
          <a:xfrm>
            <a:off x="7399387" y="4360681"/>
            <a:ext cx="1124852" cy="675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 defTabSz="457200">
              <a:defRPr sz="2000">
                <a:solidFill>
                  <a:srgbClr val="011993"/>
                </a:solidFill>
              </a:defRPr>
            </a:pPr>
            <a:r>
              <a:t>ONLINE</a:t>
            </a:r>
          </a:p>
          <a:p>
            <a:pPr algn="ctr" defTabSz="457200">
              <a:defRPr sz="2000">
                <a:solidFill>
                  <a:srgbClr val="011993"/>
                </a:solidFill>
              </a:defRPr>
            </a:pPr>
            <a:r>
              <a:t>GUI</a:t>
            </a:r>
          </a:p>
        </p:txBody>
      </p:sp>
      <p:sp>
        <p:nvSpPr>
          <p:cNvPr id="385" name="Results"/>
          <p:cNvSpPr txBox="1"/>
          <p:nvPr/>
        </p:nvSpPr>
        <p:spPr>
          <a:xfrm>
            <a:off x="7293309" y="1879812"/>
            <a:ext cx="1337004" cy="505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 defTabSz="457200">
              <a:defRPr sz="2800">
                <a:solidFill>
                  <a:srgbClr val="7C9647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pPr/>
            <a:r>
              <a:t>Results</a:t>
            </a:r>
          </a:p>
        </p:txBody>
      </p:sp>
      <p:grpSp>
        <p:nvGrpSpPr>
          <p:cNvPr id="397" name="Group"/>
          <p:cNvGrpSpPr/>
          <p:nvPr/>
        </p:nvGrpSpPr>
        <p:grpSpPr>
          <a:xfrm>
            <a:off x="2248754" y="4019620"/>
            <a:ext cx="1913451" cy="1203693"/>
            <a:chOff x="0" y="0"/>
            <a:chExt cx="1913450" cy="1203691"/>
          </a:xfrm>
        </p:grpSpPr>
        <p:sp>
          <p:nvSpPr>
            <p:cNvPr id="386" name="Rounded Rectangle"/>
            <p:cNvSpPr/>
            <p:nvPr/>
          </p:nvSpPr>
          <p:spPr>
            <a:xfrm>
              <a:off x="1129199" y="282078"/>
              <a:ext cx="783197" cy="629447"/>
            </a:xfrm>
            <a:prstGeom prst="roundRect">
              <a:avLst>
                <a:gd name="adj" fmla="val 18664"/>
              </a:avLst>
            </a:prstGeom>
            <a:gradFill flip="none" rotWithShape="1">
              <a:gsLst>
                <a:gs pos="0">
                  <a:srgbClr val="FF953E"/>
                </a:gs>
                <a:gs pos="100000">
                  <a:srgbClr val="FFD1BB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457200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87" name="MAPS"/>
            <p:cNvSpPr txBox="1"/>
            <p:nvPr/>
          </p:nvSpPr>
          <p:spPr>
            <a:xfrm>
              <a:off x="1143951" y="411270"/>
              <a:ext cx="769500" cy="3581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 defTabSz="457200">
                <a:defRPr>
                  <a:solidFill>
                    <a:srgbClr val="011993"/>
                  </a:solidFill>
                </a:defRPr>
              </a:lvl1pPr>
            </a:lstStyle>
            <a:p>
              <a:pPr/>
              <a:r>
                <a:t>MAPS</a:t>
              </a:r>
            </a:p>
          </p:txBody>
        </p:sp>
        <p:sp>
          <p:nvSpPr>
            <p:cNvPr id="388" name="Rounded Rectangle"/>
            <p:cNvSpPr/>
            <p:nvPr/>
          </p:nvSpPr>
          <p:spPr>
            <a:xfrm>
              <a:off x="8701" y="422859"/>
              <a:ext cx="783195" cy="347885"/>
            </a:xfrm>
            <a:prstGeom prst="roundRect">
              <a:avLst>
                <a:gd name="adj" fmla="val 33770"/>
              </a:avLst>
            </a:prstGeom>
            <a:gradFill flip="none" rotWithShape="1">
              <a:gsLst>
                <a:gs pos="0">
                  <a:srgbClr val="9437FF"/>
                </a:gs>
                <a:gs pos="100000">
                  <a:srgbClr val="0433FF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457200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89" name="SHMS"/>
            <p:cNvSpPr txBox="1"/>
            <p:nvPr/>
          </p:nvSpPr>
          <p:spPr>
            <a:xfrm>
              <a:off x="0" y="418097"/>
              <a:ext cx="800598" cy="3708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 defTabSz="457200">
                <a:defRPr sz="1900">
                  <a:solidFill>
                    <a:srgbClr val="FFFFFF"/>
                  </a:solidFill>
                </a:defRPr>
              </a:lvl1pPr>
            </a:lstStyle>
            <a:p>
              <a:pPr/>
              <a:r>
                <a:t>SHMS</a:t>
              </a:r>
            </a:p>
          </p:txBody>
        </p:sp>
        <p:sp>
          <p:nvSpPr>
            <p:cNvPr id="390" name="Rounded Rectangle"/>
            <p:cNvSpPr/>
            <p:nvPr/>
          </p:nvSpPr>
          <p:spPr>
            <a:xfrm>
              <a:off x="8701" y="837616"/>
              <a:ext cx="783195" cy="347884"/>
            </a:xfrm>
            <a:prstGeom prst="roundRect">
              <a:avLst>
                <a:gd name="adj" fmla="val 33770"/>
              </a:avLst>
            </a:prstGeom>
            <a:gradFill flip="none" rotWithShape="1">
              <a:gsLst>
                <a:gs pos="0">
                  <a:srgbClr val="9437FF"/>
                </a:gs>
                <a:gs pos="100000">
                  <a:srgbClr val="0433FF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457200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91" name="CRATE"/>
            <p:cNvSpPr txBox="1"/>
            <p:nvPr/>
          </p:nvSpPr>
          <p:spPr>
            <a:xfrm>
              <a:off x="0" y="832853"/>
              <a:ext cx="800598" cy="3708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 defTabSz="457200">
                <a:defRPr sz="1900">
                  <a:solidFill>
                    <a:srgbClr val="FFFFFF"/>
                  </a:solidFill>
                </a:defRPr>
              </a:lvl1pPr>
            </a:lstStyle>
            <a:p>
              <a:pPr/>
              <a:r>
                <a:t>CRATE</a:t>
              </a:r>
            </a:p>
          </p:txBody>
        </p:sp>
        <p:sp>
          <p:nvSpPr>
            <p:cNvPr id="392" name="Line"/>
            <p:cNvSpPr/>
            <p:nvPr/>
          </p:nvSpPr>
          <p:spPr>
            <a:xfrm flipV="1">
              <a:off x="792874" y="594827"/>
              <a:ext cx="341712" cy="660"/>
            </a:xfrm>
            <a:prstGeom prst="line">
              <a:avLst/>
            </a:prstGeom>
            <a:noFill/>
            <a:ln w="25400" cap="flat">
              <a:solidFill>
                <a:srgbClr val="76D6FF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457200"/>
            </a:p>
          </p:txBody>
        </p:sp>
        <p:sp>
          <p:nvSpPr>
            <p:cNvPr id="393" name="Line"/>
            <p:cNvSpPr/>
            <p:nvPr/>
          </p:nvSpPr>
          <p:spPr>
            <a:xfrm flipV="1">
              <a:off x="797513" y="595906"/>
              <a:ext cx="338214" cy="418011"/>
            </a:xfrm>
            <a:prstGeom prst="line">
              <a:avLst/>
            </a:prstGeom>
            <a:noFill/>
            <a:ln w="25400" cap="flat">
              <a:solidFill>
                <a:srgbClr val="76D6FF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457200"/>
            </a:p>
          </p:txBody>
        </p:sp>
        <p:sp>
          <p:nvSpPr>
            <p:cNvPr id="394" name="Rounded Rectangle"/>
            <p:cNvSpPr/>
            <p:nvPr/>
          </p:nvSpPr>
          <p:spPr>
            <a:xfrm>
              <a:off x="8701" y="4762"/>
              <a:ext cx="783195" cy="347884"/>
            </a:xfrm>
            <a:prstGeom prst="roundRect">
              <a:avLst>
                <a:gd name="adj" fmla="val 33770"/>
              </a:avLst>
            </a:prstGeom>
            <a:gradFill flip="none" rotWithShape="1">
              <a:gsLst>
                <a:gs pos="0">
                  <a:srgbClr val="9437FF"/>
                </a:gs>
                <a:gs pos="100000">
                  <a:srgbClr val="0433FF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457200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95" name="HMS"/>
            <p:cNvSpPr txBox="1"/>
            <p:nvPr/>
          </p:nvSpPr>
          <p:spPr>
            <a:xfrm>
              <a:off x="0" y="0"/>
              <a:ext cx="800598" cy="3708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 defTabSz="457200">
                <a:defRPr sz="1900">
                  <a:solidFill>
                    <a:srgbClr val="FFFFFF"/>
                  </a:solidFill>
                </a:defRPr>
              </a:lvl1pPr>
            </a:lstStyle>
            <a:p>
              <a:pPr/>
              <a:r>
                <a:t>HMS</a:t>
              </a:r>
            </a:p>
          </p:txBody>
        </p:sp>
        <p:sp>
          <p:nvSpPr>
            <p:cNvPr id="396" name="Line"/>
            <p:cNvSpPr/>
            <p:nvPr/>
          </p:nvSpPr>
          <p:spPr>
            <a:xfrm>
              <a:off x="797488" y="172353"/>
              <a:ext cx="332335" cy="408300"/>
            </a:xfrm>
            <a:prstGeom prst="line">
              <a:avLst/>
            </a:prstGeom>
            <a:noFill/>
            <a:ln w="25400" cap="flat">
              <a:solidFill>
                <a:srgbClr val="76D6FF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457200"/>
            </a:p>
          </p:txBody>
        </p:sp>
      </p:grpSp>
      <p:sp>
        <p:nvSpPr>
          <p:cNvPr id="398" name="Rounded Rectangle"/>
          <p:cNvSpPr/>
          <p:nvPr/>
        </p:nvSpPr>
        <p:spPr>
          <a:xfrm>
            <a:off x="5183908" y="4399119"/>
            <a:ext cx="783196" cy="629446"/>
          </a:xfrm>
          <a:prstGeom prst="roundRect">
            <a:avLst>
              <a:gd name="adj" fmla="val 18664"/>
            </a:avLst>
          </a:prstGeom>
          <a:gradFill>
            <a:gsLst>
              <a:gs pos="0">
                <a:srgbClr val="FF953E"/>
              </a:gs>
              <a:gs pos="100000">
                <a:srgbClr val="FFD1BB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defTabSz="457200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99" name="SHMS"/>
          <p:cNvSpPr txBox="1"/>
          <p:nvPr/>
        </p:nvSpPr>
        <p:spPr>
          <a:xfrm>
            <a:off x="5198660" y="4528311"/>
            <a:ext cx="769500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457200">
              <a:defRPr>
                <a:solidFill>
                  <a:srgbClr val="011993"/>
                </a:solidFill>
              </a:defRPr>
            </a:lvl1pPr>
          </a:lstStyle>
          <a:p>
            <a:pPr/>
            <a:r>
              <a:t>COIN</a:t>
            </a:r>
          </a:p>
        </p:txBody>
      </p:sp>
      <p:sp>
        <p:nvSpPr>
          <p:cNvPr id="400" name="Line"/>
          <p:cNvSpPr/>
          <p:nvPr/>
        </p:nvSpPr>
        <p:spPr>
          <a:xfrm>
            <a:off x="5574760" y="4286657"/>
            <a:ext cx="1493" cy="100233"/>
          </a:xfrm>
          <a:prstGeom prst="line">
            <a:avLst/>
          </a:prstGeom>
          <a:ln w="25400">
            <a:solidFill>
              <a:srgbClr val="C0504D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 defTabSz="457200"/>
          </a:p>
        </p:txBody>
      </p:sp>
      <p:pic>
        <p:nvPicPr>
          <p:cNvPr id="401" name="Line" descr="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195710" y="3522703"/>
            <a:ext cx="1507704" cy="639024"/>
          </a:xfrm>
          <a:prstGeom prst="rect">
            <a:avLst/>
          </a:prstGeom>
        </p:spPr>
      </p:pic>
      <p:pic>
        <p:nvPicPr>
          <p:cNvPr id="403" name="Line" descr="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481535" y="3522703"/>
            <a:ext cx="886812" cy="639024"/>
          </a:xfrm>
          <a:prstGeom prst="rect">
            <a:avLst/>
          </a:prstGeom>
        </p:spPr>
      </p:pic>
      <p:sp>
        <p:nvSpPr>
          <p:cNvPr id="405" name="Footer Placeholder 3"/>
          <p:cNvSpPr txBox="1"/>
          <p:nvPr/>
        </p:nvSpPr>
        <p:spPr>
          <a:xfrm>
            <a:off x="1487550" y="6554370"/>
            <a:ext cx="2870223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Eric Pooser</a:t>
            </a:r>
          </a:p>
        </p:txBody>
      </p:sp>
      <p:sp>
        <p:nvSpPr>
          <p:cNvPr id="406" name="Footer Placeholder 3"/>
          <p:cNvSpPr txBox="1"/>
          <p:nvPr/>
        </p:nvSpPr>
        <p:spPr>
          <a:xfrm>
            <a:off x="4631999" y="6554370"/>
            <a:ext cx="2870223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Hall C Winter Collaboration Meeting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Title 5"/>
          <p:cNvSpPr txBox="1"/>
          <p:nvPr>
            <p:ph type="title"/>
          </p:nvPr>
        </p:nvSpPr>
        <p:spPr>
          <a:xfrm>
            <a:off x="308919" y="73824"/>
            <a:ext cx="8464378" cy="654206"/>
          </a:xfrm>
          <a:prstGeom prst="rect">
            <a:avLst/>
          </a:prstGeom>
        </p:spPr>
        <p:txBody>
          <a:bodyPr/>
          <a:lstStyle>
            <a:lvl1pPr algn="ctr">
              <a:defRPr sz="3500"/>
            </a:lvl1pPr>
          </a:lstStyle>
          <a:p>
            <a:pPr/>
            <a:r>
              <a:t>Current Workflow for Online Analysis</a:t>
            </a:r>
          </a:p>
        </p:txBody>
      </p:sp>
      <p:sp>
        <p:nvSpPr>
          <p:cNvPr id="409" name="Content Placeholder 6"/>
          <p:cNvSpPr txBox="1"/>
          <p:nvPr>
            <p:ph type="body" idx="1"/>
          </p:nvPr>
        </p:nvSpPr>
        <p:spPr>
          <a:xfrm>
            <a:off x="143838" y="872298"/>
            <a:ext cx="8856325" cy="5203722"/>
          </a:xfrm>
          <a:prstGeom prst="rect">
            <a:avLst/>
          </a:prstGeom>
        </p:spPr>
        <p:txBody>
          <a:bodyPr/>
          <a:lstStyle/>
          <a:p>
            <a:pPr marL="212597" indent="-212597" defTabSz="850391">
              <a:spcBef>
                <a:spcPts val="900"/>
              </a:spcBef>
              <a:defRPr sz="2046"/>
            </a:pPr>
            <a:r>
              <a:t>Each run group maintains their own replay repository and workflow</a:t>
            </a:r>
          </a:p>
          <a:p>
            <a:pPr lvl="1" marL="637794" indent="-212597" defTabSz="850391">
              <a:spcBef>
                <a:spcPts val="900"/>
              </a:spcBef>
              <a:buChar char="•"/>
              <a:defRPr sz="2046"/>
            </a:pPr>
            <a:r>
              <a:t>Copy of the pre-existing </a:t>
            </a:r>
            <a:r>
              <a:rPr u="sng">
                <a:solidFill>
                  <a:srgbClr val="941100"/>
                </a:solidFill>
                <a:uFill>
                  <a:solidFill>
                    <a:srgbClr val="941100"/>
                  </a:solidFill>
                </a:uFill>
                <a:hlinkClick r:id="rId2" invalidUrl="" action="" tgtFrame="" tooltip="" history="1" highlightClick="0" endSnd="0"/>
              </a:rPr>
              <a:t>hallc-replay repository</a:t>
            </a:r>
          </a:p>
          <a:p>
            <a:pPr lvl="1" marL="637794" indent="-212597" defTabSz="850391">
              <a:spcBef>
                <a:spcPts val="900"/>
              </a:spcBef>
              <a:buChar char="•"/>
              <a:defRPr sz="2046"/>
            </a:pPr>
            <a:r>
              <a:t>Copy of </a:t>
            </a:r>
            <a:r>
              <a:rPr u="sng">
                <a:solidFill>
                  <a:srgbClr val="941100"/>
                </a:solidFill>
                <a:uFill>
                  <a:solidFill>
                    <a:srgbClr val="941100"/>
                  </a:solidFill>
                </a:uFill>
                <a:hlinkClick r:id="rId3" invalidUrl="" action="" tgtFrame="" tooltip="" history="1" highlightClick="0" endSnd="0"/>
              </a:rPr>
              <a:t>previous run groups replay</a:t>
            </a:r>
          </a:p>
          <a:p>
            <a:pPr lvl="1" marL="637794" indent="-212597" defTabSz="850391">
              <a:spcBef>
                <a:spcPts val="900"/>
              </a:spcBef>
              <a:buChar char="•"/>
              <a:defRPr sz="2046"/>
            </a:pPr>
            <a:r>
              <a:t>Custom replay set-up</a:t>
            </a:r>
          </a:p>
          <a:p>
            <a:pPr marL="212597" indent="-212597" defTabSz="850391">
              <a:spcBef>
                <a:spcPts val="900"/>
              </a:spcBef>
              <a:defRPr sz="2046"/>
            </a:pPr>
            <a:r>
              <a:t>The replay repository lives on the cdaq cluster and is run on cdaql1</a:t>
            </a:r>
          </a:p>
          <a:p>
            <a:pPr lvl="1" marL="637794" indent="-212597" defTabSz="850391">
              <a:spcBef>
                <a:spcPts val="900"/>
              </a:spcBef>
              <a:buChar char="•"/>
              <a:defRPr sz="2046"/>
            </a:pPr>
            <a:r>
              <a:t>e.g. </a:t>
            </a:r>
            <a:r>
              <a:rPr b="1">
                <a:solidFill>
                  <a:srgbClr val="941100"/>
                </a:solidFill>
                <a:latin typeface="Courier New"/>
                <a:ea typeface="Courier New"/>
                <a:cs typeface="Courier New"/>
                <a:sym typeface="Courier New"/>
              </a:rPr>
              <a:t>/home/cdaq/hallc-online/hallc_replay_jpsi</a:t>
            </a:r>
          </a:p>
          <a:p>
            <a:pPr marL="212597" indent="-212597" defTabSz="850391">
              <a:spcBef>
                <a:spcPts val="900"/>
              </a:spcBef>
              <a:defRPr sz="2046"/>
            </a:pPr>
            <a:r>
              <a:t>It is highly recommended that changes in the repo be committed and pushed often (minimum once per day)</a:t>
            </a:r>
          </a:p>
          <a:p>
            <a:pPr lvl="1" marL="637794" indent="-212597" defTabSz="850391">
              <a:spcBef>
                <a:spcPts val="900"/>
              </a:spcBef>
              <a:buChar char="•"/>
              <a:defRPr sz="2046"/>
            </a:pPr>
            <a:r>
              <a:t>Every user is 'cdaq' and '</a:t>
            </a:r>
            <a:r>
              <a:rPr b="1">
                <a:solidFill>
                  <a:srgbClr val="941100"/>
                </a:solidFill>
                <a:latin typeface="Courier New"/>
                <a:ea typeface="Courier New"/>
                <a:cs typeface="Courier New"/>
                <a:sym typeface="Courier New"/>
              </a:rPr>
              <a:t>rm -rf *</a:t>
            </a:r>
            <a:r>
              <a:t>' will happen again!</a:t>
            </a:r>
          </a:p>
          <a:p>
            <a:pPr marL="212597" indent="-212597" defTabSz="850391">
              <a:spcBef>
                <a:spcPts val="900"/>
              </a:spcBef>
              <a:defRPr sz="2046"/>
            </a:pPr>
            <a:r>
              <a:t>The shell command '</a:t>
            </a:r>
            <a:r>
              <a:rPr b="1">
                <a:solidFill>
                  <a:srgbClr val="941100"/>
                </a:solidFill>
                <a:latin typeface="Courier New"/>
                <a:ea typeface="Courier New"/>
                <a:cs typeface="Courier New"/>
                <a:sym typeface="Courier New"/>
              </a:rPr>
              <a:t>go_analysis</a:t>
            </a:r>
            <a:r>
              <a:t>' will put the user in the appropriate replay directory and setup the associated environment variables for the experiment currently on the floor</a:t>
            </a:r>
          </a:p>
          <a:p>
            <a:pPr lvl="1" marL="637794" indent="-212597" defTabSz="850391">
              <a:spcBef>
                <a:spcPts val="900"/>
              </a:spcBef>
              <a:buChar char="•"/>
              <a:defRPr sz="2046"/>
            </a:pPr>
            <a:r>
              <a:t>The analyzer is actively maintained in hallc-online/hcana</a:t>
            </a:r>
          </a:p>
          <a:p>
            <a:pPr lvl="1" marL="637794" indent="-212597" defTabSz="850391">
              <a:spcBef>
                <a:spcPts val="900"/>
              </a:spcBef>
              <a:buChar char="•"/>
              <a:defRPr sz="2046"/>
            </a:pPr>
            <a:r>
              <a:t>This too could be run group specific if there is a need</a:t>
            </a:r>
          </a:p>
        </p:txBody>
      </p:sp>
      <p:sp>
        <p:nvSpPr>
          <p:cNvPr id="410" name="Footer Placeholder 3"/>
          <p:cNvSpPr txBox="1"/>
          <p:nvPr/>
        </p:nvSpPr>
        <p:spPr>
          <a:xfrm>
            <a:off x="3877888" y="6378731"/>
            <a:ext cx="1233996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01/28/2019</a:t>
            </a:r>
          </a:p>
        </p:txBody>
      </p:sp>
      <p:pic>
        <p:nvPicPr>
          <p:cNvPr id="411" name="Hall_C_logo.pdf" descr="Hall_C_logo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7013" y="6183756"/>
            <a:ext cx="1200810" cy="654206"/>
          </a:xfrm>
          <a:prstGeom prst="rect">
            <a:avLst/>
          </a:prstGeom>
          <a:ln w="12700">
            <a:miter lim="400000"/>
          </a:ln>
        </p:spPr>
      </p:pic>
      <p:sp>
        <p:nvSpPr>
          <p:cNvPr id="412" name="Slide Number Placeholder 4"/>
          <p:cNvSpPr txBox="1"/>
          <p:nvPr>
            <p:ph type="sldNum" sz="quarter" idx="2"/>
          </p:nvPr>
        </p:nvSpPr>
        <p:spPr>
          <a:xfrm>
            <a:off x="4372184" y="6586805"/>
            <a:ext cx="245404" cy="22698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13" name="Footer Placeholder 3"/>
          <p:cNvSpPr txBox="1"/>
          <p:nvPr/>
        </p:nvSpPr>
        <p:spPr>
          <a:xfrm>
            <a:off x="1487550" y="6554370"/>
            <a:ext cx="2870223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Eric Pooser</a:t>
            </a:r>
          </a:p>
        </p:txBody>
      </p:sp>
      <p:sp>
        <p:nvSpPr>
          <p:cNvPr id="414" name="Footer Placeholder 3"/>
          <p:cNvSpPr txBox="1"/>
          <p:nvPr/>
        </p:nvSpPr>
        <p:spPr>
          <a:xfrm>
            <a:off x="4631999" y="6554370"/>
            <a:ext cx="2870223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Hall C Winter Collaboration Meeting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Content Placeholder 6"/>
          <p:cNvSpPr txBox="1"/>
          <p:nvPr>
            <p:ph type="body" idx="1"/>
          </p:nvPr>
        </p:nvSpPr>
        <p:spPr>
          <a:xfrm>
            <a:off x="82878" y="827139"/>
            <a:ext cx="6438312" cy="5203722"/>
          </a:xfrm>
          <a:prstGeom prst="rect">
            <a:avLst/>
          </a:prstGeom>
        </p:spPr>
        <p:txBody>
          <a:bodyPr/>
          <a:lstStyle/>
          <a:p>
            <a:pPr marL="198881" indent="-198881" defTabSz="795527">
              <a:spcBef>
                <a:spcPts val="800"/>
              </a:spcBef>
              <a:defRPr sz="1914"/>
            </a:pPr>
            <a:r>
              <a:t>The current 50k replay and online monitoring is actively maintained by Hall-C staff</a:t>
            </a:r>
          </a:p>
          <a:p>
            <a:pPr marL="198881" indent="-198881" defTabSz="795527">
              <a:spcBef>
                <a:spcPts val="800"/>
              </a:spcBef>
              <a:defRPr sz="1914"/>
            </a:pPr>
            <a:r>
              <a:t>The histograms that are displayed via the online GUI are critical to ensuring that the detectors and track reconstruction are functioning nominally</a:t>
            </a:r>
          </a:p>
          <a:p>
            <a:pPr marL="198881" indent="-198881" defTabSz="795527">
              <a:spcBef>
                <a:spcPts val="800"/>
              </a:spcBef>
              <a:defRPr sz="1914"/>
            </a:pPr>
            <a:r>
              <a:t>The 50k replay infrastructure (analysis scripts &amp; DEF-files) and online GUI is maintained in the </a:t>
            </a:r>
            <a:r>
              <a:rPr u="sng">
                <a:solidFill>
                  <a:srgbClr val="941100"/>
                </a:solidFill>
                <a:uFill>
                  <a:solidFill>
                    <a:srgbClr val="941100"/>
                  </a:solidFill>
                </a:uFill>
                <a:hlinkClick r:id="rId2" invalidUrl="" action="" tgtFrame="" tooltip="" history="1" highlightClick="0" endSnd="0"/>
              </a:rPr>
              <a:t>hallc-replay repository</a:t>
            </a:r>
          </a:p>
          <a:p>
            <a:pPr lvl="1" marL="596645" indent="-198881" defTabSz="795527">
              <a:spcBef>
                <a:spcPts val="800"/>
              </a:spcBef>
              <a:buChar char="•"/>
              <a:defRPr sz="1914"/>
            </a:pPr>
            <a:r>
              <a:t>The current structure to the hallc-replay repo will likely change in the near future</a:t>
            </a:r>
          </a:p>
          <a:p>
            <a:pPr marL="198881" indent="-198881" defTabSz="795527">
              <a:spcBef>
                <a:spcPts val="800"/>
              </a:spcBef>
              <a:defRPr sz="1914"/>
            </a:pPr>
            <a:r>
              <a:t>Changes to the current 50k replay and/or online monitoring histograms are subject to the hallc-replay gate keepers</a:t>
            </a:r>
          </a:p>
          <a:p>
            <a:pPr lvl="1" marL="596645" indent="-198881" defTabSz="795527">
              <a:spcBef>
                <a:spcPts val="800"/>
              </a:spcBef>
              <a:buChar char="•"/>
              <a:defRPr sz="1914"/>
            </a:pPr>
            <a:r>
              <a:t>Monitoring histograms are able to be added but not removed unless discussed</a:t>
            </a:r>
          </a:p>
          <a:p>
            <a:pPr marL="198881" indent="-198881" defTabSz="795527">
              <a:spcBef>
                <a:spcPts val="800"/>
              </a:spcBef>
              <a:defRPr sz="1914"/>
            </a:pPr>
            <a:r>
              <a:rPr u="sng">
                <a:solidFill>
                  <a:srgbClr val="941100"/>
                </a:solidFill>
                <a:uFill>
                  <a:solidFill>
                    <a:srgbClr val="941100"/>
                  </a:solidFill>
                </a:uFill>
                <a:hlinkClick r:id="rId3" invalidUrl="" action="" tgtFrame="" tooltip="" history="1" highlightClick="0" endSnd="0"/>
              </a:rPr>
              <a:t>Online monitoring</a:t>
            </a:r>
            <a:r>
              <a:t> is posted to the web automagically</a:t>
            </a:r>
          </a:p>
          <a:p>
            <a:pPr lvl="1" marL="596645" indent="-198881" defTabSz="795527">
              <a:spcBef>
                <a:spcPts val="800"/>
              </a:spcBef>
              <a:buChar char="•"/>
              <a:defRPr sz="1914"/>
            </a:pPr>
            <a:r>
              <a:rPr u="sng">
                <a:solidFill>
                  <a:srgbClr val="941100"/>
                </a:solidFill>
                <a:uFill>
                  <a:solidFill>
                    <a:srgbClr val="941100"/>
                  </a:solidFill>
                </a:uFill>
                <a:hlinkClick r:id="rId4" invalidUrl="" action="" tgtFrame="" tooltip="" history="1" highlightClick="0" endSnd="0"/>
              </a:rPr>
              <a:t>Hall-C Live Page</a:t>
            </a:r>
          </a:p>
        </p:txBody>
      </p:sp>
      <p:sp>
        <p:nvSpPr>
          <p:cNvPr id="417" name="Footer Placeholder 3"/>
          <p:cNvSpPr txBox="1"/>
          <p:nvPr/>
        </p:nvSpPr>
        <p:spPr>
          <a:xfrm>
            <a:off x="3877888" y="6378731"/>
            <a:ext cx="1233996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01/28/2019</a:t>
            </a:r>
          </a:p>
        </p:txBody>
      </p:sp>
      <p:pic>
        <p:nvPicPr>
          <p:cNvPr id="418" name="Hall_C_logo.pdf" descr="Hall_C_logo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7013" y="6183756"/>
            <a:ext cx="1200810" cy="654206"/>
          </a:xfrm>
          <a:prstGeom prst="rect">
            <a:avLst/>
          </a:prstGeom>
          <a:ln w="12700">
            <a:miter lim="400000"/>
          </a:ln>
        </p:spPr>
      </p:pic>
      <p:sp>
        <p:nvSpPr>
          <p:cNvPr id="419" name="Slide Number Placeholder 4"/>
          <p:cNvSpPr txBox="1"/>
          <p:nvPr>
            <p:ph type="sldNum" sz="quarter" idx="2"/>
          </p:nvPr>
        </p:nvSpPr>
        <p:spPr>
          <a:xfrm>
            <a:off x="4372184" y="6586805"/>
            <a:ext cx="245404" cy="22698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20" name="Title 5"/>
          <p:cNvSpPr txBox="1"/>
          <p:nvPr>
            <p:ph type="title"/>
          </p:nvPr>
        </p:nvSpPr>
        <p:spPr>
          <a:xfrm>
            <a:off x="308919" y="73824"/>
            <a:ext cx="8464378" cy="654206"/>
          </a:xfrm>
          <a:prstGeom prst="rect">
            <a:avLst/>
          </a:prstGeom>
        </p:spPr>
        <p:txBody>
          <a:bodyPr/>
          <a:lstStyle>
            <a:lvl1pPr algn="ctr">
              <a:defRPr sz="3500"/>
            </a:lvl1pPr>
          </a:lstStyle>
          <a:p>
            <a:pPr/>
            <a:r>
              <a:t>Current Workflow for Online Analysis</a:t>
            </a:r>
          </a:p>
        </p:txBody>
      </p:sp>
      <p:pic>
        <p:nvPicPr>
          <p:cNvPr id="421" name="Line" descr="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5400000">
            <a:off x="7395801" y="2336766"/>
            <a:ext cx="937660" cy="437227"/>
          </a:xfrm>
          <a:prstGeom prst="rect">
            <a:avLst/>
          </a:prstGeom>
        </p:spPr>
      </p:pic>
      <p:pic>
        <p:nvPicPr>
          <p:cNvPr id="423" name="Line" descr="Lin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5400000">
            <a:off x="7395801" y="4074126"/>
            <a:ext cx="937660" cy="437227"/>
          </a:xfrm>
          <a:prstGeom prst="rect">
            <a:avLst/>
          </a:prstGeom>
        </p:spPr>
      </p:pic>
      <p:sp>
        <p:nvSpPr>
          <p:cNvPr id="425" name="Raw EVIO Data"/>
          <p:cNvSpPr/>
          <p:nvPr/>
        </p:nvSpPr>
        <p:spPr>
          <a:xfrm>
            <a:off x="6739074" y="1240645"/>
            <a:ext cx="2251113" cy="886860"/>
          </a:xfrm>
          <a:prstGeom prst="roundRect">
            <a:avLst>
              <a:gd name="adj" fmla="val 22725"/>
            </a:avLst>
          </a:prstGeom>
          <a:gradFill>
            <a:gsLst>
              <a:gs pos="0">
                <a:srgbClr val="941100"/>
              </a:gs>
              <a:gs pos="100000">
                <a:srgbClr val="000000"/>
              </a:gs>
            </a:gsLst>
            <a:lin ang="16200000"/>
          </a:gradFill>
          <a:ln>
            <a:solidFill>
              <a:srgbClr val="941100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 defTabSz="457200"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426" name="THaEvData"/>
          <p:cNvSpPr/>
          <p:nvPr/>
        </p:nvSpPr>
        <p:spPr>
          <a:xfrm>
            <a:off x="6739074" y="2985571"/>
            <a:ext cx="2251113" cy="886860"/>
          </a:xfrm>
          <a:prstGeom prst="roundRect">
            <a:avLst>
              <a:gd name="adj" fmla="val 22725"/>
            </a:avLst>
          </a:prstGeom>
          <a:gradFill>
            <a:gsLst>
              <a:gs pos="0">
                <a:srgbClr val="941100"/>
              </a:gs>
              <a:gs pos="100000">
                <a:srgbClr val="000000"/>
              </a:gs>
            </a:gsLst>
            <a:lin ang="16200000"/>
          </a:gradFill>
          <a:ln>
            <a:solidFill>
              <a:srgbClr val="941100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 defTabSz="457200"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427" name="THaEvData"/>
          <p:cNvSpPr/>
          <p:nvPr/>
        </p:nvSpPr>
        <p:spPr>
          <a:xfrm>
            <a:off x="6739074" y="4730494"/>
            <a:ext cx="2251113" cy="886861"/>
          </a:xfrm>
          <a:prstGeom prst="roundRect">
            <a:avLst>
              <a:gd name="adj" fmla="val 22725"/>
            </a:avLst>
          </a:prstGeom>
          <a:gradFill>
            <a:gsLst>
              <a:gs pos="0">
                <a:srgbClr val="941100"/>
              </a:gs>
              <a:gs pos="100000">
                <a:srgbClr val="000000"/>
              </a:gs>
            </a:gsLst>
            <a:lin ang="16200000"/>
          </a:gradFill>
          <a:ln>
            <a:solidFill>
              <a:srgbClr val="941100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 defTabSz="457200"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428" name="50k Replay"/>
          <p:cNvSpPr txBox="1"/>
          <p:nvPr/>
        </p:nvSpPr>
        <p:spPr>
          <a:xfrm>
            <a:off x="6798103" y="1465542"/>
            <a:ext cx="2133055" cy="437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 defTabSz="457200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50k Replay</a:t>
            </a:r>
          </a:p>
        </p:txBody>
      </p:sp>
      <p:sp>
        <p:nvSpPr>
          <p:cNvPr id="429" name="Online Monitoring"/>
          <p:cNvSpPr txBox="1"/>
          <p:nvPr/>
        </p:nvSpPr>
        <p:spPr>
          <a:xfrm>
            <a:off x="6798103" y="3032667"/>
            <a:ext cx="2133055" cy="792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 defTabSz="457200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Online Monitoring</a:t>
            </a:r>
          </a:p>
        </p:txBody>
      </p:sp>
      <p:sp>
        <p:nvSpPr>
          <p:cNvPr id="430" name="Report File Summary"/>
          <p:cNvSpPr txBox="1"/>
          <p:nvPr/>
        </p:nvSpPr>
        <p:spPr>
          <a:xfrm>
            <a:off x="6798103" y="4777591"/>
            <a:ext cx="2133055" cy="792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 defTabSz="457200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Report File Summary</a:t>
            </a:r>
          </a:p>
        </p:txBody>
      </p:sp>
      <p:sp>
        <p:nvSpPr>
          <p:cNvPr id="431" name="Footer Placeholder 3"/>
          <p:cNvSpPr txBox="1"/>
          <p:nvPr/>
        </p:nvSpPr>
        <p:spPr>
          <a:xfrm>
            <a:off x="1487550" y="6554370"/>
            <a:ext cx="2870223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Eric Pooser</a:t>
            </a:r>
          </a:p>
        </p:txBody>
      </p:sp>
      <p:sp>
        <p:nvSpPr>
          <p:cNvPr id="432" name="Footer Placeholder 3"/>
          <p:cNvSpPr txBox="1"/>
          <p:nvPr/>
        </p:nvSpPr>
        <p:spPr>
          <a:xfrm>
            <a:off x="4631999" y="6554370"/>
            <a:ext cx="2870223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Hall C Winter Collaboration Meeting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Title 5"/>
          <p:cNvSpPr txBox="1"/>
          <p:nvPr>
            <p:ph type="title"/>
          </p:nvPr>
        </p:nvSpPr>
        <p:spPr>
          <a:xfrm>
            <a:off x="308919" y="73824"/>
            <a:ext cx="8464378" cy="654206"/>
          </a:xfrm>
          <a:prstGeom prst="rect">
            <a:avLst/>
          </a:prstGeom>
        </p:spPr>
        <p:txBody>
          <a:bodyPr/>
          <a:lstStyle>
            <a:lvl1pPr algn="ctr">
              <a:defRPr sz="3500"/>
            </a:lvl1pPr>
          </a:lstStyle>
          <a:p>
            <a:pPr/>
            <a:r>
              <a:t>Online GUI</a:t>
            </a:r>
          </a:p>
        </p:txBody>
      </p:sp>
      <p:sp>
        <p:nvSpPr>
          <p:cNvPr id="435" name="Footer Placeholder 3"/>
          <p:cNvSpPr txBox="1"/>
          <p:nvPr/>
        </p:nvSpPr>
        <p:spPr>
          <a:xfrm>
            <a:off x="3877888" y="6378731"/>
            <a:ext cx="1233996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01/28/2019</a:t>
            </a:r>
          </a:p>
        </p:txBody>
      </p:sp>
      <p:pic>
        <p:nvPicPr>
          <p:cNvPr id="436" name="Hall_C_logo.pdf" descr="Hall_C_log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7013" y="6183756"/>
            <a:ext cx="1200810" cy="654206"/>
          </a:xfrm>
          <a:prstGeom prst="rect">
            <a:avLst/>
          </a:prstGeom>
          <a:ln w="12700">
            <a:miter lim="400000"/>
          </a:ln>
        </p:spPr>
      </p:pic>
      <p:sp>
        <p:nvSpPr>
          <p:cNvPr id="437" name="Slide Number Placeholder 4"/>
          <p:cNvSpPr txBox="1"/>
          <p:nvPr>
            <p:ph type="sldNum" sz="quarter" idx="2"/>
          </p:nvPr>
        </p:nvSpPr>
        <p:spPr>
          <a:xfrm>
            <a:off x="4372184" y="6586805"/>
            <a:ext cx="245404" cy="22698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38" name="online_gui_config_v2.png" descr="online_gui_config_v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408" y="897844"/>
            <a:ext cx="7064817" cy="5214712"/>
          </a:xfrm>
          <a:prstGeom prst="rect">
            <a:avLst/>
          </a:prstGeom>
          <a:ln w="12700">
            <a:miter lim="400000"/>
          </a:ln>
        </p:spPr>
      </p:pic>
      <p:sp>
        <p:nvSpPr>
          <p:cNvPr id="439" name="Content Placeholder 6"/>
          <p:cNvSpPr txBox="1"/>
          <p:nvPr>
            <p:ph type="body" sz="half" idx="1"/>
          </p:nvPr>
        </p:nvSpPr>
        <p:spPr>
          <a:xfrm>
            <a:off x="2711214" y="1031342"/>
            <a:ext cx="6313714" cy="2029845"/>
          </a:xfrm>
          <a:prstGeom prst="rect">
            <a:avLst/>
          </a:prstGeom>
        </p:spPr>
        <p:txBody>
          <a:bodyPr/>
          <a:lstStyle/>
          <a:p>
            <a:pPr marL="210311" indent="-210311" defTabSz="841247">
              <a:spcBef>
                <a:spcPts val="900"/>
              </a:spcBef>
              <a:defRPr sz="2024"/>
            </a:pPr>
            <a:r>
              <a:t>The online GUI is a useful tool that interacts nicely with the hallc-replay infrastructure</a:t>
            </a:r>
          </a:p>
          <a:p>
            <a:pPr marL="210311" indent="-210311" defTabSz="841247">
              <a:spcBef>
                <a:spcPts val="900"/>
              </a:spcBef>
              <a:defRPr sz="2024"/>
            </a:pPr>
            <a:r>
              <a:t>Plots the histograms defined in the DEF-files that are filled via the analyzer on an event by event basis</a:t>
            </a:r>
          </a:p>
          <a:p>
            <a:pPr marL="210311" indent="-210311" defTabSz="841247">
              <a:spcBef>
                <a:spcPts val="900"/>
              </a:spcBef>
              <a:defRPr sz="2024"/>
            </a:pPr>
            <a:r>
              <a:t>Executes macros that interact with the ROOT file data</a:t>
            </a:r>
          </a:p>
        </p:txBody>
      </p:sp>
      <p:sp>
        <p:nvSpPr>
          <p:cNvPr id="440" name="Content Placeholder 6"/>
          <p:cNvSpPr txBox="1"/>
          <p:nvPr/>
        </p:nvSpPr>
        <p:spPr>
          <a:xfrm>
            <a:off x="5129945" y="4826277"/>
            <a:ext cx="3857824" cy="1702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marL="221742" indent="-221742" defTabSz="886968">
              <a:lnSpc>
                <a:spcPct val="90000"/>
              </a:lnSpc>
              <a:spcBef>
                <a:spcPts val="900"/>
              </a:spcBef>
              <a:buSzPct val="100000"/>
              <a:buFont typeface="Arial"/>
              <a:buChar char="•"/>
              <a:defRPr sz="2134">
                <a:latin typeface="Arial"/>
                <a:ea typeface="Arial"/>
                <a:cs typeface="Arial"/>
                <a:sym typeface="Arial"/>
              </a:defRPr>
            </a:pPr>
            <a:r>
              <a:t>Can be utilized in the online scaler/full replays in order to display information of interest</a:t>
            </a:r>
          </a:p>
          <a:p>
            <a:pPr marL="221742" indent="-221742" defTabSz="886968">
              <a:lnSpc>
                <a:spcPct val="90000"/>
              </a:lnSpc>
              <a:spcBef>
                <a:spcPts val="900"/>
              </a:spcBef>
              <a:buSzPct val="100000"/>
              <a:buFont typeface="Arial"/>
              <a:buChar char="•"/>
              <a:defRPr sz="2134">
                <a:latin typeface="Arial"/>
                <a:ea typeface="Arial"/>
                <a:cs typeface="Arial"/>
                <a:sym typeface="Arial"/>
              </a:defRPr>
            </a:pPr>
            <a:r>
              <a:rPr u="sng">
                <a:solidFill>
                  <a:srgbClr val="941100"/>
                </a:solidFill>
                <a:uFill>
                  <a:solidFill>
                    <a:srgbClr val="941100"/>
                  </a:solidFill>
                </a:uFill>
                <a:hlinkClick r:id="rId4" invalidUrl="" action="" tgtFrame="" tooltip="" history="1" highlightClick="0" endSnd="0"/>
              </a:rPr>
              <a:t>'How-To' PDF</a:t>
            </a:r>
          </a:p>
        </p:txBody>
      </p:sp>
      <p:sp>
        <p:nvSpPr>
          <p:cNvPr id="441" name="Footer Placeholder 3"/>
          <p:cNvSpPr txBox="1"/>
          <p:nvPr/>
        </p:nvSpPr>
        <p:spPr>
          <a:xfrm>
            <a:off x="1487550" y="6554370"/>
            <a:ext cx="2870223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Eric Pooser</a:t>
            </a:r>
          </a:p>
        </p:txBody>
      </p:sp>
      <p:sp>
        <p:nvSpPr>
          <p:cNvPr id="442" name="Footer Placeholder 3"/>
          <p:cNvSpPr txBox="1"/>
          <p:nvPr/>
        </p:nvSpPr>
        <p:spPr>
          <a:xfrm>
            <a:off x="4631999" y="6554370"/>
            <a:ext cx="2870223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Hall C Winter Collaboration Meeting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workshop-agenda-day-1.png" descr="workshop-agenda-day-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6670" y="2132815"/>
            <a:ext cx="2879865" cy="4064001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Title 5"/>
          <p:cNvSpPr txBox="1"/>
          <p:nvPr>
            <p:ph type="title"/>
          </p:nvPr>
        </p:nvSpPr>
        <p:spPr>
          <a:xfrm>
            <a:off x="308919" y="73824"/>
            <a:ext cx="8464378" cy="654206"/>
          </a:xfrm>
          <a:prstGeom prst="rect">
            <a:avLst/>
          </a:prstGeom>
        </p:spPr>
        <p:txBody>
          <a:bodyPr/>
          <a:lstStyle>
            <a:lvl1pPr algn="ctr" defTabSz="886968">
              <a:defRPr sz="3395"/>
            </a:lvl1pPr>
          </a:lstStyle>
          <a:p>
            <a:pPr/>
            <a:r>
              <a:t>Joint Hall A &amp; C Data Analysis Workshop</a:t>
            </a:r>
          </a:p>
        </p:txBody>
      </p:sp>
      <p:sp>
        <p:nvSpPr>
          <p:cNvPr id="136" name="Content Placeholder 6"/>
          <p:cNvSpPr txBox="1"/>
          <p:nvPr>
            <p:ph type="body" sz="half" idx="1"/>
          </p:nvPr>
        </p:nvSpPr>
        <p:spPr>
          <a:xfrm>
            <a:off x="103198" y="854032"/>
            <a:ext cx="8937604" cy="1469683"/>
          </a:xfrm>
          <a:prstGeom prst="rect">
            <a:avLst/>
          </a:prstGeom>
        </p:spPr>
        <p:txBody>
          <a:bodyPr/>
          <a:lstStyle/>
          <a:p>
            <a:pPr/>
            <a:r>
              <a:rPr u="sng">
                <a:solidFill>
                  <a:srgbClr val="941100"/>
                </a:solidFill>
                <a:uFill>
                  <a:solidFill>
                    <a:srgbClr val="941100"/>
                  </a:solidFill>
                </a:uFill>
                <a:hlinkClick r:id="rId3" invalidUrl="" action="" tgtFrame="" tooltip="" history="1" highlightClick="0" endSnd="0"/>
              </a:rPr>
              <a:t>Analysis Workshop</a:t>
            </a:r>
            <a:r>
              <a:t> held June 25-26, 2018</a:t>
            </a:r>
          </a:p>
          <a:p>
            <a:pPr/>
            <a:r>
              <a:t>Great starting point for new users unfamiliar to the software</a:t>
            </a:r>
          </a:p>
          <a:p>
            <a:pPr/>
            <a:r>
              <a:rPr u="sng">
                <a:solidFill>
                  <a:srgbClr val="941100"/>
                </a:solidFill>
                <a:uFill>
                  <a:solidFill>
                    <a:srgbClr val="941100"/>
                  </a:solidFill>
                </a:uFill>
                <a:hlinkClick r:id="rId4" invalidUrl="" action="" tgtFrame="" tooltip="" history="1" highlightClick="0" endSnd="0"/>
              </a:rPr>
              <a:t>Git Repo</a:t>
            </a:r>
            <a:r>
              <a:t> for interactive sessions covering wide range of topics </a:t>
            </a:r>
          </a:p>
        </p:txBody>
      </p:sp>
      <p:sp>
        <p:nvSpPr>
          <p:cNvPr id="137" name="Footer Placeholder 3"/>
          <p:cNvSpPr txBox="1"/>
          <p:nvPr/>
        </p:nvSpPr>
        <p:spPr>
          <a:xfrm>
            <a:off x="1487550" y="6554370"/>
            <a:ext cx="2870223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Eric Pooser</a:t>
            </a:r>
          </a:p>
        </p:txBody>
      </p:sp>
      <p:sp>
        <p:nvSpPr>
          <p:cNvPr id="138" name="Footer Placeholder 3"/>
          <p:cNvSpPr txBox="1"/>
          <p:nvPr/>
        </p:nvSpPr>
        <p:spPr>
          <a:xfrm>
            <a:off x="3877888" y="6378731"/>
            <a:ext cx="1233996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01/28/2019</a:t>
            </a:r>
          </a:p>
        </p:txBody>
      </p:sp>
      <p:sp>
        <p:nvSpPr>
          <p:cNvPr id="139" name="Footer Placeholder 3"/>
          <p:cNvSpPr txBox="1"/>
          <p:nvPr/>
        </p:nvSpPr>
        <p:spPr>
          <a:xfrm>
            <a:off x="4631999" y="6554370"/>
            <a:ext cx="2870223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Hall C Winter Collaboration Meeting</a:t>
            </a:r>
          </a:p>
        </p:txBody>
      </p:sp>
      <p:pic>
        <p:nvPicPr>
          <p:cNvPr id="140" name="Hall_C_logo.pdf" descr="Hall_C_logo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7013" y="6183756"/>
            <a:ext cx="1200810" cy="654206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Slide Number Placeholder 4"/>
          <p:cNvSpPr txBox="1"/>
          <p:nvPr>
            <p:ph type="sldNum" sz="quarter" idx="2"/>
          </p:nvPr>
        </p:nvSpPr>
        <p:spPr>
          <a:xfrm>
            <a:off x="4407500" y="6586805"/>
            <a:ext cx="174772" cy="22698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2" name="workshop-agenda-day-2.png" descr="workshop-agenda-day-2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631999" y="2132815"/>
            <a:ext cx="3466783" cy="4064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Title 5"/>
          <p:cNvSpPr txBox="1"/>
          <p:nvPr>
            <p:ph type="title"/>
          </p:nvPr>
        </p:nvSpPr>
        <p:spPr>
          <a:xfrm>
            <a:off x="308919" y="73824"/>
            <a:ext cx="8464378" cy="654206"/>
          </a:xfrm>
          <a:prstGeom prst="rect">
            <a:avLst/>
          </a:prstGeom>
        </p:spPr>
        <p:txBody>
          <a:bodyPr/>
          <a:lstStyle>
            <a:lvl1pPr algn="ctr">
              <a:defRPr sz="3500"/>
            </a:lvl1pPr>
          </a:lstStyle>
          <a:p>
            <a:pPr/>
            <a:r>
              <a:t>50k Replay Online Monitoring</a:t>
            </a:r>
          </a:p>
        </p:txBody>
      </p:sp>
      <p:sp>
        <p:nvSpPr>
          <p:cNvPr id="445" name="Footer Placeholder 3"/>
          <p:cNvSpPr txBox="1"/>
          <p:nvPr/>
        </p:nvSpPr>
        <p:spPr>
          <a:xfrm>
            <a:off x="3877888" y="6378731"/>
            <a:ext cx="1233996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01/28/2019</a:t>
            </a:r>
          </a:p>
        </p:txBody>
      </p:sp>
      <p:pic>
        <p:nvPicPr>
          <p:cNvPr id="446" name="Hall_C_logo.pdf" descr="Hall_C_log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7013" y="6183756"/>
            <a:ext cx="1200810" cy="654206"/>
          </a:xfrm>
          <a:prstGeom prst="rect">
            <a:avLst/>
          </a:prstGeom>
          <a:ln w="12700">
            <a:miter lim="400000"/>
          </a:ln>
        </p:spPr>
      </p:pic>
      <p:sp>
        <p:nvSpPr>
          <p:cNvPr id="447" name="Slide Number Placeholder 4"/>
          <p:cNvSpPr txBox="1"/>
          <p:nvPr>
            <p:ph type="sldNum" sz="quarter" idx="2"/>
          </p:nvPr>
        </p:nvSpPr>
        <p:spPr>
          <a:xfrm>
            <a:off x="4372184" y="6586805"/>
            <a:ext cx="245404" cy="22698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48" name="shms_mon_tabs.png" descr="shms_mon_tab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031" y="815389"/>
            <a:ext cx="2118923" cy="5281007"/>
          </a:xfrm>
          <a:prstGeom prst="rect">
            <a:avLst/>
          </a:prstGeom>
          <a:ln w="12700">
            <a:miter lim="400000"/>
          </a:ln>
        </p:spPr>
      </p:pic>
      <p:pic>
        <p:nvPicPr>
          <p:cNvPr id="449" name="phodo_occ_mult.png" descr="phodo_occ_mult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61646" y="815389"/>
            <a:ext cx="3133882" cy="3244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0" name="pdc_occ.png" descr="pdc_occ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526301" y="1231949"/>
            <a:ext cx="3482682" cy="3882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1" name="pfp_quantities_v2.png" descr="pfp_quantities_v2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361646" y="3955792"/>
            <a:ext cx="6782354" cy="2459752"/>
          </a:xfrm>
          <a:prstGeom prst="rect">
            <a:avLst/>
          </a:prstGeom>
          <a:ln w="12700">
            <a:miter lim="400000"/>
          </a:ln>
        </p:spPr>
      </p:pic>
      <p:sp>
        <p:nvSpPr>
          <p:cNvPr id="452" name="Footer Placeholder 3"/>
          <p:cNvSpPr txBox="1"/>
          <p:nvPr/>
        </p:nvSpPr>
        <p:spPr>
          <a:xfrm>
            <a:off x="1487550" y="6554370"/>
            <a:ext cx="2870223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Eric Pooser</a:t>
            </a:r>
          </a:p>
        </p:txBody>
      </p:sp>
      <p:sp>
        <p:nvSpPr>
          <p:cNvPr id="453" name="Footer Placeholder 3"/>
          <p:cNvSpPr txBox="1"/>
          <p:nvPr/>
        </p:nvSpPr>
        <p:spPr>
          <a:xfrm>
            <a:off x="4631999" y="6554370"/>
            <a:ext cx="2870223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Hall C Winter Collaboration Meeting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Title 5"/>
          <p:cNvSpPr txBox="1"/>
          <p:nvPr>
            <p:ph type="title"/>
          </p:nvPr>
        </p:nvSpPr>
        <p:spPr>
          <a:xfrm>
            <a:off x="308919" y="73824"/>
            <a:ext cx="8464378" cy="654206"/>
          </a:xfrm>
          <a:prstGeom prst="rect">
            <a:avLst/>
          </a:prstGeom>
        </p:spPr>
        <p:txBody>
          <a:bodyPr/>
          <a:lstStyle>
            <a:lvl1pPr algn="ctr">
              <a:defRPr sz="3500"/>
            </a:lvl1pPr>
          </a:lstStyle>
          <a:p>
            <a:pPr/>
            <a:r>
              <a:t>50k Replay Online Monitoring</a:t>
            </a:r>
          </a:p>
        </p:txBody>
      </p:sp>
      <p:sp>
        <p:nvSpPr>
          <p:cNvPr id="456" name="Footer Placeholder 3"/>
          <p:cNvSpPr txBox="1"/>
          <p:nvPr/>
        </p:nvSpPr>
        <p:spPr>
          <a:xfrm>
            <a:off x="3877888" y="6378731"/>
            <a:ext cx="1233996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01/28/2019</a:t>
            </a:r>
          </a:p>
        </p:txBody>
      </p:sp>
      <p:pic>
        <p:nvPicPr>
          <p:cNvPr id="457" name="Hall_C_logo.pdf" descr="Hall_C_log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7013" y="6183756"/>
            <a:ext cx="1200810" cy="654206"/>
          </a:xfrm>
          <a:prstGeom prst="rect">
            <a:avLst/>
          </a:prstGeom>
          <a:ln w="12700">
            <a:miter lim="400000"/>
          </a:ln>
        </p:spPr>
      </p:pic>
      <p:sp>
        <p:nvSpPr>
          <p:cNvPr id="458" name="Slide Number Placeholder 4"/>
          <p:cNvSpPr txBox="1"/>
          <p:nvPr>
            <p:ph type="sldNum" sz="quarter" idx="2"/>
          </p:nvPr>
        </p:nvSpPr>
        <p:spPr>
          <a:xfrm>
            <a:off x="4372184" y="6586805"/>
            <a:ext cx="245404" cy="22698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59" name="hms_mon_tabs.png" descr="hms_mon_tab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560" y="840102"/>
            <a:ext cx="2014280" cy="5268115"/>
          </a:xfrm>
          <a:prstGeom prst="rect">
            <a:avLst/>
          </a:prstGeom>
          <a:ln w="12700">
            <a:miter lim="400000"/>
          </a:ln>
        </p:spPr>
      </p:pic>
      <p:pic>
        <p:nvPicPr>
          <p:cNvPr id="460" name="Screen Shot 2018-10-26 at 9.52.59 AM.png" descr="Screen Shot 2018-10-26 at 9.52.59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26239" y="763902"/>
            <a:ext cx="4189517" cy="1494507"/>
          </a:xfrm>
          <a:prstGeom prst="rect">
            <a:avLst/>
          </a:prstGeom>
          <a:ln w="12700">
            <a:miter lim="400000"/>
          </a:ln>
        </p:spPr>
      </p:pic>
      <p:pic>
        <p:nvPicPr>
          <p:cNvPr id="461" name="hdc_wire_eff.png" descr="hdc_wire_eff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497953" y="4349151"/>
            <a:ext cx="5846089" cy="20970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2" name="hetracknorm_vs_delta.png" descr="hetracknorm_vs_delta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267997" y="2242583"/>
            <a:ext cx="6306002" cy="2144899"/>
          </a:xfrm>
          <a:prstGeom prst="rect">
            <a:avLst/>
          </a:prstGeom>
          <a:ln w="12700">
            <a:miter lim="400000"/>
          </a:ln>
        </p:spPr>
      </p:pic>
      <p:sp>
        <p:nvSpPr>
          <p:cNvPr id="463" name="Footer Placeholder 3"/>
          <p:cNvSpPr txBox="1"/>
          <p:nvPr/>
        </p:nvSpPr>
        <p:spPr>
          <a:xfrm>
            <a:off x="1487550" y="6554370"/>
            <a:ext cx="2870223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Eric Pooser</a:t>
            </a:r>
          </a:p>
        </p:txBody>
      </p:sp>
      <p:sp>
        <p:nvSpPr>
          <p:cNvPr id="464" name="Footer Placeholder 3"/>
          <p:cNvSpPr txBox="1"/>
          <p:nvPr/>
        </p:nvSpPr>
        <p:spPr>
          <a:xfrm>
            <a:off x="4631999" y="6554370"/>
            <a:ext cx="2870223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Hall C Winter Collaboration Meeting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Content Placeholder 6"/>
          <p:cNvSpPr txBox="1"/>
          <p:nvPr>
            <p:ph type="body" sz="half" idx="1"/>
          </p:nvPr>
        </p:nvSpPr>
        <p:spPr>
          <a:xfrm>
            <a:off x="19378" y="834615"/>
            <a:ext cx="4312412" cy="5318755"/>
          </a:xfrm>
          <a:prstGeom prst="rect">
            <a:avLst/>
          </a:prstGeom>
        </p:spPr>
        <p:txBody>
          <a:bodyPr/>
          <a:lstStyle/>
          <a:p>
            <a:pPr/>
            <a:r>
              <a:t>Various tools that facilitate online operations live in the </a:t>
            </a:r>
            <a:r>
              <a:rPr u="sng">
                <a:solidFill>
                  <a:srgbClr val="941100"/>
                </a:solidFill>
                <a:uFill>
                  <a:solidFill>
                    <a:srgbClr val="941100"/>
                  </a:solidFill>
                </a:uFill>
                <a:hlinkClick r:id="rId2" invalidUrl="" action="" tgtFrame="" tooltip="" history="1" highlightClick="0" endSnd="0"/>
              </a:rPr>
              <a:t>UTIL_OL</a:t>
            </a:r>
            <a:r>
              <a:t> repository</a:t>
            </a:r>
          </a:p>
          <a:p>
            <a:pPr/>
            <a:r>
              <a:t>Script to extract the angle camera photos for each run</a:t>
            </a:r>
          </a:p>
          <a:p>
            <a:pPr/>
            <a:r>
              <a:t>Script to monitor total accumulated charge in live time</a:t>
            </a:r>
          </a:p>
          <a:p>
            <a:pPr/>
            <a:r>
              <a:t>Script to parse relevant report file data to display to shift crew</a:t>
            </a:r>
          </a:p>
          <a:p>
            <a:pPr/>
            <a:r>
              <a:t>Shell scripts that handle the 50k replay utilized for detector checkout</a:t>
            </a:r>
          </a:p>
          <a:p>
            <a:pPr lvl="1" marL="685800" indent="-228600">
              <a:buChar char="•"/>
            </a:pPr>
            <a:r>
              <a:t>'run_(s)hms.sh'</a:t>
            </a:r>
          </a:p>
          <a:p>
            <a:pPr lvl="1" marL="685800" indent="-228600">
              <a:buChar char="•"/>
            </a:pPr>
            <a:r>
              <a:t>'run_coin_(s)hms.sh'</a:t>
            </a:r>
          </a:p>
        </p:txBody>
      </p:sp>
      <p:sp>
        <p:nvSpPr>
          <p:cNvPr id="467" name="Footer Placeholder 3"/>
          <p:cNvSpPr txBox="1"/>
          <p:nvPr/>
        </p:nvSpPr>
        <p:spPr>
          <a:xfrm>
            <a:off x="3877888" y="6378731"/>
            <a:ext cx="1233996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01/28/2019</a:t>
            </a:r>
          </a:p>
        </p:txBody>
      </p:sp>
      <p:pic>
        <p:nvPicPr>
          <p:cNvPr id="468" name="Hall_C_logo.pdf" descr="Hall_C_logo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7013" y="6183756"/>
            <a:ext cx="1200810" cy="654206"/>
          </a:xfrm>
          <a:prstGeom prst="rect">
            <a:avLst/>
          </a:prstGeom>
          <a:ln w="12700">
            <a:miter lim="400000"/>
          </a:ln>
        </p:spPr>
      </p:pic>
      <p:sp>
        <p:nvSpPr>
          <p:cNvPr id="469" name="Slide Number Placeholder 4"/>
          <p:cNvSpPr txBox="1"/>
          <p:nvPr>
            <p:ph type="sldNum" sz="quarter" idx="2"/>
          </p:nvPr>
        </p:nvSpPr>
        <p:spPr>
          <a:xfrm>
            <a:off x="4372184" y="6586805"/>
            <a:ext cx="245404" cy="22698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70" name="Title 5"/>
          <p:cNvSpPr txBox="1"/>
          <p:nvPr>
            <p:ph type="title"/>
          </p:nvPr>
        </p:nvSpPr>
        <p:spPr>
          <a:xfrm>
            <a:off x="308919" y="73824"/>
            <a:ext cx="8464378" cy="654206"/>
          </a:xfrm>
          <a:prstGeom prst="rect">
            <a:avLst/>
          </a:prstGeom>
        </p:spPr>
        <p:txBody>
          <a:bodyPr/>
          <a:lstStyle>
            <a:lvl1pPr algn="ctr">
              <a:defRPr sz="3500"/>
            </a:lvl1pPr>
          </a:lstStyle>
          <a:p>
            <a:pPr/>
            <a:r>
              <a:t>Tools for Online Analysis</a:t>
            </a:r>
          </a:p>
        </p:txBody>
      </p:sp>
      <p:pic>
        <p:nvPicPr>
          <p:cNvPr id="471" name="pcharge_counter.png" descr="pcharge_counter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64082" y="2470220"/>
            <a:ext cx="4626578" cy="77844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2" name="preport_file_summary.png" descr="preport_file_summary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980094" y="3325998"/>
            <a:ext cx="3594554" cy="3087534"/>
          </a:xfrm>
          <a:prstGeom prst="rect">
            <a:avLst/>
          </a:prstGeom>
          <a:ln w="12700">
            <a:miter lim="400000"/>
          </a:ln>
        </p:spPr>
      </p:pic>
      <p:pic>
        <p:nvPicPr>
          <p:cNvPr id="473" name="angle_cameras.png" descr="angle_cameras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464082" y="833109"/>
            <a:ext cx="4626578" cy="153203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4" name="Line" descr="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463958" y="1863551"/>
            <a:ext cx="979593" cy="437227"/>
          </a:xfrm>
          <a:prstGeom prst="rect">
            <a:avLst/>
          </a:prstGeom>
        </p:spPr>
      </p:pic>
      <p:pic>
        <p:nvPicPr>
          <p:cNvPr id="476" name="Line" descr="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930558" y="2577291"/>
            <a:ext cx="1565189" cy="437227"/>
          </a:xfrm>
          <a:prstGeom prst="rect">
            <a:avLst/>
          </a:prstGeom>
        </p:spPr>
      </p:pic>
      <p:pic>
        <p:nvPicPr>
          <p:cNvPr id="478" name="Line" descr="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005090" y="3312729"/>
            <a:ext cx="979593" cy="437227"/>
          </a:xfrm>
          <a:prstGeom prst="rect">
            <a:avLst/>
          </a:prstGeom>
        </p:spPr>
      </p:pic>
      <p:sp>
        <p:nvSpPr>
          <p:cNvPr id="480" name="Footer Placeholder 3"/>
          <p:cNvSpPr txBox="1"/>
          <p:nvPr/>
        </p:nvSpPr>
        <p:spPr>
          <a:xfrm>
            <a:off x="1487550" y="6554370"/>
            <a:ext cx="2870223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Eric Pooser</a:t>
            </a:r>
          </a:p>
        </p:txBody>
      </p:sp>
      <p:sp>
        <p:nvSpPr>
          <p:cNvPr id="481" name="Footer Placeholder 3"/>
          <p:cNvSpPr txBox="1"/>
          <p:nvPr/>
        </p:nvSpPr>
        <p:spPr>
          <a:xfrm>
            <a:off x="4631999" y="6554370"/>
            <a:ext cx="2870223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Hall C Winter Collaboration Meeting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Content Placeholder 6"/>
          <p:cNvSpPr txBox="1"/>
          <p:nvPr>
            <p:ph type="body" idx="1"/>
          </p:nvPr>
        </p:nvSpPr>
        <p:spPr>
          <a:xfrm>
            <a:off x="119073" y="878366"/>
            <a:ext cx="8905855" cy="5191587"/>
          </a:xfrm>
          <a:prstGeom prst="rect">
            <a:avLst/>
          </a:prstGeom>
        </p:spPr>
        <p:txBody>
          <a:bodyPr/>
          <a:lstStyle/>
          <a:p>
            <a:pPr marL="210311" indent="-210311" defTabSz="841247">
              <a:spcBef>
                <a:spcPts val="900"/>
              </a:spcBef>
              <a:defRPr sz="2024"/>
            </a:pPr>
            <a:r>
              <a:t>Once the 50k detector checkout analysis has concluded, further online analysis is entirely up to the run group</a:t>
            </a:r>
          </a:p>
          <a:p>
            <a:pPr marL="210311" indent="-210311" defTabSz="841247">
              <a:spcBef>
                <a:spcPts val="900"/>
              </a:spcBef>
              <a:defRPr sz="2024"/>
            </a:pPr>
            <a:r>
              <a:t>Previous groups have conducted full replays of each run by analyzing both scaler replays (fast) and physics analyses (slow)</a:t>
            </a:r>
          </a:p>
          <a:p>
            <a:pPr lvl="1" marL="630936" indent="-210311" defTabSz="841247">
              <a:spcBef>
                <a:spcPts val="900"/>
              </a:spcBef>
              <a:buChar char="•"/>
              <a:defRPr sz="2024"/>
            </a:pPr>
            <a:r>
              <a:t>Scaler replays for things like accumulated charge, dead time calculations, etc.</a:t>
            </a:r>
          </a:p>
          <a:p>
            <a:pPr lvl="1" marL="630936" indent="-210311" defTabSz="841247">
              <a:spcBef>
                <a:spcPts val="900"/>
              </a:spcBef>
              <a:buChar char="•"/>
              <a:defRPr sz="2024"/>
            </a:pPr>
            <a:r>
              <a:t>Physics replays for 'bean counting' and kinematic checks (t vs. ϕ)</a:t>
            </a:r>
          </a:p>
          <a:p>
            <a:pPr marL="210311" indent="-210311" defTabSz="841247">
              <a:spcBef>
                <a:spcPts val="900"/>
              </a:spcBef>
              <a:defRPr sz="2024"/>
            </a:pPr>
            <a:r>
              <a:t>Files corresponding to these analyses MUST live on the RAID disk under an experiment specific directory</a:t>
            </a:r>
          </a:p>
          <a:p>
            <a:pPr lvl="1" marL="630936" indent="-210311" defTabSz="841247">
              <a:spcBef>
                <a:spcPts val="900"/>
              </a:spcBef>
              <a:buChar char="•"/>
              <a:defRPr sz="2024"/>
            </a:pPr>
            <a:r>
              <a:t>e.g. </a:t>
            </a:r>
            <a:r>
              <a:rPr b="1">
                <a:solidFill>
                  <a:srgbClr val="941100"/>
                </a:solidFill>
                <a:latin typeface="Courier New"/>
                <a:ea typeface="Courier New"/>
                <a:cs typeface="Courier New"/>
                <a:sym typeface="Courier New"/>
              </a:rPr>
              <a:t>/net/cdaq/cdaql1data/cdaq/jpsizzle/</a:t>
            </a:r>
            <a:endParaRPr b="1">
              <a:solidFill>
                <a:srgbClr val="9411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210311" indent="-210311" defTabSz="841247">
              <a:spcBef>
                <a:spcPts val="900"/>
              </a:spcBef>
              <a:defRPr sz="2024"/>
            </a:pPr>
            <a:r>
              <a:t>Directories containing analysis files should symlink to common prefix which points to experiment specific location on the RAID disk</a:t>
            </a:r>
          </a:p>
          <a:p>
            <a:pPr lvl="1" marL="630936" indent="-210311" defTabSz="841247">
              <a:spcBef>
                <a:spcPts val="900"/>
              </a:spcBef>
              <a:buChar char="•"/>
              <a:defRPr sz="2024"/>
            </a:pPr>
            <a:r>
              <a:rPr b="1">
                <a:solidFill>
                  <a:srgbClr val="941100"/>
                </a:solidFill>
                <a:latin typeface="Courier New"/>
                <a:ea typeface="Courier New"/>
                <a:cs typeface="Courier New"/>
                <a:sym typeface="Courier New"/>
              </a:rPr>
              <a:t>OUTPUT -&gt; net/cdaq/cdaql1data/cdaq/jpsizzle/</a:t>
            </a:r>
            <a:endParaRPr b="1">
              <a:solidFill>
                <a:srgbClr val="9411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lvl="1" marL="630936" indent="-210311" defTabSz="841247">
              <a:spcBef>
                <a:spcPts val="900"/>
              </a:spcBef>
              <a:buChar char="•"/>
              <a:defRPr sz="2024"/>
            </a:pPr>
            <a:r>
              <a:rPr b="1">
                <a:solidFill>
                  <a:srgbClr val="941100"/>
                </a:solidFill>
                <a:latin typeface="Courier New"/>
                <a:ea typeface="Courier New"/>
                <a:cs typeface="Courier New"/>
                <a:sym typeface="Courier New"/>
              </a:rPr>
              <a:t>ROOTfiles -&gt; OUTPUT/ROOTfiles/</a:t>
            </a:r>
            <a:endParaRPr b="1">
              <a:solidFill>
                <a:srgbClr val="9411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lvl="1" marL="630936" indent="-210311" defTabSz="841247">
              <a:spcBef>
                <a:spcPts val="900"/>
              </a:spcBef>
              <a:buChar char="•"/>
              <a:defRPr sz="2024"/>
            </a:pPr>
            <a:r>
              <a:rPr b="1">
                <a:solidFill>
                  <a:srgbClr val="941100"/>
                </a:solidFill>
                <a:latin typeface="Courier New"/>
                <a:ea typeface="Courier New"/>
                <a:cs typeface="Courier New"/>
                <a:sym typeface="Courier New"/>
              </a:rPr>
              <a:t>HISTOGRAMS -&gt; OUTPUT/HISOGRAMS/</a:t>
            </a:r>
          </a:p>
        </p:txBody>
      </p:sp>
      <p:sp>
        <p:nvSpPr>
          <p:cNvPr id="484" name="Footer Placeholder 3"/>
          <p:cNvSpPr txBox="1"/>
          <p:nvPr/>
        </p:nvSpPr>
        <p:spPr>
          <a:xfrm>
            <a:off x="3877888" y="6378731"/>
            <a:ext cx="1233996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01/28/2019</a:t>
            </a:r>
          </a:p>
        </p:txBody>
      </p:sp>
      <p:pic>
        <p:nvPicPr>
          <p:cNvPr id="485" name="Hall_C_logo.pdf" descr="Hall_C_log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7013" y="6183756"/>
            <a:ext cx="1200810" cy="654206"/>
          </a:xfrm>
          <a:prstGeom prst="rect">
            <a:avLst/>
          </a:prstGeom>
          <a:ln w="12700">
            <a:miter lim="400000"/>
          </a:ln>
        </p:spPr>
      </p:pic>
      <p:sp>
        <p:nvSpPr>
          <p:cNvPr id="486" name="Slide Number Placeholder 4"/>
          <p:cNvSpPr txBox="1"/>
          <p:nvPr>
            <p:ph type="sldNum" sz="quarter" idx="2"/>
          </p:nvPr>
        </p:nvSpPr>
        <p:spPr>
          <a:xfrm>
            <a:off x="4372184" y="6586805"/>
            <a:ext cx="245404" cy="22698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87" name="Title 5"/>
          <p:cNvSpPr txBox="1"/>
          <p:nvPr>
            <p:ph type="title"/>
          </p:nvPr>
        </p:nvSpPr>
        <p:spPr>
          <a:xfrm>
            <a:off x="308919" y="73824"/>
            <a:ext cx="8464378" cy="654206"/>
          </a:xfrm>
          <a:prstGeom prst="rect">
            <a:avLst/>
          </a:prstGeom>
        </p:spPr>
        <p:txBody>
          <a:bodyPr/>
          <a:lstStyle>
            <a:lvl1pPr algn="ctr">
              <a:defRPr sz="3500"/>
            </a:lvl1pPr>
          </a:lstStyle>
          <a:p>
            <a:pPr/>
            <a:r>
              <a:t>Current Workflow for Online Analysis</a:t>
            </a:r>
          </a:p>
        </p:txBody>
      </p:sp>
      <p:sp>
        <p:nvSpPr>
          <p:cNvPr id="488" name="Footer Placeholder 3"/>
          <p:cNvSpPr txBox="1"/>
          <p:nvPr/>
        </p:nvSpPr>
        <p:spPr>
          <a:xfrm>
            <a:off x="1487550" y="6554370"/>
            <a:ext cx="2870223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Eric Pooser</a:t>
            </a:r>
          </a:p>
        </p:txBody>
      </p:sp>
      <p:sp>
        <p:nvSpPr>
          <p:cNvPr id="489" name="Footer Placeholder 3"/>
          <p:cNvSpPr txBox="1"/>
          <p:nvPr/>
        </p:nvSpPr>
        <p:spPr>
          <a:xfrm>
            <a:off x="4631999" y="6554370"/>
            <a:ext cx="2870223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Hall C Winter Collaboration Meeting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Content Placeholder 6"/>
          <p:cNvSpPr txBox="1"/>
          <p:nvPr>
            <p:ph type="body" idx="1"/>
          </p:nvPr>
        </p:nvSpPr>
        <p:spPr>
          <a:xfrm>
            <a:off x="165294" y="878366"/>
            <a:ext cx="8751628" cy="5191586"/>
          </a:xfrm>
          <a:prstGeom prst="rect">
            <a:avLst/>
          </a:prstGeom>
        </p:spPr>
        <p:txBody>
          <a:bodyPr/>
          <a:lstStyle/>
          <a:p>
            <a:pPr marL="187452" indent="-187452" defTabSz="749808">
              <a:spcBef>
                <a:spcPts val="800"/>
              </a:spcBef>
              <a:defRPr sz="1803"/>
            </a:pPr>
            <a:r>
              <a:t>Individual users can/should create (and work in) their own workspace on cdaql1 e.g. </a:t>
            </a:r>
            <a:r>
              <a:rPr b="1">
                <a:solidFill>
                  <a:srgbClr val="941100"/>
                </a:solidFill>
                <a:latin typeface="Courier New"/>
                <a:ea typeface="Courier New"/>
                <a:cs typeface="Courier New"/>
                <a:sym typeface="Courier New"/>
              </a:rPr>
              <a:t>/home/cdaq/user</a:t>
            </a:r>
            <a:endParaRPr b="1">
              <a:solidFill>
                <a:srgbClr val="9411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lvl="1" marL="562355" indent="-187452" defTabSz="749808">
              <a:spcBef>
                <a:spcPts val="800"/>
              </a:spcBef>
              <a:buChar char="•"/>
              <a:defRPr sz="1803"/>
            </a:pPr>
            <a:r>
              <a:t>Quick replays and sanity checks can be performed here</a:t>
            </a:r>
          </a:p>
          <a:p>
            <a:pPr marL="187452" indent="-187452" defTabSz="749808">
              <a:spcBef>
                <a:spcPts val="800"/>
              </a:spcBef>
              <a:defRPr sz="1803"/>
            </a:pPr>
            <a:r>
              <a:t>All common file systems on the farm are mounted on the cdaq cluster</a:t>
            </a:r>
          </a:p>
          <a:p>
            <a:pPr lvl="1" marL="562355" indent="-187452" defTabSz="749808">
              <a:spcBef>
                <a:spcPts val="800"/>
              </a:spcBef>
              <a:buChar char="•"/>
              <a:defRPr sz="1803"/>
            </a:pPr>
            <a:r>
              <a:rPr b="1">
                <a:solidFill>
                  <a:srgbClr val="941100"/>
                </a:solidFill>
                <a:latin typeface="Courier New"/>
                <a:ea typeface="Courier New"/>
                <a:cs typeface="Courier New"/>
                <a:sym typeface="Courier New"/>
              </a:rPr>
              <a:t>/site, /apps, /mss, /cache, /work, /gro</a:t>
            </a:r>
            <a:r>
              <a:rPr b="1">
                <a:solidFill>
                  <a:srgbClr val="941100"/>
                </a:solidFill>
                <a:latin typeface="Courier New"/>
                <a:ea typeface="Courier New"/>
                <a:cs typeface="Courier New"/>
                <a:sym typeface="Courier New"/>
              </a:rPr>
              <a:t>up, …</a:t>
            </a:r>
          </a:p>
          <a:p>
            <a:pPr marL="187452" indent="-187452" defTabSz="749808">
              <a:spcBef>
                <a:spcPts val="800"/>
              </a:spcBef>
              <a:defRPr sz="1803"/>
            </a:pPr>
            <a:r>
              <a:t>Large files (CODA, ROOT, etc.) should not be written to </a:t>
            </a:r>
            <a:r>
              <a:rPr b="1">
                <a:solidFill>
                  <a:srgbClr val="941100"/>
                </a:solidFill>
                <a:latin typeface="Courier New"/>
                <a:ea typeface="Courier New"/>
                <a:cs typeface="Courier New"/>
                <a:sym typeface="Courier New"/>
              </a:rPr>
              <a:t>/home</a:t>
            </a:r>
          </a:p>
          <a:p>
            <a:pPr lvl="1" marL="562355" indent="-187452" defTabSz="749808">
              <a:spcBef>
                <a:spcPts val="800"/>
              </a:spcBef>
              <a:buChar char="•"/>
              <a:defRPr sz="1803"/>
            </a:pPr>
            <a:r>
              <a:t>When shared file systems fill, many things break!</a:t>
            </a:r>
          </a:p>
          <a:p>
            <a:pPr lvl="1" marL="562355" indent="-187452" defTabSz="749808">
              <a:spcBef>
                <a:spcPts val="800"/>
              </a:spcBef>
              <a:buChar char="•"/>
              <a:defRPr sz="1803"/>
            </a:pPr>
            <a:r>
              <a:t>Analysis not critical to daily operations should be conducted on the farm</a:t>
            </a:r>
          </a:p>
          <a:p>
            <a:pPr marL="187452" indent="-187452" defTabSz="749808">
              <a:spcBef>
                <a:spcPts val="800"/>
              </a:spcBef>
              <a:defRPr sz="1803"/>
            </a:pPr>
            <a:r>
              <a:t>Backups on the cdaq cluster are automagically conducted each day</a:t>
            </a:r>
          </a:p>
          <a:p>
            <a:pPr marL="187452" indent="-187452" defTabSz="749808">
              <a:spcBef>
                <a:spcPts val="800"/>
              </a:spcBef>
              <a:defRPr sz="1803"/>
            </a:pPr>
            <a:r>
              <a:t>Everything on the cdaq files system (</a:t>
            </a:r>
            <a:r>
              <a:rPr b="1">
                <a:solidFill>
                  <a:srgbClr val="941100"/>
                </a:solidFill>
                <a:latin typeface="Courier New"/>
                <a:ea typeface="Courier New"/>
                <a:cs typeface="Courier New"/>
                <a:sym typeface="Courier New"/>
              </a:rPr>
              <a:t>/home</a:t>
            </a:r>
            <a:r>
              <a:t>) are backed up daily at 2300 hrs</a:t>
            </a:r>
          </a:p>
          <a:p>
            <a:pPr lvl="1" marL="562355" indent="-187452" defTabSz="749808">
              <a:spcBef>
                <a:spcPts val="800"/>
              </a:spcBef>
              <a:buChar char="•"/>
              <a:defRPr sz="1803"/>
            </a:pPr>
            <a:r>
              <a:t>Identical copy of files system is made</a:t>
            </a:r>
          </a:p>
          <a:p>
            <a:pPr lvl="1" marL="562355" indent="-187452" defTabSz="749808">
              <a:spcBef>
                <a:spcPts val="800"/>
              </a:spcBef>
              <a:buChar char="•"/>
              <a:defRPr sz="1803"/>
            </a:pPr>
            <a:r>
              <a:t>No history is saved hence why subversion control via git is so important</a:t>
            </a:r>
          </a:p>
          <a:p>
            <a:pPr marL="187452" indent="-187452" defTabSz="749808">
              <a:spcBef>
                <a:spcPts val="800"/>
              </a:spcBef>
              <a:defRPr sz="1803"/>
            </a:pPr>
            <a:r>
              <a:rPr b="1">
                <a:solidFill>
                  <a:srgbClr val="941100"/>
                </a:solidFill>
                <a:latin typeface="Courier New"/>
                <a:ea typeface="Courier New"/>
                <a:cs typeface="Courier New"/>
                <a:sym typeface="Courier New"/>
              </a:rPr>
              <a:t>/home/cdaq/hallc-online/ </a:t>
            </a:r>
            <a:r>
              <a:t>is backed up in its entirety with time stamps 12 hours out pf phase with the file system backup</a:t>
            </a:r>
          </a:p>
          <a:p>
            <a:pPr lvl="1" marL="562355" indent="-187452" defTabSz="749808">
              <a:spcBef>
                <a:spcPts val="800"/>
              </a:spcBef>
              <a:buChar char="•"/>
              <a:defRPr sz="1803"/>
            </a:pPr>
            <a:r>
              <a:t>7 days of history is saved however large files are omitted</a:t>
            </a:r>
          </a:p>
        </p:txBody>
      </p:sp>
      <p:sp>
        <p:nvSpPr>
          <p:cNvPr id="492" name="Footer Placeholder 3"/>
          <p:cNvSpPr txBox="1"/>
          <p:nvPr/>
        </p:nvSpPr>
        <p:spPr>
          <a:xfrm>
            <a:off x="3877888" y="6378731"/>
            <a:ext cx="1233996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01/28/2019</a:t>
            </a:r>
          </a:p>
        </p:txBody>
      </p:sp>
      <p:pic>
        <p:nvPicPr>
          <p:cNvPr id="493" name="Hall_C_logo.pdf" descr="Hall_C_log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7013" y="6183756"/>
            <a:ext cx="1200810" cy="654206"/>
          </a:xfrm>
          <a:prstGeom prst="rect">
            <a:avLst/>
          </a:prstGeom>
          <a:ln w="12700">
            <a:miter lim="400000"/>
          </a:ln>
        </p:spPr>
      </p:pic>
      <p:sp>
        <p:nvSpPr>
          <p:cNvPr id="494" name="Slide Number Placeholder 4"/>
          <p:cNvSpPr txBox="1"/>
          <p:nvPr>
            <p:ph type="sldNum" sz="quarter" idx="2"/>
          </p:nvPr>
        </p:nvSpPr>
        <p:spPr>
          <a:xfrm>
            <a:off x="4372184" y="6586805"/>
            <a:ext cx="245404" cy="22698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95" name="Title 5"/>
          <p:cNvSpPr txBox="1"/>
          <p:nvPr>
            <p:ph type="title"/>
          </p:nvPr>
        </p:nvSpPr>
        <p:spPr>
          <a:xfrm>
            <a:off x="308919" y="73824"/>
            <a:ext cx="8464378" cy="654206"/>
          </a:xfrm>
          <a:prstGeom prst="rect">
            <a:avLst/>
          </a:prstGeom>
        </p:spPr>
        <p:txBody>
          <a:bodyPr/>
          <a:lstStyle>
            <a:lvl1pPr algn="ctr">
              <a:defRPr sz="3500"/>
            </a:lvl1pPr>
          </a:lstStyle>
          <a:p>
            <a:pPr/>
            <a:r>
              <a:t>Hall-C Counting House Systems</a:t>
            </a:r>
          </a:p>
        </p:txBody>
      </p:sp>
      <p:sp>
        <p:nvSpPr>
          <p:cNvPr id="496" name="Footer Placeholder 3"/>
          <p:cNvSpPr txBox="1"/>
          <p:nvPr/>
        </p:nvSpPr>
        <p:spPr>
          <a:xfrm>
            <a:off x="1487550" y="6554370"/>
            <a:ext cx="2870223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Eric Pooser</a:t>
            </a:r>
          </a:p>
        </p:txBody>
      </p:sp>
      <p:sp>
        <p:nvSpPr>
          <p:cNvPr id="497" name="Footer Placeholder 3"/>
          <p:cNvSpPr txBox="1"/>
          <p:nvPr/>
        </p:nvSpPr>
        <p:spPr>
          <a:xfrm>
            <a:off x="4631999" y="6554370"/>
            <a:ext cx="2870223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Hall C Winter Collaboration Meeting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Picture 3" descr="Picture 3"/>
          <p:cNvPicPr>
            <a:picLocks noChangeAspect="1"/>
          </p:cNvPicPr>
          <p:nvPr/>
        </p:nvPicPr>
        <p:blipFill>
          <a:blip r:embed="rId2">
            <a:alphaModFix amt="60000"/>
            <a:extLst/>
          </a:blip>
          <a:stretch>
            <a:fillRect/>
          </a:stretch>
        </p:blipFill>
        <p:spPr>
          <a:xfrm>
            <a:off x="938463" y="1315090"/>
            <a:ext cx="7267074" cy="4836276"/>
          </a:xfrm>
          <a:prstGeom prst="rect">
            <a:avLst/>
          </a:prstGeom>
          <a:ln w="12700">
            <a:miter lim="400000"/>
          </a:ln>
        </p:spPr>
      </p:pic>
      <p:sp>
        <p:nvSpPr>
          <p:cNvPr id="500" name="Questions?"/>
          <p:cNvSpPr txBox="1"/>
          <p:nvPr/>
        </p:nvSpPr>
        <p:spPr>
          <a:xfrm>
            <a:off x="2366982" y="3181765"/>
            <a:ext cx="4729719" cy="1102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sz="7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Questions?</a:t>
            </a:r>
          </a:p>
        </p:txBody>
      </p:sp>
      <p:pic>
        <p:nvPicPr>
          <p:cNvPr id="501" name="Hall_C_logo.pdf" descr="Hall_C_logo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71595" y="6183756"/>
            <a:ext cx="1200810" cy="654206"/>
          </a:xfrm>
          <a:prstGeom prst="rect">
            <a:avLst/>
          </a:prstGeom>
          <a:ln w="12700">
            <a:miter lim="400000"/>
          </a:ln>
        </p:spPr>
      </p:pic>
      <p:sp>
        <p:nvSpPr>
          <p:cNvPr id="502" name="Title 1"/>
          <p:cNvSpPr txBox="1"/>
          <p:nvPr>
            <p:ph type="title"/>
          </p:nvPr>
        </p:nvSpPr>
        <p:spPr>
          <a:xfrm>
            <a:off x="133451" y="175665"/>
            <a:ext cx="8877098" cy="931370"/>
          </a:xfrm>
          <a:prstGeom prst="rect">
            <a:avLst/>
          </a:prstGeom>
        </p:spPr>
        <p:txBody>
          <a:bodyPr anchor="ctr"/>
          <a:lstStyle>
            <a:lvl1pPr algn="ctr">
              <a:defRPr sz="4000"/>
            </a:lvl1pPr>
          </a:lstStyle>
          <a:p>
            <a:pPr/>
            <a:r>
              <a:t>Hall C Winter Collaboration Meeting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Content Placeholder 6"/>
          <p:cNvSpPr txBox="1"/>
          <p:nvPr>
            <p:ph type="body" sz="quarter" idx="1"/>
          </p:nvPr>
        </p:nvSpPr>
        <p:spPr>
          <a:xfrm>
            <a:off x="249273" y="2841934"/>
            <a:ext cx="8645453" cy="1174132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7500"/>
            </a:lvl1pPr>
          </a:lstStyle>
          <a:p>
            <a:pPr/>
            <a:r>
              <a:t>Backup Slides</a:t>
            </a:r>
          </a:p>
        </p:txBody>
      </p:sp>
      <p:sp>
        <p:nvSpPr>
          <p:cNvPr id="505" name="Footer Placeholder 3"/>
          <p:cNvSpPr txBox="1"/>
          <p:nvPr/>
        </p:nvSpPr>
        <p:spPr>
          <a:xfrm>
            <a:off x="3877888" y="6378731"/>
            <a:ext cx="1233996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01/28/2019</a:t>
            </a:r>
          </a:p>
        </p:txBody>
      </p:sp>
      <p:pic>
        <p:nvPicPr>
          <p:cNvPr id="506" name="Hall_C_logo.pdf" descr="Hall_C_log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7013" y="6183756"/>
            <a:ext cx="1200810" cy="654206"/>
          </a:xfrm>
          <a:prstGeom prst="rect">
            <a:avLst/>
          </a:prstGeom>
          <a:ln w="12700">
            <a:miter lim="400000"/>
          </a:ln>
        </p:spPr>
      </p:pic>
      <p:sp>
        <p:nvSpPr>
          <p:cNvPr id="507" name="Slide Number Placeholder 4"/>
          <p:cNvSpPr txBox="1"/>
          <p:nvPr>
            <p:ph type="sldNum" sz="quarter" idx="2"/>
          </p:nvPr>
        </p:nvSpPr>
        <p:spPr>
          <a:xfrm>
            <a:off x="4372184" y="6586805"/>
            <a:ext cx="245404" cy="22698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08" name="Footer Placeholder 3"/>
          <p:cNvSpPr txBox="1"/>
          <p:nvPr/>
        </p:nvSpPr>
        <p:spPr>
          <a:xfrm>
            <a:off x="1487550" y="6554370"/>
            <a:ext cx="2870223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Eric Pooser</a:t>
            </a:r>
          </a:p>
        </p:txBody>
      </p:sp>
      <p:sp>
        <p:nvSpPr>
          <p:cNvPr id="509" name="Footer Placeholder 3"/>
          <p:cNvSpPr txBox="1"/>
          <p:nvPr/>
        </p:nvSpPr>
        <p:spPr>
          <a:xfrm>
            <a:off x="4631999" y="6554370"/>
            <a:ext cx="2870223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Hall C Winter Collaboration Meeting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Hall_C_logo.pdf" descr="Hall_C_log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7013" y="6183756"/>
            <a:ext cx="1200810" cy="654206"/>
          </a:xfrm>
          <a:prstGeom prst="rect">
            <a:avLst/>
          </a:prstGeom>
          <a:ln w="12700">
            <a:miter lim="400000"/>
          </a:ln>
        </p:spPr>
      </p:pic>
      <p:sp>
        <p:nvSpPr>
          <p:cNvPr id="512" name="Slide Number Placeholder 4"/>
          <p:cNvSpPr txBox="1"/>
          <p:nvPr>
            <p:ph type="sldNum" sz="quarter" idx="2"/>
          </p:nvPr>
        </p:nvSpPr>
        <p:spPr>
          <a:xfrm>
            <a:off x="4372184" y="6586805"/>
            <a:ext cx="245404" cy="22698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13" name="hallc_trigger_logic_arrington.png" descr="hallc_trigger_logic_arringto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250" y="968637"/>
            <a:ext cx="8953500" cy="4876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4" name="Rectangle" descr="Rectangl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1590" y="2383751"/>
            <a:ext cx="1080514" cy="1090903"/>
          </a:xfrm>
          <a:prstGeom prst="rect">
            <a:avLst/>
          </a:prstGeom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pic>
      <p:pic>
        <p:nvPicPr>
          <p:cNvPr id="515" name="Rectangle" descr="Rectangl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1590" y="5106409"/>
            <a:ext cx="934651" cy="795654"/>
          </a:xfrm>
          <a:prstGeom prst="rect">
            <a:avLst/>
          </a:prstGeom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pic>
      <p:sp>
        <p:nvSpPr>
          <p:cNvPr id="516" name="Footer Placeholder 3"/>
          <p:cNvSpPr txBox="1"/>
          <p:nvPr/>
        </p:nvSpPr>
        <p:spPr>
          <a:xfrm>
            <a:off x="3877888" y="6378731"/>
            <a:ext cx="1233996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01/28/2019</a:t>
            </a:r>
          </a:p>
        </p:txBody>
      </p:sp>
      <p:sp>
        <p:nvSpPr>
          <p:cNvPr id="517" name="Title 5"/>
          <p:cNvSpPr txBox="1"/>
          <p:nvPr>
            <p:ph type="title"/>
          </p:nvPr>
        </p:nvSpPr>
        <p:spPr>
          <a:xfrm>
            <a:off x="308919" y="73824"/>
            <a:ext cx="8464378" cy="654206"/>
          </a:xfrm>
          <a:prstGeom prst="rect">
            <a:avLst/>
          </a:prstGeom>
        </p:spPr>
        <p:txBody>
          <a:bodyPr/>
          <a:lstStyle>
            <a:lvl1pPr algn="ctr">
              <a:defRPr sz="3500"/>
            </a:lvl1pPr>
          </a:lstStyle>
          <a:p>
            <a:pPr/>
            <a:r>
              <a:t>Setting Trigger PID Thresholds</a:t>
            </a:r>
          </a:p>
        </p:txBody>
      </p:sp>
      <p:sp>
        <p:nvSpPr>
          <p:cNvPr id="518" name="Footer Placeholder 3"/>
          <p:cNvSpPr txBox="1"/>
          <p:nvPr/>
        </p:nvSpPr>
        <p:spPr>
          <a:xfrm>
            <a:off x="1487550" y="6554370"/>
            <a:ext cx="2870223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Eric Pooser</a:t>
            </a:r>
          </a:p>
        </p:txBody>
      </p:sp>
      <p:sp>
        <p:nvSpPr>
          <p:cNvPr id="519" name="Footer Placeholder 3"/>
          <p:cNvSpPr txBox="1"/>
          <p:nvPr/>
        </p:nvSpPr>
        <p:spPr>
          <a:xfrm>
            <a:off x="4631999" y="6554370"/>
            <a:ext cx="2870223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Hall C Winter Collaboration Meeting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Hall_C_logo.pdf" descr="Hall_C_log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7013" y="6183756"/>
            <a:ext cx="1200810" cy="654206"/>
          </a:xfrm>
          <a:prstGeom prst="rect">
            <a:avLst/>
          </a:prstGeom>
          <a:ln w="12700">
            <a:miter lim="400000"/>
          </a:ln>
        </p:spPr>
      </p:pic>
      <p:sp>
        <p:nvSpPr>
          <p:cNvPr id="522" name="Slide Number Placeholder 4"/>
          <p:cNvSpPr txBox="1"/>
          <p:nvPr>
            <p:ph type="sldNum" sz="quarter" idx="2"/>
          </p:nvPr>
        </p:nvSpPr>
        <p:spPr>
          <a:xfrm>
            <a:off x="4372184" y="6586805"/>
            <a:ext cx="245404" cy="22698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23" name="Content Placeholder 6"/>
          <p:cNvSpPr txBox="1"/>
          <p:nvPr>
            <p:ph type="body" sz="half" idx="1"/>
          </p:nvPr>
        </p:nvSpPr>
        <p:spPr>
          <a:xfrm>
            <a:off x="74354" y="909985"/>
            <a:ext cx="3957807" cy="5286790"/>
          </a:xfrm>
          <a:prstGeom prst="rect">
            <a:avLst/>
          </a:prstGeom>
        </p:spPr>
        <p:txBody>
          <a:bodyPr/>
          <a:lstStyle/>
          <a:p>
            <a:pPr marL="217170" indent="-217170" defTabSz="868680">
              <a:spcBef>
                <a:spcPts val="900"/>
              </a:spcBef>
              <a:defRPr sz="2090"/>
            </a:pPr>
            <a:r>
              <a:t>All trigger PID components reside in scalers, TDC’s, and FADC’s (where appropriate)</a:t>
            </a:r>
          </a:p>
          <a:p>
            <a:pPr marL="217170" indent="-217170" defTabSz="868680">
              <a:spcBef>
                <a:spcPts val="900"/>
              </a:spcBef>
              <a:defRPr sz="2090"/>
            </a:pPr>
            <a:r>
              <a:t>One can study off-line the effects of imposing hardware discriminator threshold cuts via software cuts</a:t>
            </a:r>
          </a:p>
          <a:p>
            <a:pPr marL="217170" indent="-217170" defTabSz="868680">
              <a:spcBef>
                <a:spcPts val="900"/>
              </a:spcBef>
              <a:defRPr sz="2090"/>
            </a:pPr>
            <a:r>
              <a:t>Consider an example for HMS:</a:t>
            </a:r>
          </a:p>
          <a:p>
            <a:pPr lvl="1" marL="651509" indent="-217170" defTabSz="868680">
              <a:spcBef>
                <a:spcPts val="900"/>
              </a:spcBef>
              <a:buChar char="•"/>
              <a:defRPr sz="2090"/>
            </a:pPr>
            <a:r>
              <a:t>E/P in calorimeter</a:t>
            </a:r>
          </a:p>
          <a:p>
            <a:pPr lvl="1" marL="651509" indent="-217170" defTabSz="868680">
              <a:spcBef>
                <a:spcPts val="900"/>
              </a:spcBef>
              <a:buChar char="•"/>
              <a:defRPr sz="2090"/>
            </a:pPr>
            <a:r>
              <a:t>Select pions via Cherenkov</a:t>
            </a:r>
          </a:p>
          <a:p>
            <a:pPr lvl="1" marL="651509" indent="-217170" defTabSz="868680">
              <a:spcBef>
                <a:spcPts val="900"/>
              </a:spcBef>
              <a:buChar char="•"/>
              <a:defRPr sz="2090"/>
            </a:pPr>
            <a:r>
              <a:t>Cut on PRHI TDC channel</a:t>
            </a:r>
          </a:p>
          <a:p>
            <a:pPr lvl="1" marL="651509" indent="-217170" defTabSz="868680">
              <a:spcBef>
                <a:spcPts val="900"/>
              </a:spcBef>
              <a:buChar char="•"/>
              <a:defRPr sz="2090"/>
            </a:pPr>
            <a:r>
              <a:t>Calculate ratio to determine appropriate threshold for pion suppression</a:t>
            </a:r>
          </a:p>
        </p:txBody>
      </p:sp>
      <p:pic>
        <p:nvPicPr>
          <p:cNvPr id="524" name="hms_enorm_pions_cuts_r1260.pdf" descr="hms_enorm_pions_cuts_r1260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57228" y="841674"/>
            <a:ext cx="5183794" cy="5174652"/>
          </a:xfrm>
          <a:prstGeom prst="rect">
            <a:avLst/>
          </a:prstGeom>
          <a:ln w="12700">
            <a:miter lim="400000"/>
          </a:ln>
        </p:spPr>
      </p:pic>
      <p:sp>
        <p:nvSpPr>
          <p:cNvPr id="525" name="Footer Placeholder 3"/>
          <p:cNvSpPr txBox="1"/>
          <p:nvPr/>
        </p:nvSpPr>
        <p:spPr>
          <a:xfrm>
            <a:off x="3877888" y="6378731"/>
            <a:ext cx="1233996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01/28/2019</a:t>
            </a:r>
          </a:p>
        </p:txBody>
      </p:sp>
      <p:sp>
        <p:nvSpPr>
          <p:cNvPr id="526" name="Title 5"/>
          <p:cNvSpPr txBox="1"/>
          <p:nvPr>
            <p:ph type="title"/>
          </p:nvPr>
        </p:nvSpPr>
        <p:spPr>
          <a:xfrm>
            <a:off x="308919" y="73824"/>
            <a:ext cx="8464378" cy="654206"/>
          </a:xfrm>
          <a:prstGeom prst="rect">
            <a:avLst/>
          </a:prstGeom>
        </p:spPr>
        <p:txBody>
          <a:bodyPr/>
          <a:lstStyle>
            <a:lvl1pPr algn="ctr">
              <a:defRPr sz="3500"/>
            </a:lvl1pPr>
          </a:lstStyle>
          <a:p>
            <a:pPr/>
            <a:r>
              <a:t>Setting Trigger PID Thresholds</a:t>
            </a:r>
          </a:p>
        </p:txBody>
      </p:sp>
      <p:sp>
        <p:nvSpPr>
          <p:cNvPr id="527" name="Footer Placeholder 3"/>
          <p:cNvSpPr txBox="1"/>
          <p:nvPr/>
        </p:nvSpPr>
        <p:spPr>
          <a:xfrm>
            <a:off x="1487550" y="6554370"/>
            <a:ext cx="2870223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Eric Pooser</a:t>
            </a:r>
          </a:p>
        </p:txBody>
      </p:sp>
      <p:sp>
        <p:nvSpPr>
          <p:cNvPr id="528" name="Footer Placeholder 3"/>
          <p:cNvSpPr txBox="1"/>
          <p:nvPr/>
        </p:nvSpPr>
        <p:spPr>
          <a:xfrm>
            <a:off x="4631999" y="6554370"/>
            <a:ext cx="2870223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Hall C Winter Collaboration Meeting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Hall_C_logo.pdf" descr="Hall_C_log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7013" y="6183756"/>
            <a:ext cx="1200810" cy="654206"/>
          </a:xfrm>
          <a:prstGeom prst="rect">
            <a:avLst/>
          </a:prstGeom>
          <a:ln w="12700">
            <a:miter lim="400000"/>
          </a:ln>
        </p:spPr>
      </p:pic>
      <p:sp>
        <p:nvSpPr>
          <p:cNvPr id="531" name="Slide Number Placeholder 4"/>
          <p:cNvSpPr txBox="1"/>
          <p:nvPr>
            <p:ph type="sldNum" sz="quarter" idx="2"/>
          </p:nvPr>
        </p:nvSpPr>
        <p:spPr>
          <a:xfrm>
            <a:off x="4372184" y="6586805"/>
            <a:ext cx="245404" cy="22698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32" name="Content Placeholder 6"/>
          <p:cNvSpPr txBox="1"/>
          <p:nvPr>
            <p:ph type="body" sz="quarter" idx="1"/>
          </p:nvPr>
        </p:nvSpPr>
        <p:spPr>
          <a:xfrm>
            <a:off x="74354" y="842349"/>
            <a:ext cx="8995292" cy="430393"/>
          </a:xfrm>
          <a:prstGeom prst="rect">
            <a:avLst/>
          </a:prstGeom>
        </p:spPr>
        <p:txBody>
          <a:bodyPr/>
          <a:lstStyle/>
          <a:p>
            <a:pPr/>
            <a:r>
              <a:t>Perform hardware threshold scan of PRHI leg</a:t>
            </a:r>
          </a:p>
        </p:txBody>
      </p:sp>
      <p:pic>
        <p:nvPicPr>
          <p:cNvPr id="533" name="prHi_pion.pdf" descr="prHi_pion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375448"/>
            <a:ext cx="9144001" cy="4563938"/>
          </a:xfrm>
          <a:prstGeom prst="rect">
            <a:avLst/>
          </a:prstGeom>
          <a:ln w="12700">
            <a:miter lim="400000"/>
          </a:ln>
        </p:spPr>
      </p:pic>
      <p:sp>
        <p:nvSpPr>
          <p:cNvPr id="534" name="Footer Placeholder 3"/>
          <p:cNvSpPr txBox="1"/>
          <p:nvPr/>
        </p:nvSpPr>
        <p:spPr>
          <a:xfrm>
            <a:off x="3877888" y="6378731"/>
            <a:ext cx="1233996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01/28/2019</a:t>
            </a:r>
          </a:p>
        </p:txBody>
      </p:sp>
      <p:sp>
        <p:nvSpPr>
          <p:cNvPr id="535" name="Title 5"/>
          <p:cNvSpPr txBox="1"/>
          <p:nvPr>
            <p:ph type="title"/>
          </p:nvPr>
        </p:nvSpPr>
        <p:spPr>
          <a:xfrm>
            <a:off x="308919" y="73824"/>
            <a:ext cx="8464378" cy="654206"/>
          </a:xfrm>
          <a:prstGeom prst="rect">
            <a:avLst/>
          </a:prstGeom>
        </p:spPr>
        <p:txBody>
          <a:bodyPr/>
          <a:lstStyle>
            <a:lvl1pPr algn="ctr">
              <a:defRPr sz="3500"/>
            </a:lvl1pPr>
          </a:lstStyle>
          <a:p>
            <a:pPr/>
            <a:r>
              <a:t>Setting Trigger PID Thresholds</a:t>
            </a:r>
          </a:p>
        </p:txBody>
      </p:sp>
      <p:sp>
        <p:nvSpPr>
          <p:cNvPr id="536" name="Footer Placeholder 3"/>
          <p:cNvSpPr txBox="1"/>
          <p:nvPr/>
        </p:nvSpPr>
        <p:spPr>
          <a:xfrm>
            <a:off x="1487550" y="6554370"/>
            <a:ext cx="2870223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Eric Pooser</a:t>
            </a:r>
          </a:p>
        </p:txBody>
      </p:sp>
      <p:sp>
        <p:nvSpPr>
          <p:cNvPr id="537" name="Footer Placeholder 3"/>
          <p:cNvSpPr txBox="1"/>
          <p:nvPr/>
        </p:nvSpPr>
        <p:spPr>
          <a:xfrm>
            <a:off x="4631999" y="6554370"/>
            <a:ext cx="2870223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Hall C Winter Collaboration Meeting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itle 5"/>
          <p:cNvSpPr txBox="1"/>
          <p:nvPr>
            <p:ph type="title"/>
          </p:nvPr>
        </p:nvSpPr>
        <p:spPr>
          <a:xfrm>
            <a:off x="308919" y="73824"/>
            <a:ext cx="8464378" cy="654206"/>
          </a:xfrm>
          <a:prstGeom prst="rect">
            <a:avLst/>
          </a:prstGeom>
        </p:spPr>
        <p:txBody>
          <a:bodyPr/>
          <a:lstStyle/>
          <a:p>
            <a:pPr algn="ctr">
              <a:defRPr sz="3500"/>
            </a:pPr>
            <a:r>
              <a:t>Updates to HCANA: </a:t>
            </a:r>
            <a:r>
              <a:rPr u="sng">
                <a:solidFill>
                  <a:srgbClr val="941100"/>
                </a:solidFill>
                <a:uFill>
                  <a:solidFill>
                    <a:srgbClr val="941100"/>
                  </a:solidFill>
                </a:uFill>
                <a:hlinkClick r:id="rId2" invalidUrl="" action="" tgtFrame="" tooltip="" history="1" highlightClick="0" endSnd="0"/>
              </a:rPr>
              <a:t>b1ad79e</a:t>
            </a:r>
            <a:r>
              <a:t> &amp; </a:t>
            </a:r>
            <a:r>
              <a:rPr u="sng">
                <a:solidFill>
                  <a:srgbClr val="941100"/>
                </a:solidFill>
                <a:uFill>
                  <a:solidFill>
                    <a:srgbClr val="941100"/>
                  </a:solidFill>
                </a:uFill>
                <a:hlinkClick r:id="rId3" invalidUrl="" action="" tgtFrame="" tooltip="" history="1" highlightClick="0" endSnd="0"/>
              </a:rPr>
              <a:t>66771fa</a:t>
            </a:r>
          </a:p>
        </p:txBody>
      </p:sp>
      <p:sp>
        <p:nvSpPr>
          <p:cNvPr id="145" name="Content Placeholder 6"/>
          <p:cNvSpPr txBox="1"/>
          <p:nvPr>
            <p:ph type="body" idx="1"/>
          </p:nvPr>
        </p:nvSpPr>
        <p:spPr>
          <a:xfrm>
            <a:off x="39445" y="827139"/>
            <a:ext cx="5362275" cy="5294040"/>
          </a:xfrm>
          <a:prstGeom prst="rect">
            <a:avLst/>
          </a:prstGeom>
        </p:spPr>
        <p:txBody>
          <a:bodyPr/>
          <a:lstStyle/>
          <a:p>
            <a:pPr marL="224027" indent="-224027" defTabSz="896111">
              <a:spcBef>
                <a:spcPts val="900"/>
              </a:spcBef>
              <a:defRPr sz="2156"/>
            </a:pPr>
            <a:r>
              <a:t>Per PMT timing cuts have been integrated into both calorimeter and aerogel detector classes</a:t>
            </a:r>
          </a:p>
          <a:p>
            <a:pPr marL="224027" indent="-224027" defTabSz="896111">
              <a:spcBef>
                <a:spcPts val="900"/>
              </a:spcBef>
              <a:defRPr sz="2156"/>
            </a:pPr>
            <a:r>
              <a:t>HMS Calorimeter (</a:t>
            </a:r>
            <a:r>
              <a:rPr b="1">
                <a:solidFill>
                  <a:srgbClr val="941100"/>
                </a:solidFill>
                <a:latin typeface="Courier New"/>
                <a:ea typeface="Courier New"/>
                <a:cs typeface="Courier New"/>
                <a:sym typeface="Courier New"/>
              </a:rPr>
              <a:t>THcShower</a:t>
            </a:r>
            <a:r>
              <a:t>)</a:t>
            </a:r>
          </a:p>
          <a:p>
            <a:pPr lvl="1" marL="672084" indent="-224027" defTabSz="896111">
              <a:spcBef>
                <a:spcPts val="900"/>
              </a:spcBef>
              <a:buChar char="•"/>
              <a:defRPr b="1" sz="1666">
                <a:solidFill>
                  <a:srgbClr val="941100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t>cal_pos(neg)_adcTimeWindowMin(Max)</a:t>
            </a:r>
          </a:p>
          <a:p>
            <a:pPr marL="224027" indent="-224027" defTabSz="896111">
              <a:spcBef>
                <a:spcPts val="900"/>
              </a:spcBef>
              <a:defRPr sz="2156"/>
            </a:pPr>
            <a:r>
              <a:t>SHMS Calorimeter (</a:t>
            </a:r>
            <a:r>
              <a:rPr b="1">
                <a:solidFill>
                  <a:srgbClr val="941100"/>
                </a:solidFill>
                <a:latin typeface="Courier New"/>
                <a:ea typeface="Courier New"/>
                <a:cs typeface="Courier New"/>
                <a:sym typeface="Courier New"/>
              </a:rPr>
              <a:t>THcShowerArray</a:t>
            </a:r>
            <a:r>
              <a:t>)</a:t>
            </a:r>
          </a:p>
          <a:p>
            <a:pPr lvl="1" marL="672084" indent="-224027" defTabSz="896111">
              <a:spcBef>
                <a:spcPts val="900"/>
              </a:spcBef>
              <a:buChar char="•"/>
              <a:defRPr b="1" sz="1666">
                <a:solidFill>
                  <a:srgbClr val="941100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t>cal_arr_adcTimeWindowMin(Max)</a:t>
            </a:r>
          </a:p>
          <a:p>
            <a:pPr marL="224027" indent="-224027" defTabSz="896111">
              <a:spcBef>
                <a:spcPts val="900"/>
              </a:spcBef>
              <a:defRPr sz="2156"/>
            </a:pPr>
            <a:r>
              <a:t>SHMS Pre-Shower (</a:t>
            </a:r>
            <a:r>
              <a:rPr b="1">
                <a:solidFill>
                  <a:srgbClr val="941100"/>
                </a:solidFill>
                <a:latin typeface="Courier New"/>
                <a:ea typeface="Courier New"/>
                <a:cs typeface="Courier New"/>
                <a:sym typeface="Courier New"/>
              </a:rPr>
              <a:t>THcShower</a:t>
            </a:r>
            <a:r>
              <a:t>)</a:t>
            </a:r>
          </a:p>
          <a:p>
            <a:pPr lvl="1" marL="672084" indent="-224027" defTabSz="896111">
              <a:spcBef>
                <a:spcPts val="900"/>
              </a:spcBef>
              <a:buChar char="•"/>
              <a:defRPr b="1" sz="1666">
                <a:solidFill>
                  <a:srgbClr val="941100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t>cal_pos(neg)_adcTimeWindowMin(Max)</a:t>
            </a:r>
          </a:p>
          <a:p>
            <a:pPr marL="224027" indent="-224027" defTabSz="896111">
              <a:spcBef>
                <a:spcPts val="900"/>
              </a:spcBef>
              <a:defRPr sz="2156"/>
            </a:pPr>
            <a:r>
              <a:t>Aerogel (</a:t>
            </a:r>
            <a:r>
              <a:rPr b="1">
                <a:solidFill>
                  <a:srgbClr val="941100"/>
                </a:solidFill>
                <a:latin typeface="Courier New"/>
                <a:ea typeface="Courier New"/>
                <a:cs typeface="Courier New"/>
                <a:sym typeface="Courier New"/>
              </a:rPr>
              <a:t>THcAerogel</a:t>
            </a:r>
            <a:r>
              <a:t>)</a:t>
            </a:r>
          </a:p>
          <a:p>
            <a:pPr lvl="1" marL="672084" indent="-224027" defTabSz="896111">
              <a:spcBef>
                <a:spcPts val="900"/>
              </a:spcBef>
              <a:buChar char="•"/>
              <a:defRPr b="1" sz="1666">
                <a:solidFill>
                  <a:srgbClr val="941100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t>aero_adcPos(Neg)TimeWindowMin(Max)</a:t>
            </a:r>
          </a:p>
          <a:p>
            <a:pPr marL="224027" indent="-224027" defTabSz="896111">
              <a:spcBef>
                <a:spcPts val="900"/>
              </a:spcBef>
              <a:defRPr sz="2156"/>
            </a:pPr>
            <a:r>
              <a:t>Determines 'Good' FADC hit for each detector channel</a:t>
            </a:r>
          </a:p>
          <a:p>
            <a:pPr lvl="1" marL="672084" indent="-224027" defTabSz="896111">
              <a:spcBef>
                <a:spcPts val="900"/>
              </a:spcBef>
              <a:buChar char="•"/>
              <a:defRPr sz="2156"/>
            </a:pPr>
            <a:r>
              <a:t>One hit per event</a:t>
            </a:r>
          </a:p>
        </p:txBody>
      </p:sp>
      <p:sp>
        <p:nvSpPr>
          <p:cNvPr id="146" name="Footer Placeholder 3"/>
          <p:cNvSpPr txBox="1"/>
          <p:nvPr/>
        </p:nvSpPr>
        <p:spPr>
          <a:xfrm>
            <a:off x="1487550" y="6554370"/>
            <a:ext cx="2870223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Eric Pooser</a:t>
            </a:r>
          </a:p>
        </p:txBody>
      </p:sp>
      <p:sp>
        <p:nvSpPr>
          <p:cNvPr id="147" name="Footer Placeholder 3"/>
          <p:cNvSpPr txBox="1"/>
          <p:nvPr/>
        </p:nvSpPr>
        <p:spPr>
          <a:xfrm>
            <a:off x="3877888" y="6378731"/>
            <a:ext cx="1233996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01/28/2019</a:t>
            </a:r>
          </a:p>
        </p:txBody>
      </p:sp>
      <p:sp>
        <p:nvSpPr>
          <p:cNvPr id="148" name="Footer Placeholder 3"/>
          <p:cNvSpPr txBox="1"/>
          <p:nvPr/>
        </p:nvSpPr>
        <p:spPr>
          <a:xfrm>
            <a:off x="4631999" y="6554370"/>
            <a:ext cx="2870223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Hall C Winter Collaboration Meeting</a:t>
            </a:r>
          </a:p>
        </p:txBody>
      </p:sp>
      <p:pic>
        <p:nvPicPr>
          <p:cNvPr id="149" name="Hall_C_logo.pdf" descr="Hall_C_logo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7013" y="6183756"/>
            <a:ext cx="1200810" cy="654206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Slide Number Placeholder 4"/>
          <p:cNvSpPr txBox="1"/>
          <p:nvPr>
            <p:ph type="sldNum" sz="quarter" idx="2"/>
          </p:nvPr>
        </p:nvSpPr>
        <p:spPr>
          <a:xfrm>
            <a:off x="4407500" y="6586805"/>
            <a:ext cx="174772" cy="22698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51" name="paerogel-diff-time.png" descr="paerogel-diff-tim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304407" y="3622142"/>
            <a:ext cx="3825004" cy="2688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pfly-diff-time.png" descr="pfly-diff-tim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291993" y="836483"/>
            <a:ext cx="3849832" cy="2688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Line" descr="Lin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20961196">
            <a:off x="5161459" y="2532839"/>
            <a:ext cx="1302373" cy="437227"/>
          </a:xfrm>
          <a:prstGeom prst="rect">
            <a:avLst/>
          </a:prstGeom>
        </p:spPr>
      </p:pic>
      <p:pic>
        <p:nvPicPr>
          <p:cNvPr id="155" name="Line" descr="Lin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203606" y="4233099"/>
            <a:ext cx="2092994" cy="43722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Slide Number Placeholder 4"/>
          <p:cNvSpPr txBox="1"/>
          <p:nvPr>
            <p:ph type="sldNum" sz="quarter" idx="2"/>
          </p:nvPr>
        </p:nvSpPr>
        <p:spPr>
          <a:xfrm>
            <a:off x="4372184" y="6586805"/>
            <a:ext cx="245404" cy="22698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40" name="Content Placeholder 6"/>
          <p:cNvSpPr txBox="1"/>
          <p:nvPr>
            <p:ph type="body" sz="quarter" idx="1"/>
          </p:nvPr>
        </p:nvSpPr>
        <p:spPr>
          <a:xfrm>
            <a:off x="74354" y="842349"/>
            <a:ext cx="8995292" cy="430393"/>
          </a:xfrm>
          <a:prstGeom prst="rect">
            <a:avLst/>
          </a:prstGeom>
        </p:spPr>
        <p:txBody>
          <a:bodyPr/>
          <a:lstStyle/>
          <a:p>
            <a:pPr/>
            <a:r>
              <a:t>Perform software threshold scan of PRHI leg</a:t>
            </a:r>
          </a:p>
        </p:txBody>
      </p:sp>
      <p:pic>
        <p:nvPicPr>
          <p:cNvPr id="541" name="hms_prhi_adc_cuts_thresh_scan.pdf" descr="hms_prhi_adc_cuts_thresh_scan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371600"/>
            <a:ext cx="9144001" cy="4854223"/>
          </a:xfrm>
          <a:prstGeom prst="rect">
            <a:avLst/>
          </a:prstGeom>
          <a:ln w="12700">
            <a:miter lim="400000"/>
          </a:ln>
        </p:spPr>
      </p:pic>
      <p:pic>
        <p:nvPicPr>
          <p:cNvPr id="542" name="Hall_C_logo.pdf" descr="Hall_C_logo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7013" y="6183756"/>
            <a:ext cx="1200810" cy="654206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Footer Placeholder 3"/>
          <p:cNvSpPr txBox="1"/>
          <p:nvPr/>
        </p:nvSpPr>
        <p:spPr>
          <a:xfrm>
            <a:off x="3877888" y="6378731"/>
            <a:ext cx="1233996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01/28/2019</a:t>
            </a:r>
          </a:p>
        </p:txBody>
      </p:sp>
      <p:sp>
        <p:nvSpPr>
          <p:cNvPr id="544" name="Title 5"/>
          <p:cNvSpPr txBox="1"/>
          <p:nvPr>
            <p:ph type="title"/>
          </p:nvPr>
        </p:nvSpPr>
        <p:spPr>
          <a:xfrm>
            <a:off x="308919" y="73824"/>
            <a:ext cx="8464378" cy="654206"/>
          </a:xfrm>
          <a:prstGeom prst="rect">
            <a:avLst/>
          </a:prstGeom>
        </p:spPr>
        <p:txBody>
          <a:bodyPr/>
          <a:lstStyle>
            <a:lvl1pPr algn="ctr">
              <a:defRPr sz="3500"/>
            </a:lvl1pPr>
          </a:lstStyle>
          <a:p>
            <a:pPr/>
            <a:r>
              <a:t>Setting Trigger PID Thresholds</a:t>
            </a:r>
          </a:p>
        </p:txBody>
      </p:sp>
      <p:sp>
        <p:nvSpPr>
          <p:cNvPr id="545" name="Footer Placeholder 3"/>
          <p:cNvSpPr txBox="1"/>
          <p:nvPr/>
        </p:nvSpPr>
        <p:spPr>
          <a:xfrm>
            <a:off x="1487550" y="6554370"/>
            <a:ext cx="2870223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Eric Pooser</a:t>
            </a:r>
          </a:p>
        </p:txBody>
      </p:sp>
      <p:sp>
        <p:nvSpPr>
          <p:cNvPr id="546" name="Footer Placeholder 3"/>
          <p:cNvSpPr txBox="1"/>
          <p:nvPr/>
        </p:nvSpPr>
        <p:spPr>
          <a:xfrm>
            <a:off x="4631999" y="6554370"/>
            <a:ext cx="2870223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Hall C Winter Collaboration Meeting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hodo-beta-calib.png" descr="hodo-beta-calib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850" y="3025118"/>
            <a:ext cx="5045222" cy="3130130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Content Placeholder 6"/>
          <p:cNvSpPr txBox="1"/>
          <p:nvPr>
            <p:ph type="body" sz="quarter" idx="1"/>
          </p:nvPr>
        </p:nvSpPr>
        <p:spPr>
          <a:xfrm>
            <a:off x="103198" y="854032"/>
            <a:ext cx="5314511" cy="2352632"/>
          </a:xfrm>
          <a:prstGeom prst="rect">
            <a:avLst/>
          </a:prstGeom>
        </p:spPr>
        <p:txBody>
          <a:bodyPr/>
          <a:lstStyle/>
          <a:p>
            <a:pPr/>
            <a:r>
              <a:t>New hodoscope calibration procedure </a:t>
            </a:r>
          </a:p>
          <a:p>
            <a:pPr/>
            <a:r>
              <a:t>Utilizes FADC timing and pulse amplitude information to perform the time-walk calibration for each PMT</a:t>
            </a:r>
          </a:p>
          <a:p>
            <a:pPr/>
            <a:r>
              <a:t>Decouples calibration procedures into individual components</a:t>
            </a:r>
          </a:p>
        </p:txBody>
      </p:sp>
      <p:sp>
        <p:nvSpPr>
          <p:cNvPr id="160" name="Footer Placeholder 3"/>
          <p:cNvSpPr txBox="1"/>
          <p:nvPr/>
        </p:nvSpPr>
        <p:spPr>
          <a:xfrm>
            <a:off x="1487550" y="6554370"/>
            <a:ext cx="2870223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Eric Pooser</a:t>
            </a:r>
          </a:p>
        </p:txBody>
      </p:sp>
      <p:sp>
        <p:nvSpPr>
          <p:cNvPr id="161" name="Footer Placeholder 3"/>
          <p:cNvSpPr txBox="1"/>
          <p:nvPr/>
        </p:nvSpPr>
        <p:spPr>
          <a:xfrm>
            <a:off x="3877888" y="6378731"/>
            <a:ext cx="1233996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01/28/2019</a:t>
            </a:r>
          </a:p>
        </p:txBody>
      </p:sp>
      <p:sp>
        <p:nvSpPr>
          <p:cNvPr id="162" name="Footer Placeholder 3"/>
          <p:cNvSpPr txBox="1"/>
          <p:nvPr/>
        </p:nvSpPr>
        <p:spPr>
          <a:xfrm>
            <a:off x="4631999" y="6554370"/>
            <a:ext cx="2870223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Hall C Winter Collaboration Meeting</a:t>
            </a:r>
          </a:p>
        </p:txBody>
      </p:sp>
      <p:pic>
        <p:nvPicPr>
          <p:cNvPr id="163" name="Hall_C_logo.pdf" descr="Hall_C_logo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7013" y="6183756"/>
            <a:ext cx="1200810" cy="654206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Slide Number Placeholder 4"/>
          <p:cNvSpPr txBox="1"/>
          <p:nvPr>
            <p:ph type="sldNum" sz="quarter" idx="2"/>
          </p:nvPr>
        </p:nvSpPr>
        <p:spPr>
          <a:xfrm>
            <a:off x="4407500" y="6586805"/>
            <a:ext cx="174772" cy="22698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65" name="Title 5"/>
          <p:cNvSpPr txBox="1"/>
          <p:nvPr>
            <p:ph type="title"/>
          </p:nvPr>
        </p:nvSpPr>
        <p:spPr>
          <a:xfrm>
            <a:off x="308919" y="73824"/>
            <a:ext cx="8464378" cy="654206"/>
          </a:xfrm>
          <a:prstGeom prst="rect">
            <a:avLst/>
          </a:prstGeom>
        </p:spPr>
        <p:txBody>
          <a:bodyPr/>
          <a:lstStyle/>
          <a:p>
            <a:pPr algn="ctr">
              <a:defRPr sz="3500"/>
            </a:pPr>
            <a:r>
              <a:t>Updates to HCANA: </a:t>
            </a:r>
            <a:r>
              <a:rPr u="sng">
                <a:solidFill>
                  <a:srgbClr val="941100"/>
                </a:solidFill>
                <a:uFill>
                  <a:solidFill>
                    <a:srgbClr val="941100"/>
                  </a:solidFill>
                </a:uFill>
                <a:hlinkClick r:id="rId4" invalidUrl="" action="" tgtFrame="" tooltip="" history="1" highlightClick="0" endSnd="0"/>
              </a:rPr>
              <a:t>a0d4684</a:t>
            </a:r>
          </a:p>
        </p:txBody>
      </p:sp>
      <p:pic>
        <p:nvPicPr>
          <p:cNvPr id="166" name="hodo-tw-calib.png" descr="hodo-tw-calib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472565" y="778171"/>
            <a:ext cx="3655661" cy="31301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hodo-prop-calib.png" descr="hodo-prop-calib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135538" y="3921911"/>
            <a:ext cx="3998969" cy="2529369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Plots courtesy of Carlos Yero"/>
          <p:cNvSpPr txBox="1"/>
          <p:nvPr/>
        </p:nvSpPr>
        <p:spPr>
          <a:xfrm>
            <a:off x="1889293" y="6220189"/>
            <a:ext cx="2051036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 u="sng">
                <a:solidFill>
                  <a:srgbClr val="941100"/>
                </a:solidFill>
                <a:uFill>
                  <a:solidFill>
                    <a:srgbClr val="941100"/>
                  </a:solidFill>
                </a:uFill>
                <a:hlinkClick r:id="rId7" invalidUrl="" action="" tgtFrame="" tooltip="" history="1" highlightClick="0" endSnd="0"/>
              </a:defRPr>
            </a:lvl1pPr>
          </a:lstStyle>
          <a:p>
            <a:pPr>
              <a:defRPr u="none">
                <a:uFillTx/>
              </a:defRPr>
            </a:pPr>
            <a:r>
              <a:rPr u="sng">
                <a:uFill>
                  <a:solidFill>
                    <a:srgbClr val="941100"/>
                  </a:solidFill>
                </a:uFill>
                <a:hlinkClick r:id="rId7" invalidUrl="" action="" tgtFrame="" tooltip="" history="1" highlightClick="0" endSnd="0"/>
              </a:rPr>
              <a:t>Plots courtesy of Carlos Yero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Content Placeholder 6"/>
          <p:cNvSpPr txBox="1"/>
          <p:nvPr>
            <p:ph type="body" sz="half" idx="1"/>
          </p:nvPr>
        </p:nvSpPr>
        <p:spPr>
          <a:xfrm>
            <a:off x="103198" y="854032"/>
            <a:ext cx="4011580" cy="5203721"/>
          </a:xfrm>
          <a:prstGeom prst="rect">
            <a:avLst/>
          </a:prstGeom>
        </p:spPr>
        <p:txBody>
          <a:bodyPr/>
          <a:lstStyle/>
          <a:p>
            <a:pPr marL="221742" indent="-221742" defTabSz="886968">
              <a:spcBef>
                <a:spcPts val="900"/>
              </a:spcBef>
              <a:defRPr sz="2134"/>
            </a:pPr>
            <a:r>
              <a:rPr b="1">
                <a:solidFill>
                  <a:srgbClr val="941100"/>
                </a:solidFill>
                <a:latin typeface="Courier New"/>
                <a:ea typeface="Courier New"/>
                <a:cs typeface="Courier New"/>
                <a:sym typeface="Courier New"/>
              </a:rPr>
              <a:t>THcRaster</a:t>
            </a:r>
            <a:r>
              <a:t> has been updated to utilize the BPM information from EPICS</a:t>
            </a:r>
          </a:p>
          <a:p>
            <a:pPr marL="221742" indent="-221742" defTabSz="886968">
              <a:spcBef>
                <a:spcPts val="900"/>
              </a:spcBef>
              <a:defRPr sz="2134"/>
            </a:pPr>
            <a:r>
              <a:t>Calculates the beam position and direction at the target as inferred from the BPMs</a:t>
            </a:r>
          </a:p>
          <a:p>
            <a:pPr marL="221742" indent="-221742" defTabSz="886968">
              <a:spcBef>
                <a:spcPts val="900"/>
              </a:spcBef>
              <a:defRPr sz="2134"/>
            </a:pPr>
            <a:r>
              <a:t>Tree variables for the three BPMs and projection to the target in the EPICS coordinate system have been added</a:t>
            </a:r>
          </a:p>
          <a:p>
            <a:pPr marL="221742" indent="-221742" defTabSz="886968">
              <a:spcBef>
                <a:spcPts val="900"/>
              </a:spcBef>
              <a:defRPr sz="2134"/>
            </a:pPr>
            <a:r>
              <a:t>The calculation of beam at the target utilizes A &amp; C</a:t>
            </a:r>
          </a:p>
          <a:p>
            <a:pPr marL="221742" indent="-221742" defTabSz="886968">
              <a:spcBef>
                <a:spcPts val="900"/>
              </a:spcBef>
              <a:defRPr sz="2134"/>
            </a:pPr>
            <a:r>
              <a:t>Raster variables are now in the EPICS coordinate system as it makes it easier to interpret the carbon hole runs</a:t>
            </a:r>
          </a:p>
        </p:txBody>
      </p:sp>
      <p:sp>
        <p:nvSpPr>
          <p:cNvPr id="171" name="Footer Placeholder 3"/>
          <p:cNvSpPr txBox="1"/>
          <p:nvPr/>
        </p:nvSpPr>
        <p:spPr>
          <a:xfrm>
            <a:off x="1487550" y="6554370"/>
            <a:ext cx="2870223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Eric Pooser</a:t>
            </a:r>
          </a:p>
        </p:txBody>
      </p:sp>
      <p:sp>
        <p:nvSpPr>
          <p:cNvPr id="172" name="Footer Placeholder 3"/>
          <p:cNvSpPr txBox="1"/>
          <p:nvPr/>
        </p:nvSpPr>
        <p:spPr>
          <a:xfrm>
            <a:off x="3877888" y="6378731"/>
            <a:ext cx="1233996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01/28/2019</a:t>
            </a:r>
          </a:p>
        </p:txBody>
      </p:sp>
      <p:sp>
        <p:nvSpPr>
          <p:cNvPr id="173" name="Footer Placeholder 3"/>
          <p:cNvSpPr txBox="1"/>
          <p:nvPr/>
        </p:nvSpPr>
        <p:spPr>
          <a:xfrm>
            <a:off x="4631999" y="6554370"/>
            <a:ext cx="2870223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Hall C Winter Collaboration Meeting</a:t>
            </a:r>
          </a:p>
        </p:txBody>
      </p:sp>
      <p:pic>
        <p:nvPicPr>
          <p:cNvPr id="174" name="Hall_C_logo.pdf" descr="Hall_C_log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7013" y="6183756"/>
            <a:ext cx="1200810" cy="654206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Slide Number Placeholder 4"/>
          <p:cNvSpPr txBox="1"/>
          <p:nvPr>
            <p:ph type="sldNum" sz="quarter" idx="2"/>
          </p:nvPr>
        </p:nvSpPr>
        <p:spPr>
          <a:xfrm>
            <a:off x="4407500" y="6586805"/>
            <a:ext cx="174772" cy="22698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76" name="Title 5"/>
          <p:cNvSpPr txBox="1"/>
          <p:nvPr>
            <p:ph type="title"/>
          </p:nvPr>
        </p:nvSpPr>
        <p:spPr>
          <a:xfrm>
            <a:off x="308919" y="73824"/>
            <a:ext cx="8464378" cy="654206"/>
          </a:xfrm>
          <a:prstGeom prst="rect">
            <a:avLst/>
          </a:prstGeom>
        </p:spPr>
        <p:txBody>
          <a:bodyPr/>
          <a:lstStyle/>
          <a:p>
            <a:pPr algn="ctr">
              <a:defRPr sz="3500"/>
            </a:pPr>
            <a:r>
              <a:t>Updates to HCANA: </a:t>
            </a:r>
            <a:r>
              <a:rPr u="sng">
                <a:solidFill>
                  <a:srgbClr val="941100"/>
                </a:solidFill>
                <a:uFill>
                  <a:solidFill>
                    <a:srgbClr val="941100"/>
                  </a:solidFill>
                </a:uFill>
                <a:hlinkClick r:id="rId3" invalidUrl="" action="" tgtFrame="" tooltip="" history="1" highlightClick="0" endSnd="0"/>
              </a:rPr>
              <a:t>7b883c0</a:t>
            </a:r>
            <a:r>
              <a:t> &amp; </a:t>
            </a:r>
            <a:r>
              <a:rPr u="sng">
                <a:solidFill>
                  <a:srgbClr val="941100"/>
                </a:solidFill>
                <a:uFill>
                  <a:solidFill>
                    <a:srgbClr val="941100"/>
                  </a:solidFill>
                </a:uFill>
                <a:hlinkClick r:id="rId4" invalidUrl="" action="" tgtFrame="" tooltip="" history="1" highlightClick="0" endSnd="0"/>
              </a:rPr>
              <a:t>7837f27</a:t>
            </a:r>
          </a:p>
        </p:txBody>
      </p:sp>
      <p:pic>
        <p:nvPicPr>
          <p:cNvPr id="177" name="bpm-vs-z.png" descr="bpm-vs-z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239480" y="777792"/>
            <a:ext cx="4885883" cy="56167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Content Placeholder 6"/>
          <p:cNvSpPr txBox="1"/>
          <p:nvPr>
            <p:ph type="body" idx="1"/>
          </p:nvPr>
        </p:nvSpPr>
        <p:spPr>
          <a:xfrm>
            <a:off x="103198" y="854032"/>
            <a:ext cx="5638927" cy="5203721"/>
          </a:xfrm>
          <a:prstGeom prst="rect">
            <a:avLst/>
          </a:prstGeom>
        </p:spPr>
        <p:txBody>
          <a:bodyPr/>
          <a:lstStyle/>
          <a:p>
            <a:pPr marL="214884" indent="-214884" defTabSz="859536">
              <a:spcBef>
                <a:spcPts val="900"/>
              </a:spcBef>
              <a:defRPr sz="2068"/>
            </a:pPr>
            <a:r>
              <a:rPr b="1">
                <a:solidFill>
                  <a:srgbClr val="941100"/>
                </a:solidFill>
                <a:latin typeface="Courier New"/>
                <a:ea typeface="Courier New"/>
                <a:cs typeface="Courier New"/>
                <a:sym typeface="Courier New"/>
              </a:rPr>
              <a:t>THcExtTarCor</a:t>
            </a:r>
            <a:r>
              <a:t> now has tree variables that calculate </a:t>
            </a:r>
            <a:r>
              <a:rPr b="1">
                <a:solidFill>
                  <a:srgbClr val="941100"/>
                </a:solidFill>
                <a:latin typeface="Courier New"/>
                <a:ea typeface="Courier New"/>
                <a:cs typeface="Courier New"/>
                <a:sym typeface="Courier New"/>
              </a:rPr>
              <a:t>xsieve</a:t>
            </a:r>
            <a:r>
              <a:t> and </a:t>
            </a:r>
            <a:r>
              <a:rPr b="1">
                <a:solidFill>
                  <a:srgbClr val="941100"/>
                </a:solidFill>
                <a:latin typeface="Courier New"/>
                <a:ea typeface="Courier New"/>
                <a:cs typeface="Courier New"/>
                <a:sym typeface="Courier New"/>
              </a:rPr>
              <a:t>ysieve</a:t>
            </a:r>
            <a:r>
              <a:t> for the spectrometer</a:t>
            </a:r>
          </a:p>
          <a:p>
            <a:pPr marL="214884" indent="-214884" defTabSz="859536">
              <a:spcBef>
                <a:spcPts val="900"/>
              </a:spcBef>
              <a:defRPr sz="2068"/>
            </a:pPr>
            <a:r>
              <a:t>Both </a:t>
            </a:r>
            <a:r>
              <a:rPr b="1">
                <a:solidFill>
                  <a:srgbClr val="941100"/>
                </a:solidFill>
                <a:latin typeface="Courier New"/>
                <a:ea typeface="Courier New"/>
                <a:cs typeface="Courier New"/>
                <a:sym typeface="Courier New"/>
              </a:rPr>
              <a:t>xsieve </a:t>
            </a:r>
            <a:r>
              <a:t>and </a:t>
            </a:r>
            <a:r>
              <a:rPr b="1">
                <a:solidFill>
                  <a:srgbClr val="941100"/>
                </a:solidFill>
                <a:latin typeface="Courier New"/>
                <a:ea typeface="Courier New"/>
                <a:cs typeface="Courier New"/>
                <a:sym typeface="Courier New"/>
              </a:rPr>
              <a:t>ysieve </a:t>
            </a:r>
            <a:r>
              <a:t>variables are also calculated for the golden track</a:t>
            </a:r>
          </a:p>
          <a:p>
            <a:pPr marL="214884" indent="-214884" defTabSz="859536">
              <a:spcBef>
                <a:spcPts val="900"/>
              </a:spcBef>
              <a:defRPr sz="2068"/>
            </a:pPr>
            <a:r>
              <a:t>The calculations depend on the spectrometer i.e. the SHMS calculation includes a delta dependence when calculating sieve</a:t>
            </a:r>
          </a:p>
          <a:p>
            <a:pPr marL="214884" indent="-214884" defTabSz="859536">
              <a:spcBef>
                <a:spcPts val="900"/>
              </a:spcBef>
              <a:defRPr sz="2068"/>
            </a:pPr>
            <a:r>
              <a:rPr b="1">
                <a:solidFill>
                  <a:srgbClr val="941100"/>
                </a:solidFill>
                <a:latin typeface="Courier New"/>
                <a:ea typeface="Courier New"/>
                <a:cs typeface="Courier New"/>
                <a:sym typeface="Courier New"/>
              </a:rPr>
              <a:t>THcHallCSpectromoter</a:t>
            </a:r>
            <a:r>
              <a:t> now handles mispointing according to the input angle if the mispointing is not set by a parameter</a:t>
            </a:r>
          </a:p>
          <a:p>
            <a:pPr lvl="1" marL="644651" indent="-214884" defTabSz="859536">
              <a:spcBef>
                <a:spcPts val="900"/>
              </a:spcBef>
              <a:buChar char="•"/>
              <a:defRPr sz="2068"/>
            </a:pPr>
            <a:r>
              <a:t>The formula for mispointing comes from fits to surveys</a:t>
            </a:r>
          </a:p>
          <a:p>
            <a:pPr marL="214884" indent="-214884" defTabSz="859536">
              <a:spcBef>
                <a:spcPts val="900"/>
              </a:spcBef>
              <a:defRPr sz="2068"/>
            </a:pPr>
            <a:r>
              <a:t>It is possible to set custom mispointings via </a:t>
            </a:r>
            <a:r>
              <a:rPr b="1">
                <a:solidFill>
                  <a:srgbClr val="941100"/>
                </a:solidFill>
                <a:latin typeface="Courier New"/>
                <a:ea typeface="Courier New"/>
                <a:cs typeface="Courier New"/>
                <a:sym typeface="Courier New"/>
              </a:rPr>
              <a:t>(p)hmisspointing_x(y)</a:t>
            </a:r>
            <a:r>
              <a:t> in </a:t>
            </a:r>
            <a:r>
              <a:rPr b="1">
                <a:solidFill>
                  <a:srgbClr val="941100"/>
                </a:solidFill>
                <a:latin typeface="Courier New"/>
                <a:ea typeface="Courier New"/>
                <a:cs typeface="Courier New"/>
                <a:sym typeface="Courier New"/>
              </a:rPr>
              <a:t>standard.kinematics</a:t>
            </a:r>
          </a:p>
        </p:txBody>
      </p:sp>
      <p:sp>
        <p:nvSpPr>
          <p:cNvPr id="180" name="Footer Placeholder 3"/>
          <p:cNvSpPr txBox="1"/>
          <p:nvPr/>
        </p:nvSpPr>
        <p:spPr>
          <a:xfrm>
            <a:off x="1487550" y="6554370"/>
            <a:ext cx="2870223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Eric Pooser</a:t>
            </a:r>
          </a:p>
        </p:txBody>
      </p:sp>
      <p:sp>
        <p:nvSpPr>
          <p:cNvPr id="181" name="Footer Placeholder 3"/>
          <p:cNvSpPr txBox="1"/>
          <p:nvPr/>
        </p:nvSpPr>
        <p:spPr>
          <a:xfrm>
            <a:off x="3877888" y="6378731"/>
            <a:ext cx="1233996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01/28/2019</a:t>
            </a:r>
          </a:p>
        </p:txBody>
      </p:sp>
      <p:sp>
        <p:nvSpPr>
          <p:cNvPr id="182" name="Footer Placeholder 3"/>
          <p:cNvSpPr txBox="1"/>
          <p:nvPr/>
        </p:nvSpPr>
        <p:spPr>
          <a:xfrm>
            <a:off x="4631999" y="6554370"/>
            <a:ext cx="2870223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Hall C Winter Collaboration Meeting</a:t>
            </a:r>
          </a:p>
        </p:txBody>
      </p:sp>
      <p:pic>
        <p:nvPicPr>
          <p:cNvPr id="183" name="Hall_C_logo.pdf" descr="Hall_C_log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7013" y="6183756"/>
            <a:ext cx="1200810" cy="65420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Slide Number Placeholder 4"/>
          <p:cNvSpPr txBox="1"/>
          <p:nvPr>
            <p:ph type="sldNum" sz="quarter" idx="2"/>
          </p:nvPr>
        </p:nvSpPr>
        <p:spPr>
          <a:xfrm>
            <a:off x="4407500" y="6586805"/>
            <a:ext cx="174772" cy="22698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85" name="Title 5"/>
          <p:cNvSpPr txBox="1"/>
          <p:nvPr>
            <p:ph type="title"/>
          </p:nvPr>
        </p:nvSpPr>
        <p:spPr>
          <a:xfrm>
            <a:off x="308919" y="73824"/>
            <a:ext cx="8464378" cy="654206"/>
          </a:xfrm>
          <a:prstGeom prst="rect">
            <a:avLst/>
          </a:prstGeom>
        </p:spPr>
        <p:txBody>
          <a:bodyPr/>
          <a:lstStyle/>
          <a:p>
            <a:pPr algn="ctr">
              <a:defRPr sz="3500"/>
            </a:pPr>
            <a:r>
              <a:t>Updates to HCANA: </a:t>
            </a:r>
            <a:r>
              <a:rPr u="sng">
                <a:solidFill>
                  <a:srgbClr val="941100"/>
                </a:solidFill>
                <a:uFill>
                  <a:solidFill>
                    <a:srgbClr val="941100"/>
                  </a:solidFill>
                </a:uFill>
                <a:hlinkClick r:id="rId3" invalidUrl="" action="" tgtFrame="" tooltip="" history="1" highlightClick="0" endSnd="0"/>
              </a:rPr>
              <a:t>aa5b54c</a:t>
            </a:r>
            <a:r>
              <a:t> &amp; </a:t>
            </a:r>
            <a:r>
              <a:rPr u="sng">
                <a:solidFill>
                  <a:srgbClr val="941100"/>
                </a:solidFill>
                <a:uFill>
                  <a:solidFill>
                    <a:srgbClr val="941100"/>
                  </a:solidFill>
                </a:uFill>
                <a:hlinkClick r:id="rId4" invalidUrl="" action="" tgtFrame="" tooltip="" history="1" highlightClick="0" endSnd="0"/>
              </a:rPr>
              <a:t>5a55867</a:t>
            </a:r>
          </a:p>
        </p:txBody>
      </p:sp>
      <p:pic>
        <p:nvPicPr>
          <p:cNvPr id="186" name="hms-sieve-vars.png" descr="hms-sieve-vars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53844" y="846193"/>
            <a:ext cx="3179713" cy="55900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Content Placeholder 6"/>
          <p:cNvSpPr txBox="1"/>
          <p:nvPr>
            <p:ph type="body" idx="1"/>
          </p:nvPr>
        </p:nvSpPr>
        <p:spPr>
          <a:xfrm>
            <a:off x="103198" y="854032"/>
            <a:ext cx="8875820" cy="5240254"/>
          </a:xfrm>
          <a:prstGeom prst="rect">
            <a:avLst/>
          </a:prstGeom>
        </p:spPr>
        <p:txBody>
          <a:bodyPr/>
          <a:lstStyle/>
          <a:p>
            <a:pPr marL="212597" indent="-212597" defTabSz="850391">
              <a:spcBef>
                <a:spcPts val="900"/>
              </a:spcBef>
              <a:defRPr sz="2046"/>
            </a:pPr>
            <a:r>
              <a:t>Drift chamber classes updated to include a per wire sigma parameter</a:t>
            </a:r>
          </a:p>
          <a:p>
            <a:pPr marL="212597" indent="-212597" defTabSz="850391">
              <a:spcBef>
                <a:spcPts val="900"/>
              </a:spcBef>
              <a:defRPr sz="2046"/>
            </a:pPr>
            <a:r>
              <a:rPr b="1">
                <a:solidFill>
                  <a:srgbClr val="941100"/>
                </a:solidFill>
                <a:latin typeface="Courier New"/>
                <a:ea typeface="Courier New"/>
                <a:cs typeface="Courier New"/>
                <a:sym typeface="Courier New"/>
              </a:rPr>
              <a:t>(p)h_using_sigma_per_wire</a:t>
            </a:r>
            <a:r>
              <a:t> is optional and turned off by default</a:t>
            </a:r>
          </a:p>
          <a:p>
            <a:pPr marL="212597" indent="-212597" defTabSz="850391">
              <a:spcBef>
                <a:spcPts val="900"/>
              </a:spcBef>
              <a:defRPr sz="2046"/>
            </a:pPr>
            <a:r>
              <a:t>When the per wire configuration is not being utilized then the sigma per plane parameters are utilized</a:t>
            </a:r>
          </a:p>
          <a:p>
            <a:pPr marL="212597" indent="-212597" defTabSz="850391">
              <a:spcBef>
                <a:spcPts val="900"/>
              </a:spcBef>
              <a:defRPr sz="2046"/>
            </a:pPr>
            <a:r>
              <a:rPr b="1">
                <a:solidFill>
                  <a:srgbClr val="941100"/>
                </a:solidFill>
                <a:latin typeface="Courier New"/>
                <a:ea typeface="Courier New"/>
                <a:cs typeface="Courier New"/>
                <a:sym typeface="Courier New"/>
              </a:rPr>
              <a:t>THcTrigDet</a:t>
            </a:r>
            <a:r>
              <a:t> and </a:t>
            </a:r>
            <a:r>
              <a:rPr b="1">
                <a:solidFill>
                  <a:srgbClr val="941100"/>
                </a:solidFill>
                <a:latin typeface="Courier New"/>
                <a:ea typeface="Courier New"/>
                <a:cs typeface="Courier New"/>
                <a:sym typeface="Courier New"/>
              </a:rPr>
              <a:t>THcCoinTime</a:t>
            </a:r>
            <a:r>
              <a:t> updated to take in  a </a:t>
            </a:r>
            <a:r>
              <a:rPr b="1">
                <a:solidFill>
                  <a:srgbClr val="941100"/>
                </a:solidFill>
                <a:latin typeface="Courier New"/>
                <a:ea typeface="Courier New"/>
                <a:cs typeface="Courier New"/>
                <a:sym typeface="Courier New"/>
              </a:rPr>
              <a:t>vector&lt;string&gt;</a:t>
            </a:r>
            <a:r>
              <a:t> to identify which of the trigger detector TDC signals to use for the coincidence timing</a:t>
            </a:r>
          </a:p>
          <a:p>
            <a:pPr marL="212597" indent="-212597" defTabSz="850391">
              <a:spcBef>
                <a:spcPts val="900"/>
              </a:spcBef>
              <a:defRPr sz="2046"/>
            </a:pPr>
            <a:r>
              <a:t>Names must be in order of SHMS ROC1, HMS ROC1, SHMS ROC2, HMS ROC2</a:t>
            </a:r>
          </a:p>
          <a:p>
            <a:pPr lvl="1" marL="637794" indent="-212597" defTabSz="850391">
              <a:spcBef>
                <a:spcPts val="900"/>
              </a:spcBef>
              <a:buChar char="•"/>
              <a:defRPr b="1" sz="2046">
                <a:solidFill>
                  <a:srgbClr val="941100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t>tcoin_trigNames = pTRIG1_ROC1 pTRIG4_ROC1 pTRIG1_ROC2 pTRIG4_ROC2</a:t>
            </a:r>
          </a:p>
          <a:p>
            <a:pPr marL="212597" indent="-212597" defTabSz="850391">
              <a:spcBef>
                <a:spcPts val="900"/>
              </a:spcBef>
              <a:defRPr sz="2046"/>
            </a:pPr>
            <a:r>
              <a:t>Raw TDC to time conversion factor is no longer hard coded in </a:t>
            </a:r>
            <a:r>
              <a:rPr b="1">
                <a:solidFill>
                  <a:srgbClr val="941100"/>
                </a:solidFill>
                <a:latin typeface="Courier New"/>
                <a:ea typeface="Courier New"/>
                <a:cs typeface="Courier New"/>
                <a:sym typeface="Courier New"/>
              </a:rPr>
              <a:t>THcCoinTime</a:t>
            </a:r>
            <a:r>
              <a:t> and instead utilizes the </a:t>
            </a:r>
            <a:r>
              <a:rPr b="1">
                <a:solidFill>
                  <a:srgbClr val="941100"/>
                </a:solidFill>
                <a:latin typeface="Courier New"/>
                <a:ea typeface="Courier New"/>
                <a:cs typeface="Courier New"/>
                <a:sym typeface="Courier New"/>
              </a:rPr>
              <a:t>fTdcChanperNS</a:t>
            </a:r>
            <a:r>
              <a:t> parameter</a:t>
            </a:r>
          </a:p>
          <a:p>
            <a:pPr lvl="1" marL="637794" indent="-212597" defTabSz="850391">
              <a:spcBef>
                <a:spcPts val="900"/>
              </a:spcBef>
              <a:buChar char="•"/>
              <a:defRPr sz="2046"/>
            </a:pPr>
            <a:r>
              <a:t>If more than one hit within window, the last hit is selected</a:t>
            </a:r>
          </a:p>
          <a:p>
            <a:pPr lvl="1" marL="637794" indent="-212597" defTabSz="850391">
              <a:spcBef>
                <a:spcPts val="900"/>
              </a:spcBef>
              <a:buChar char="•"/>
              <a:defRPr sz="2046"/>
            </a:pPr>
            <a:r>
              <a:t>If no hit is found in the window then the time is set to zero</a:t>
            </a:r>
          </a:p>
        </p:txBody>
      </p:sp>
      <p:sp>
        <p:nvSpPr>
          <p:cNvPr id="189" name="Footer Placeholder 3"/>
          <p:cNvSpPr txBox="1"/>
          <p:nvPr/>
        </p:nvSpPr>
        <p:spPr>
          <a:xfrm>
            <a:off x="1487550" y="6554370"/>
            <a:ext cx="2870223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Eric Pooser</a:t>
            </a:r>
          </a:p>
        </p:txBody>
      </p:sp>
      <p:sp>
        <p:nvSpPr>
          <p:cNvPr id="190" name="Footer Placeholder 3"/>
          <p:cNvSpPr txBox="1"/>
          <p:nvPr/>
        </p:nvSpPr>
        <p:spPr>
          <a:xfrm>
            <a:off x="3877888" y="6378731"/>
            <a:ext cx="1233996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01/28/2019</a:t>
            </a:r>
          </a:p>
        </p:txBody>
      </p:sp>
      <p:sp>
        <p:nvSpPr>
          <p:cNvPr id="191" name="Footer Placeholder 3"/>
          <p:cNvSpPr txBox="1"/>
          <p:nvPr/>
        </p:nvSpPr>
        <p:spPr>
          <a:xfrm>
            <a:off x="4631999" y="6554370"/>
            <a:ext cx="2870223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Hall C Winter Collaboration Meeting</a:t>
            </a:r>
          </a:p>
        </p:txBody>
      </p:sp>
      <p:pic>
        <p:nvPicPr>
          <p:cNvPr id="192" name="Hall_C_logo.pdf" descr="Hall_C_log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7013" y="6183756"/>
            <a:ext cx="1200810" cy="654206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Slide Number Placeholder 4"/>
          <p:cNvSpPr txBox="1"/>
          <p:nvPr>
            <p:ph type="sldNum" sz="quarter" idx="2"/>
          </p:nvPr>
        </p:nvSpPr>
        <p:spPr>
          <a:xfrm>
            <a:off x="4407500" y="6586805"/>
            <a:ext cx="174772" cy="22698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94" name="Title 5"/>
          <p:cNvSpPr txBox="1"/>
          <p:nvPr>
            <p:ph type="title"/>
          </p:nvPr>
        </p:nvSpPr>
        <p:spPr>
          <a:xfrm>
            <a:off x="308919" y="73824"/>
            <a:ext cx="8464378" cy="654206"/>
          </a:xfrm>
          <a:prstGeom prst="rect">
            <a:avLst/>
          </a:prstGeom>
        </p:spPr>
        <p:txBody>
          <a:bodyPr/>
          <a:lstStyle/>
          <a:p>
            <a:pPr algn="ctr">
              <a:defRPr sz="3500"/>
            </a:pPr>
            <a:r>
              <a:t>Updates to HCANA: </a:t>
            </a:r>
            <a:r>
              <a:rPr u="sng">
                <a:solidFill>
                  <a:srgbClr val="941100"/>
                </a:solidFill>
                <a:uFill>
                  <a:solidFill>
                    <a:srgbClr val="941100"/>
                  </a:solidFill>
                </a:uFill>
                <a:hlinkClick r:id="rId3" invalidUrl="" action="" tgtFrame="" tooltip="" history="1" highlightClick="0" endSnd="0"/>
              </a:rPr>
              <a:t>4a7af64</a:t>
            </a:r>
            <a:r>
              <a:t> &amp; </a:t>
            </a:r>
            <a:r>
              <a:rPr u="sng">
                <a:solidFill>
                  <a:srgbClr val="941100"/>
                </a:solidFill>
                <a:uFill>
                  <a:solidFill>
                    <a:srgbClr val="941100"/>
                  </a:solidFill>
                </a:uFill>
                <a:hlinkClick r:id="rId4" invalidUrl="" action="" tgtFrame="" tooltip="" history="1" highlightClick="0" endSnd="0"/>
              </a:rPr>
              <a:t>4d4418d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itle 5"/>
          <p:cNvSpPr txBox="1"/>
          <p:nvPr>
            <p:ph type="title"/>
          </p:nvPr>
        </p:nvSpPr>
        <p:spPr>
          <a:xfrm>
            <a:off x="308919" y="73824"/>
            <a:ext cx="8464378" cy="654206"/>
          </a:xfrm>
          <a:prstGeom prst="rect">
            <a:avLst/>
          </a:prstGeom>
        </p:spPr>
        <p:txBody>
          <a:bodyPr/>
          <a:lstStyle/>
          <a:p>
            <a:pPr algn="ctr">
              <a:defRPr sz="3500"/>
            </a:pPr>
            <a:r>
              <a:t>Updates to HCANA: </a:t>
            </a:r>
            <a:r>
              <a:rPr u="sng">
                <a:solidFill>
                  <a:srgbClr val="941100"/>
                </a:solidFill>
                <a:uFill>
                  <a:solidFill>
                    <a:srgbClr val="941100"/>
                  </a:solidFill>
                </a:uFill>
                <a:hlinkClick r:id="rId2" invalidUrl="" action="" tgtFrame="" tooltip="" history="1" highlightClick="0" endSnd="0"/>
              </a:rPr>
              <a:t>24235e0</a:t>
            </a:r>
          </a:p>
        </p:txBody>
      </p:sp>
      <p:sp>
        <p:nvSpPr>
          <p:cNvPr id="197" name="Content Placeholder 6"/>
          <p:cNvSpPr txBox="1"/>
          <p:nvPr>
            <p:ph type="body" sz="quarter" idx="1"/>
          </p:nvPr>
        </p:nvSpPr>
        <p:spPr>
          <a:xfrm>
            <a:off x="62558" y="827139"/>
            <a:ext cx="4736859" cy="1744366"/>
          </a:xfrm>
          <a:prstGeom prst="rect">
            <a:avLst/>
          </a:prstGeom>
        </p:spPr>
        <p:txBody>
          <a:bodyPr/>
          <a:lstStyle/>
          <a:p>
            <a:pPr marL="217170" indent="-217170" defTabSz="868680">
              <a:spcBef>
                <a:spcPts val="900"/>
              </a:spcBef>
              <a:defRPr sz="2090"/>
            </a:pPr>
            <a:r>
              <a:rPr b="1">
                <a:solidFill>
                  <a:srgbClr val="941100"/>
                </a:solidFill>
                <a:latin typeface="Courier New"/>
                <a:ea typeface="Courier New"/>
                <a:cs typeface="Courier New"/>
                <a:sym typeface="Courier New"/>
              </a:rPr>
              <a:t>THcTrigDet</a:t>
            </a:r>
            <a:r>
              <a:t> modified to select good TDC hits within some time window</a:t>
            </a:r>
          </a:p>
          <a:p>
            <a:pPr marL="217170" indent="-217170" defTabSz="868680">
              <a:spcBef>
                <a:spcPts val="900"/>
              </a:spcBef>
              <a:defRPr sz="2090"/>
            </a:pPr>
            <a:r>
              <a:t>Hit selection windows exist for all trigger apparatus variables</a:t>
            </a:r>
          </a:p>
          <a:p>
            <a:pPr lvl="1" marL="651509" indent="-217170" defTabSz="868680">
              <a:spcBef>
                <a:spcPts val="900"/>
              </a:spcBef>
              <a:buChar char="•"/>
              <a:defRPr b="1" sz="2090">
                <a:solidFill>
                  <a:srgbClr val="941100"/>
                </a:solidFill>
                <a:latin typeface="Courier New"/>
                <a:ea typeface="Courier New"/>
                <a:cs typeface="Courier New"/>
                <a:sym typeface="Courier New"/>
              </a:defRPr>
            </a:pPr>
            <a:r>
              <a:t>(p)hVARX_tdcTimeRaw</a:t>
            </a:r>
          </a:p>
        </p:txBody>
      </p:sp>
      <p:sp>
        <p:nvSpPr>
          <p:cNvPr id="198" name="Footer Placeholder 3"/>
          <p:cNvSpPr txBox="1"/>
          <p:nvPr/>
        </p:nvSpPr>
        <p:spPr>
          <a:xfrm>
            <a:off x="1487550" y="6490869"/>
            <a:ext cx="2870223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Eric Pooser</a:t>
            </a:r>
          </a:p>
        </p:txBody>
      </p:sp>
      <p:pic>
        <p:nvPicPr>
          <p:cNvPr id="199" name="Hall_C_logo.pdf" descr="Hall_C_logo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7013" y="6183756"/>
            <a:ext cx="1200810" cy="654206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Slide Number Placeholder 4"/>
          <p:cNvSpPr txBox="1"/>
          <p:nvPr>
            <p:ph type="sldNum" sz="quarter" idx="2"/>
          </p:nvPr>
        </p:nvSpPr>
        <p:spPr>
          <a:xfrm>
            <a:off x="4407500" y="6586805"/>
            <a:ext cx="174772" cy="22698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01" name="hms-trig-param.png" descr="hms-trig-par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2670615"/>
            <a:ext cx="9144001" cy="35006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hms-htrig1-win-cuts.png" descr="hms-htrig1-win-cuts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073399" y="795324"/>
            <a:ext cx="4076302" cy="31340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Rectangle" descr="Rectangl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340244" y="4059000"/>
            <a:ext cx="481058" cy="430393"/>
          </a:xfrm>
          <a:prstGeom prst="rect">
            <a:avLst/>
          </a:prstGeom>
        </p:spPr>
      </p:pic>
      <p:pic>
        <p:nvPicPr>
          <p:cNvPr id="205" name="Rectangle" descr="Rectangle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229200" y="4059000"/>
            <a:ext cx="553516" cy="430393"/>
          </a:xfrm>
          <a:prstGeom prst="rect">
            <a:avLst/>
          </a:prstGeom>
        </p:spPr>
      </p:pic>
      <p:pic>
        <p:nvPicPr>
          <p:cNvPr id="207" name="Rectangle" descr="Rectangl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515526" y="4556300"/>
            <a:ext cx="553516" cy="264255"/>
          </a:xfrm>
          <a:prstGeom prst="rect">
            <a:avLst/>
          </a:prstGeom>
        </p:spPr>
      </p:pic>
      <p:pic>
        <p:nvPicPr>
          <p:cNvPr id="209" name="Rectangle" descr="Rectangl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055420" y="4670600"/>
            <a:ext cx="553516" cy="264255"/>
          </a:xfrm>
          <a:prstGeom prst="rect">
            <a:avLst/>
          </a:prstGeom>
        </p:spPr>
      </p:pic>
      <p:pic>
        <p:nvPicPr>
          <p:cNvPr id="211" name="Rectangle" descr="Rectangle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225911" y="5407417"/>
            <a:ext cx="553516" cy="264255"/>
          </a:xfrm>
          <a:prstGeom prst="rect">
            <a:avLst/>
          </a:prstGeom>
        </p:spPr>
      </p:pic>
      <p:pic>
        <p:nvPicPr>
          <p:cNvPr id="213" name="Rectangle" descr="Rectangle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957055" y="5529934"/>
            <a:ext cx="553516" cy="264256"/>
          </a:xfrm>
          <a:prstGeom prst="rect">
            <a:avLst/>
          </a:prstGeom>
        </p:spPr>
      </p:pic>
      <p:sp>
        <p:nvSpPr>
          <p:cNvPr id="215" name="No Window Cuts…"/>
          <p:cNvSpPr txBox="1"/>
          <p:nvPr/>
        </p:nvSpPr>
        <p:spPr>
          <a:xfrm>
            <a:off x="5384473" y="1118834"/>
            <a:ext cx="2386408" cy="742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20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No Window Cuts</a:t>
            </a:r>
          </a:p>
          <a:p>
            <a:pPr>
              <a:defRPr sz="2200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With Window Cuts</a:t>
            </a:r>
          </a:p>
        </p:txBody>
      </p:sp>
      <p:sp>
        <p:nvSpPr>
          <p:cNvPr id="216" name="PARAM/TRIG/t(p)hms.param"/>
          <p:cNvSpPr txBox="1"/>
          <p:nvPr/>
        </p:nvSpPr>
        <p:spPr>
          <a:xfrm>
            <a:off x="1763045" y="2759250"/>
            <a:ext cx="3223603" cy="3629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900">
                <a:solidFill>
                  <a:srgbClr val="D6D6D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PARAM/TRIG/t(p)hms.param</a:t>
            </a:r>
          </a:p>
        </p:txBody>
      </p:sp>
      <p:sp>
        <p:nvSpPr>
          <p:cNvPr id="217" name="Footer Placeholder 3"/>
          <p:cNvSpPr txBox="1"/>
          <p:nvPr/>
        </p:nvSpPr>
        <p:spPr>
          <a:xfrm>
            <a:off x="3877888" y="6378731"/>
            <a:ext cx="1233996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01/28/2019</a:t>
            </a:r>
          </a:p>
        </p:txBody>
      </p:sp>
      <p:sp>
        <p:nvSpPr>
          <p:cNvPr id="218" name="Footer Placeholder 3"/>
          <p:cNvSpPr txBox="1"/>
          <p:nvPr/>
        </p:nvSpPr>
        <p:spPr>
          <a:xfrm>
            <a:off x="4631999" y="6554370"/>
            <a:ext cx="2870223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Hall C Winter Collaboration Meeting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Content Placeholder 6"/>
          <p:cNvSpPr txBox="1"/>
          <p:nvPr>
            <p:ph type="body" sz="quarter" idx="1"/>
          </p:nvPr>
        </p:nvSpPr>
        <p:spPr>
          <a:xfrm>
            <a:off x="103198" y="854032"/>
            <a:ext cx="4786360" cy="2225094"/>
          </a:xfrm>
          <a:prstGeom prst="rect">
            <a:avLst/>
          </a:prstGeom>
        </p:spPr>
        <p:txBody>
          <a:bodyPr/>
          <a:lstStyle/>
          <a:p>
            <a:pPr/>
            <a:r>
              <a:rPr b="1">
                <a:solidFill>
                  <a:srgbClr val="941100"/>
                </a:solidFill>
                <a:latin typeface="Courier New"/>
                <a:ea typeface="Courier New"/>
                <a:cs typeface="Courier New"/>
                <a:sym typeface="Courier New"/>
              </a:rPr>
              <a:t>THcHelcity</a:t>
            </a:r>
            <a:r>
              <a:t> determines the beam helicity for each event </a:t>
            </a:r>
          </a:p>
          <a:p>
            <a:pPr/>
            <a:r>
              <a:t>By default it is assumed that there is a delayed reporting of 8 cycles and that quartets are used</a:t>
            </a:r>
          </a:p>
          <a:p>
            <a:pPr/>
            <a:r>
              <a:t>See </a:t>
            </a:r>
            <a:r>
              <a:rPr u="sng">
                <a:solidFill>
                  <a:srgbClr val="941100"/>
                </a:solidFill>
                <a:uFill>
                  <a:solidFill>
                    <a:srgbClr val="941100"/>
                  </a:solidFill>
                </a:uFill>
                <a:hlinkClick r:id="rId2" invalidUrl="" action="" tgtFrame="" tooltip="" history="1" highlightClick="0" endSnd="0"/>
              </a:rPr>
              <a:t>Steve’s talk</a:t>
            </a:r>
            <a:r>
              <a:t> @ 1400!</a:t>
            </a:r>
          </a:p>
        </p:txBody>
      </p:sp>
      <p:sp>
        <p:nvSpPr>
          <p:cNvPr id="221" name="Footer Placeholder 3"/>
          <p:cNvSpPr txBox="1"/>
          <p:nvPr/>
        </p:nvSpPr>
        <p:spPr>
          <a:xfrm>
            <a:off x="1487550" y="6554370"/>
            <a:ext cx="2870223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Eric Pooser</a:t>
            </a:r>
          </a:p>
        </p:txBody>
      </p:sp>
      <p:sp>
        <p:nvSpPr>
          <p:cNvPr id="222" name="Footer Placeholder 3"/>
          <p:cNvSpPr txBox="1"/>
          <p:nvPr/>
        </p:nvSpPr>
        <p:spPr>
          <a:xfrm>
            <a:off x="3877888" y="6378731"/>
            <a:ext cx="1233996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01/28/2019</a:t>
            </a:r>
          </a:p>
        </p:txBody>
      </p:sp>
      <p:sp>
        <p:nvSpPr>
          <p:cNvPr id="223" name="Footer Placeholder 3"/>
          <p:cNvSpPr txBox="1"/>
          <p:nvPr/>
        </p:nvSpPr>
        <p:spPr>
          <a:xfrm>
            <a:off x="4631999" y="6554370"/>
            <a:ext cx="2870223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Hall C Winter Collaboration Meeting</a:t>
            </a:r>
          </a:p>
        </p:txBody>
      </p:sp>
      <p:pic>
        <p:nvPicPr>
          <p:cNvPr id="224" name="Hall_C_logo.pdf" descr="Hall_C_logo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7013" y="6183756"/>
            <a:ext cx="1200810" cy="654206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Slide Number Placeholder 4"/>
          <p:cNvSpPr txBox="1"/>
          <p:nvPr>
            <p:ph type="sldNum" sz="quarter" idx="2"/>
          </p:nvPr>
        </p:nvSpPr>
        <p:spPr>
          <a:xfrm>
            <a:off x="4407500" y="6586805"/>
            <a:ext cx="174772" cy="22698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26" name="Title 5"/>
          <p:cNvSpPr txBox="1"/>
          <p:nvPr>
            <p:ph type="title"/>
          </p:nvPr>
        </p:nvSpPr>
        <p:spPr>
          <a:xfrm>
            <a:off x="308919" y="73824"/>
            <a:ext cx="8464378" cy="654206"/>
          </a:xfrm>
          <a:prstGeom prst="rect">
            <a:avLst/>
          </a:prstGeom>
        </p:spPr>
        <p:txBody>
          <a:bodyPr/>
          <a:lstStyle/>
          <a:p>
            <a:pPr algn="ctr">
              <a:defRPr sz="3500"/>
            </a:pPr>
            <a:r>
              <a:t>Updates to HCANA: </a:t>
            </a:r>
            <a:r>
              <a:rPr u="sng">
                <a:solidFill>
                  <a:srgbClr val="941100"/>
                </a:solidFill>
                <a:uFill>
                  <a:solidFill>
                    <a:srgbClr val="941100"/>
                  </a:solidFill>
                </a:uFill>
                <a:hlinkClick r:id="rId4" invalidUrl="" action="" tgtFrame="" tooltip="" history="1" highlightClick="0" endSnd="0"/>
              </a:rPr>
              <a:t>47c908b</a:t>
            </a:r>
          </a:p>
        </p:txBody>
      </p:sp>
      <p:pic>
        <p:nvPicPr>
          <p:cNvPr id="227" name="kaon_asymmetry.png" descr="kaon_asymmetry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918233" y="3615878"/>
            <a:ext cx="4192748" cy="28138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pion_asymmetry.png" descr="pion_asymmetry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896361" y="783279"/>
            <a:ext cx="4236492" cy="28138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helicity_scope_trace.png" descr="helicity_scope_trac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14087" y="3280725"/>
            <a:ext cx="3862505" cy="28912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