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media/image1.jpeg" ContentType="image/jpeg"/>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p:nvPr>
            <p:ph type="sldImg"/>
          </p:nvPr>
        </p:nvSpPr>
        <p:spPr>
          <a:xfrm>
            <a:off x="1143000" y="685800"/>
            <a:ext cx="4572000" cy="3429000"/>
          </a:xfrm>
          <a:prstGeom prst="rect">
            <a:avLst/>
          </a:prstGeom>
        </p:spPr>
        <p:txBody>
          <a:bodyPr/>
          <a:lstStyle/>
          <a:p>
            <a:pPr/>
          </a:p>
        </p:txBody>
      </p:sp>
      <p:sp>
        <p:nvSpPr>
          <p:cNvPr id="125" name="Shape 125"/>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clouds_v5">
    <p:spTree>
      <p:nvGrpSpPr>
        <p:cNvPr id="1" name=""/>
        <p:cNvGrpSpPr/>
        <p:nvPr/>
      </p:nvGrpSpPr>
      <p:grpSpPr>
        <a:xfrm>
          <a:off x="0" y="0"/>
          <a:ext cx="0" cy="0"/>
          <a:chOff x="0" y="0"/>
          <a:chExt cx="0" cy="0"/>
        </a:xfrm>
      </p:grpSpPr>
      <p:pic>
        <p:nvPicPr>
          <p:cNvPr id="117" name="clouds_bkgr_v2.jpg" descr="clouds_bkgr_v2.jpg"/>
          <p:cNvPicPr>
            <a:picLocks noChangeAspect="1"/>
          </p:cNvPicPr>
          <p:nvPr/>
        </p:nvPicPr>
        <p:blipFill>
          <a:blip r:embed="rId2">
            <a:extLst/>
          </a:blip>
          <a:stretch>
            <a:fillRect/>
          </a:stretch>
        </p:blipFill>
        <p:spPr>
          <a:xfrm>
            <a:off x="0" y="-317500"/>
            <a:ext cx="13004800" cy="10401300"/>
          </a:xfrm>
          <a:prstGeom prst="rect">
            <a:avLst/>
          </a:prstGeom>
          <a:ln w="12700">
            <a:miter lim="400000"/>
          </a:ln>
        </p:spPr>
      </p:pic>
      <p:sp>
        <p:nvSpPr>
          <p:cNvPr id="118" name="Slide Number"/>
          <p:cNvSpPr txBox="1"/>
          <p:nvPr>
            <p:ph type="sldNum" sz="quarter" idx="2"/>
          </p:nvPr>
        </p:nvSpPr>
        <p:spPr>
          <a:xfrm>
            <a:off x="6324600" y="9258300"/>
            <a:ext cx="342900" cy="368300"/>
          </a:xfrm>
          <a:prstGeom prst="rect">
            <a:avLst/>
          </a:prstGeom>
        </p:spPr>
        <p:txBody>
          <a:bodyPr anchor="b"/>
          <a:lstStyle>
            <a:lvl1pPr>
              <a:defRPr sz="1800">
                <a:latin typeface="Gill Sans"/>
                <a:ea typeface="Gill Sans"/>
                <a:cs typeface="Gill Sans"/>
                <a:sym typeface="Gill Sans"/>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5600" y="673100"/>
            <a:ext cx="9753600" cy="5905500"/>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Image"/>
          <p:cNvSpPr/>
          <p:nvPr>
            <p:ph type="pic" sz="half" idx="13"/>
          </p:nvPr>
        </p:nvSpPr>
        <p:spPr>
          <a:xfrm>
            <a:off x="6718300" y="635000"/>
            <a:ext cx="5334000" cy="8216900"/>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Image"/>
          <p:cNvSpPr/>
          <p:nvPr>
            <p:ph type="pic" sz="quarter" idx="14"/>
          </p:nvPr>
        </p:nvSpPr>
        <p:spPr>
          <a:xfrm>
            <a:off x="6718300" y="889000"/>
            <a:ext cx="5334000" cy="3771900"/>
          </a:xfrm>
          <a:prstGeom prst="rect">
            <a:avLst/>
          </a:prstGeom>
        </p:spPr>
        <p:txBody>
          <a:bodyPr lIns="91439" tIns="45719" rIns="91439" bIns="45719" anchor="t">
            <a:noAutofit/>
          </a:bodyPr>
          <a:lstStyle/>
          <a:p>
            <a:pPr/>
          </a:p>
        </p:txBody>
      </p:sp>
      <p:sp>
        <p:nvSpPr>
          <p:cNvPr id="85" name="Image"/>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ln>
            <a:noFill/>
          </a:ln>
          <a:solidFill>
            <a:srgbClr val="000000"/>
          </a:solidFill>
          <a:uFillTx/>
          <a:latin typeface="Helvetica Neue"/>
          <a:ea typeface="Helvetica Neue"/>
          <a:cs typeface="Helvetica Neue"/>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600" u="none">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2.png"/><Relationship Id="rId3" Type="http://schemas.openxmlformats.org/officeDocument/2006/relationships/image" Target="../media/image13.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 Id="rId3" Type="http://schemas.openxmlformats.org/officeDocument/2006/relationships/image" Target="../media/image4.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png"/><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Magnetic fields and gradients at the 3He target"/>
          <p:cNvSpPr txBox="1"/>
          <p:nvPr>
            <p:ph type="ctrTitle"/>
          </p:nvPr>
        </p:nvSpPr>
        <p:spPr>
          <a:xfrm>
            <a:off x="983720" y="1282700"/>
            <a:ext cx="11037360" cy="2495749"/>
          </a:xfrm>
          <a:prstGeom prst="rect">
            <a:avLst/>
          </a:prstGeom>
        </p:spPr>
        <p:txBody>
          <a:bodyPr/>
          <a:lstStyle/>
          <a:p>
            <a:pPr>
              <a:defRPr sz="6700"/>
            </a:pPr>
            <a:r>
              <a:t>Magnetic fields and gradients at the </a:t>
            </a:r>
            <a:r>
              <a:rPr baseline="31999"/>
              <a:t>3</a:t>
            </a:r>
            <a:r>
              <a:t>He target</a:t>
            </a:r>
          </a:p>
        </p:txBody>
      </p:sp>
      <p:sp>
        <p:nvSpPr>
          <p:cNvPr id="128" name="March 19, 2018…"/>
          <p:cNvSpPr txBox="1"/>
          <p:nvPr>
            <p:ph type="subTitle" sz="quarter" idx="1"/>
          </p:nvPr>
        </p:nvSpPr>
        <p:spPr>
          <a:xfrm>
            <a:off x="1270000" y="5041900"/>
            <a:ext cx="10464800" cy="2020756"/>
          </a:xfrm>
          <a:prstGeom prst="rect">
            <a:avLst/>
          </a:prstGeom>
        </p:spPr>
        <p:txBody>
          <a:bodyPr/>
          <a:lstStyle/>
          <a:p>
            <a:pPr defTabSz="484886">
              <a:defRPr sz="3071"/>
            </a:pPr>
            <a:r>
              <a:t>March 19, 2018</a:t>
            </a:r>
          </a:p>
          <a:p>
            <a:pPr defTabSz="484886">
              <a:defRPr sz="3071"/>
            </a:pPr>
            <a:r>
              <a:t>Presentation: Gordon Cates</a:t>
            </a:r>
          </a:p>
          <a:p>
            <a:pPr defTabSz="484886">
              <a:defRPr sz="3071"/>
            </a:pPr>
            <a:r>
              <a:t>Tosca modeling: Steve Lassiter</a:t>
            </a:r>
          </a:p>
          <a:p>
            <a:pPr defTabSz="484886">
              <a:defRPr sz="3071"/>
            </a:pPr>
            <a:r>
              <a:t>Gradient calculations: Vladimir Nelyubin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3" name="Gradients relevant to AFP sweeps"/>
          <p:cNvSpPr/>
          <p:nvPr/>
        </p:nvSpPr>
        <p:spPr>
          <a:xfrm>
            <a:off x="613767" y="452856"/>
            <a:ext cx="11777266" cy="79608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4700">
                <a:solidFill>
                  <a:srgbClr val="010E59"/>
                </a:solidFill>
                <a:effectLst>
                  <a:outerShdw sx="100000" sy="100000" kx="0" ky="0" algn="b" rotWithShape="0" blurRad="63500" dist="38100" dir="2700000">
                    <a:srgbClr val="000000">
                      <a:alpha val="47000"/>
                    </a:srgbClr>
                  </a:outerShdw>
                </a:effectLst>
              </a:defRPr>
            </a:lvl1pPr>
          </a:lstStyle>
          <a:p>
            <a:pPr/>
            <a:r>
              <a:t>Gradients relevant to AFP sweeps</a:t>
            </a:r>
          </a:p>
        </p:txBody>
      </p:sp>
      <p:sp>
        <p:nvSpPr>
          <p:cNvPr id="174" name="The dashed green line shows the gradient at which losses are 0.5%."/>
          <p:cNvSpPr/>
          <p:nvPr/>
        </p:nvSpPr>
        <p:spPr>
          <a:xfrm>
            <a:off x="1026517" y="1788439"/>
            <a:ext cx="10951767" cy="4490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2300">
                <a:solidFill>
                  <a:srgbClr val="010E59"/>
                </a:solidFill>
                <a:effectLst>
                  <a:outerShdw sx="100000" sy="100000" kx="0" ky="0" algn="b" rotWithShape="0" blurRad="63500" dist="38100" dir="2700000">
                    <a:srgbClr val="000000">
                      <a:alpha val="47000"/>
                    </a:srgbClr>
                  </a:outerShdw>
                </a:effectLst>
              </a:defRPr>
            </a:lvl1pPr>
          </a:lstStyle>
          <a:p>
            <a:pPr/>
            <a:r>
              <a:t>The dashed green line shows the gradient at which losses are 0.5%.</a:t>
            </a:r>
          </a:p>
        </p:txBody>
      </p:sp>
      <p:sp>
        <p:nvSpPr>
          <p:cNvPr id="175" name="The gradients for this configuration are seen to result in 1-2% losses in the pumping chamber, and over 5% for parts of the pumping chamber.  Again, some optimizing of the compensation coil(s) is desirable."/>
          <p:cNvSpPr txBox="1"/>
          <p:nvPr/>
        </p:nvSpPr>
        <p:spPr>
          <a:xfrm>
            <a:off x="1120991" y="8107564"/>
            <a:ext cx="10762818" cy="109073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2300">
                <a:solidFill>
                  <a:srgbClr val="010E59"/>
                </a:solidFill>
                <a:effectLst>
                  <a:outerShdw sx="100000" sy="100000" kx="0" ky="0" algn="b" rotWithShape="0" blurRad="63500" dist="38100" dir="2700000">
                    <a:srgbClr val="000000">
                      <a:alpha val="47000"/>
                    </a:srgbClr>
                  </a:outerShdw>
                </a:effectLst>
              </a:defRPr>
            </a:lvl1pPr>
          </a:lstStyle>
          <a:p>
            <a:pPr/>
            <a:r>
              <a:t>The gradients for this configuration are seen to result in 1-2% losses in the pumping chamber, and over 5% for parts of the pumping chamber.  Again, some optimizing of the compensation coil(s) is desirable.</a:t>
            </a:r>
          </a:p>
        </p:txBody>
      </p:sp>
      <p:pic>
        <p:nvPicPr>
          <p:cNvPr id="176" name="grads_beamline_afp.pdf" descr="grads_beamline_afp.pdf"/>
          <p:cNvPicPr>
            <a:picLocks noChangeAspect="1"/>
          </p:cNvPicPr>
          <p:nvPr/>
        </p:nvPicPr>
        <p:blipFill>
          <a:blip r:embed="rId2">
            <a:extLst/>
          </a:blip>
          <a:stretch>
            <a:fillRect/>
          </a:stretch>
        </p:blipFill>
        <p:spPr>
          <a:xfrm>
            <a:off x="6451787" y="2773170"/>
            <a:ext cx="5380709" cy="5037914"/>
          </a:xfrm>
          <a:prstGeom prst="rect">
            <a:avLst/>
          </a:prstGeom>
          <a:ln w="12700">
            <a:miter lim="400000"/>
          </a:ln>
        </p:spPr>
      </p:pic>
      <p:pic>
        <p:nvPicPr>
          <p:cNvPr id="177" name="grads_pumping_ch_afp.pdf" descr="grads_pumping_ch_afp.pdf"/>
          <p:cNvPicPr>
            <a:picLocks noChangeAspect="1"/>
          </p:cNvPicPr>
          <p:nvPr/>
        </p:nvPicPr>
        <p:blipFill>
          <a:blip r:embed="rId3">
            <a:extLst/>
          </a:blip>
          <a:stretch>
            <a:fillRect/>
          </a:stretch>
        </p:blipFill>
        <p:spPr>
          <a:xfrm>
            <a:off x="628141" y="2582440"/>
            <a:ext cx="5732169" cy="5317775"/>
          </a:xfrm>
          <a:prstGeom prst="rect">
            <a:avLst/>
          </a:prstGeom>
          <a:ln w="12700">
            <a:miter lim="400000"/>
          </a:ln>
        </p:spPr>
      </p:pic>
      <p:sp>
        <p:nvSpPr>
          <p:cNvPr id="178" name="Line"/>
          <p:cNvSpPr/>
          <p:nvPr/>
        </p:nvSpPr>
        <p:spPr>
          <a:xfrm>
            <a:off x="1614643" y="5088466"/>
            <a:ext cx="4371929" cy="1"/>
          </a:xfrm>
          <a:prstGeom prst="line">
            <a:avLst/>
          </a:prstGeom>
          <a:ln w="38100">
            <a:solidFill>
              <a:schemeClr val="accent3"/>
            </a:solidFill>
            <a:custDash>
              <a:ds d="200000" sp="200000"/>
            </a:custDash>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79" name="Line"/>
          <p:cNvSpPr/>
          <p:nvPr/>
        </p:nvSpPr>
        <p:spPr>
          <a:xfrm>
            <a:off x="7321176" y="4165600"/>
            <a:ext cx="4371929" cy="0"/>
          </a:xfrm>
          <a:prstGeom prst="line">
            <a:avLst/>
          </a:prstGeom>
          <a:ln w="38100">
            <a:solidFill>
              <a:schemeClr val="accent3"/>
            </a:solidFill>
            <a:custDash>
              <a:ds d="200000" sp="200000"/>
            </a:custDash>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1" name="Summary"/>
          <p:cNvSpPr/>
          <p:nvPr/>
        </p:nvSpPr>
        <p:spPr>
          <a:xfrm>
            <a:off x="613767" y="893123"/>
            <a:ext cx="11777266" cy="79608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4700">
                <a:solidFill>
                  <a:srgbClr val="010E59"/>
                </a:solidFill>
                <a:effectLst>
                  <a:outerShdw sx="100000" sy="100000" kx="0" ky="0" algn="b" rotWithShape="0" blurRad="63500" dist="38100" dir="2700000">
                    <a:srgbClr val="000000">
                      <a:alpha val="47000"/>
                    </a:srgbClr>
                  </a:outerShdw>
                </a:effectLst>
              </a:defRPr>
            </a:lvl1pPr>
          </a:lstStyle>
          <a:p>
            <a:pPr/>
            <a:r>
              <a:t>Summary</a:t>
            </a:r>
          </a:p>
        </p:txBody>
      </p:sp>
      <p:sp>
        <p:nvSpPr>
          <p:cNvPr id="182" name="The new (to the polarized 3He target) magnetic-field environment in Hall C is seen to be challenging, but livable.…"/>
          <p:cNvSpPr/>
          <p:nvPr/>
        </p:nvSpPr>
        <p:spPr>
          <a:xfrm>
            <a:off x="1026517" y="2884578"/>
            <a:ext cx="10951767" cy="398444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The new (to the polarized 3He target) magnetic-field environment in Hall C is seen to be challenging, but livable.</a:t>
            </a:r>
          </a:p>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Magnetic-field studies with the existing compensation-coil design will yield only somewhat-compromised performance under static conditions, but marginal performance under certain polarimetry conditions.</a:t>
            </a:r>
          </a:p>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We note finally that we have not addressed conditions for pulsed NMR, but because such measurements are localized to one part of the target, it is fairly trivial (and standard practice) to use shim coils if necessary.</a:t>
            </a:r>
          </a:p>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The basic design of the magnetics for the polarized 3He target are sound, but we anticipate additional studies to optimize the compensation coils.</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Addressing magnetic-field issues for the target."/>
          <p:cNvSpPr/>
          <p:nvPr/>
        </p:nvSpPr>
        <p:spPr>
          <a:xfrm>
            <a:off x="1384002" y="504514"/>
            <a:ext cx="10236796" cy="14378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4700">
                <a:solidFill>
                  <a:srgbClr val="010E59"/>
                </a:solidFill>
                <a:effectLst>
                  <a:outerShdw sx="100000" sy="100000" kx="0" ky="0" algn="b" rotWithShape="0" blurRad="63500" dist="38100" dir="2700000">
                    <a:srgbClr val="000000">
                      <a:alpha val="47000"/>
                    </a:srgbClr>
                  </a:outerShdw>
                </a:effectLst>
              </a:defRPr>
            </a:lvl1pPr>
          </a:lstStyle>
          <a:p>
            <a:pPr/>
            <a:r>
              <a:t>Addressing magnetic-field issues for the target.</a:t>
            </a:r>
          </a:p>
        </p:txBody>
      </p:sp>
      <p:sp>
        <p:nvSpPr>
          <p:cNvPr id="131" name="Steve Lassiter is developing a Tosca model for the Hall C A1n experiment.  In addition to supplying summaries of field directions to the collaboration, he is also supplying field maps to Vladimir Nelyubin for further calculations.…"/>
          <p:cNvSpPr/>
          <p:nvPr/>
        </p:nvSpPr>
        <p:spPr>
          <a:xfrm>
            <a:off x="1026517" y="3313386"/>
            <a:ext cx="10951767" cy="312682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Steve Lassiter is developing a Tosca model for the Hall C A1n experiment.  In addition to supplying summaries of field directions to the collaboration, he is also supplying field maps to Vladimir Nelyubin for further calculations.</a:t>
            </a:r>
          </a:p>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Vladimir Nelyubin is using packages he has developed in connection with the Hall A GEn experiments that allow us to obtain maps of the relevant magnetic field gradient components for both static conditions and NMR measurements.</a:t>
            </a:r>
          </a:p>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We present the implications of the gradients for specific cases, as well as making a few comments for future optimization.</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33" name="Image" descr="Image"/>
          <p:cNvPicPr>
            <a:picLocks noChangeAspect="1"/>
          </p:cNvPicPr>
          <p:nvPr/>
        </p:nvPicPr>
        <p:blipFill>
          <a:blip r:embed="rId2">
            <a:extLst/>
          </a:blip>
          <a:stretch>
            <a:fillRect/>
          </a:stretch>
        </p:blipFill>
        <p:spPr>
          <a:xfrm>
            <a:off x="598213" y="2429933"/>
            <a:ext cx="11808374" cy="6341534"/>
          </a:xfrm>
          <a:prstGeom prst="rect">
            <a:avLst/>
          </a:prstGeom>
          <a:ln w="12700">
            <a:miter lim="400000"/>
          </a:ln>
        </p:spPr>
      </p:pic>
      <p:sp>
        <p:nvSpPr>
          <p:cNvPr id="134" name="Components in Steve’s Tosca Model…"/>
          <p:cNvSpPr txBox="1"/>
          <p:nvPr>
            <p:ph type="ctrTitle"/>
          </p:nvPr>
        </p:nvSpPr>
        <p:spPr>
          <a:xfrm>
            <a:off x="946580" y="317500"/>
            <a:ext cx="11111640" cy="1770460"/>
          </a:xfrm>
          <a:prstGeom prst="rect">
            <a:avLst/>
          </a:prstGeom>
        </p:spPr>
        <p:txBody>
          <a:bodyPr/>
          <a:lstStyle/>
          <a:p>
            <a:pPr defTabSz="490727">
              <a:defRPr sz="5124"/>
            </a:pPr>
            <a:r>
              <a:t>Components in Steve’s Tosca Model </a:t>
            </a:r>
          </a:p>
          <a:p>
            <a:pPr defTabSz="490727">
              <a:defRPr sz="3612"/>
            </a:pPr>
            <a:r>
              <a:t>(not shown here is the HB correction coil)</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Field components along beam line…"/>
          <p:cNvSpPr txBox="1"/>
          <p:nvPr>
            <p:ph type="ctrTitle"/>
          </p:nvPr>
        </p:nvSpPr>
        <p:spPr>
          <a:xfrm>
            <a:off x="946580" y="351366"/>
            <a:ext cx="11111640" cy="1770461"/>
          </a:xfrm>
          <a:prstGeom prst="rect">
            <a:avLst/>
          </a:prstGeom>
        </p:spPr>
        <p:txBody>
          <a:bodyPr/>
          <a:lstStyle/>
          <a:p>
            <a:pPr defTabSz="554990">
              <a:defRPr sz="5415"/>
            </a:pPr>
            <a:r>
              <a:t>Field components along beam line</a:t>
            </a:r>
          </a:p>
          <a:p>
            <a:pPr defTabSz="554990">
              <a:defRPr sz="6365"/>
            </a:pPr>
            <a:r>
              <a:rPr sz="4465"/>
              <a:t>(without HB correction coil)</a:t>
            </a:r>
          </a:p>
        </p:txBody>
      </p:sp>
      <p:pic>
        <p:nvPicPr>
          <p:cNvPr id="137" name="no_correction_coils.pdf" descr="no_correction_coils.pdf"/>
          <p:cNvPicPr>
            <a:picLocks noChangeAspect="1"/>
          </p:cNvPicPr>
          <p:nvPr/>
        </p:nvPicPr>
        <p:blipFill>
          <a:blip r:embed="rId2">
            <a:extLst/>
          </a:blip>
          <a:stretch>
            <a:fillRect/>
          </a:stretch>
        </p:blipFill>
        <p:spPr>
          <a:xfrm>
            <a:off x="427672" y="3027572"/>
            <a:ext cx="12149456" cy="3698456"/>
          </a:xfrm>
          <a:prstGeom prst="rect">
            <a:avLst/>
          </a:prstGeom>
          <a:ln w="12700">
            <a:miter lim="400000"/>
          </a:ln>
        </p:spPr>
      </p:pic>
      <p:sp>
        <p:nvSpPr>
          <p:cNvPr id="138" name="Field is reasonably constant even in the absence of any correction coils, nevertheless….…"/>
          <p:cNvSpPr txBox="1"/>
          <p:nvPr/>
        </p:nvSpPr>
        <p:spPr>
          <a:xfrm>
            <a:off x="890621" y="7311890"/>
            <a:ext cx="11223558" cy="181848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93699" indent="-393699" algn="l">
              <a:buSzPct val="100000"/>
              <a:buChar char="•"/>
              <a:defRPr b="0" sz="2800">
                <a:latin typeface="+mn-lt"/>
                <a:ea typeface="+mn-ea"/>
                <a:cs typeface="+mn-cs"/>
                <a:sym typeface="Helvetica Neue Medium"/>
              </a:defRPr>
            </a:pPr>
            <a:r>
              <a:t>Field is reasonably constant even in the absence of any correction coils, nevertheless….</a:t>
            </a:r>
          </a:p>
          <a:p>
            <a:pPr marL="393699" indent="-393699" algn="l">
              <a:buSzPct val="100000"/>
              <a:buChar char="•"/>
              <a:defRPr b="0" sz="2800">
                <a:latin typeface="+mn-lt"/>
                <a:ea typeface="+mn-ea"/>
                <a:cs typeface="+mn-cs"/>
                <a:sym typeface="Helvetica Neue Medium"/>
              </a:defRPr>
            </a:pPr>
            <a:r>
              <a:t>It is important to evaluate certain combinations of the (nine component) gradient tensor to insure target performance.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pin relaxation due to magnetic field inhomogeneities under static conditions"/>
          <p:cNvSpPr txBox="1"/>
          <p:nvPr>
            <p:ph type="ctrTitle"/>
          </p:nvPr>
        </p:nvSpPr>
        <p:spPr>
          <a:xfrm>
            <a:off x="643433" y="215900"/>
            <a:ext cx="11717934" cy="1580555"/>
          </a:xfrm>
          <a:prstGeom prst="rect">
            <a:avLst/>
          </a:prstGeom>
        </p:spPr>
        <p:txBody>
          <a:bodyPr/>
          <a:lstStyle>
            <a:lvl1pPr defTabSz="502412">
              <a:defRPr sz="4902">
                <a:latin typeface="Helvetica Neue"/>
                <a:ea typeface="Helvetica Neue"/>
                <a:cs typeface="Helvetica Neue"/>
                <a:sym typeface="Helvetica Neue"/>
              </a:defRPr>
            </a:lvl1pPr>
          </a:lstStyle>
          <a:p>
            <a:pPr/>
            <a:r>
              <a:t>Spin relaxation due to magnetic field inhomogeneities under static conditions</a:t>
            </a:r>
          </a:p>
        </p:txBody>
      </p:sp>
      <p:sp>
        <p:nvSpPr>
          <p:cNvPr id="141" name="High polarization requires limiting spin-relaxation due to all mechanisms well below the spin-exchange rate.…"/>
          <p:cNvSpPr txBox="1"/>
          <p:nvPr/>
        </p:nvSpPr>
        <p:spPr>
          <a:xfrm>
            <a:off x="1260195" y="1807489"/>
            <a:ext cx="10484409" cy="18714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28600" indent="-228600" algn="l">
              <a:buSzPct val="100000"/>
              <a:buChar char="•"/>
              <a:defRPr b="0" sz="2300"/>
            </a:pPr>
            <a:r>
              <a:t>High polarization requires limiting spin-relaxation due to </a:t>
            </a:r>
            <a:r>
              <a:rPr u="sng"/>
              <a:t>all</a:t>
            </a:r>
            <a:r>
              <a:t> mechanisms well below the spin-exchange rate. </a:t>
            </a:r>
          </a:p>
          <a:p>
            <a:pPr marL="228600" indent="-228600" algn="l">
              <a:buSzPct val="100000"/>
              <a:buChar char="•"/>
              <a:defRPr b="0" sz="2300"/>
            </a:pPr>
            <a:r>
              <a:t>Spin relaxation due to magnetic field inhomogeneities under static conditions (that is, not during polarimetry measurements) is due to specific components of the magnetic field inhomogeneities, as described below.</a:t>
            </a:r>
          </a:p>
        </p:txBody>
      </p:sp>
      <p:pic>
        <p:nvPicPr>
          <p:cNvPr id="142" name="Image" descr="Image"/>
          <p:cNvPicPr>
            <a:picLocks noChangeAspect="1"/>
          </p:cNvPicPr>
          <p:nvPr/>
        </p:nvPicPr>
        <p:blipFill>
          <a:blip r:embed="rId2">
            <a:extLst/>
          </a:blip>
          <a:stretch>
            <a:fillRect/>
          </a:stretch>
        </p:blipFill>
        <p:spPr>
          <a:xfrm>
            <a:off x="4293817" y="3839417"/>
            <a:ext cx="4417166" cy="1050247"/>
          </a:xfrm>
          <a:prstGeom prst="rect">
            <a:avLst/>
          </a:prstGeom>
          <a:ln w="12700">
            <a:miter lim="400000"/>
          </a:ln>
        </p:spPr>
      </p:pic>
      <p:sp>
        <p:nvSpPr>
          <p:cNvPr id="143" name="Here 1/T1 is the spin relaxation rate, D is the self-diffusion coefficient of 3He, and the magnetic field is assumed to be in the z-direction."/>
          <p:cNvSpPr txBox="1"/>
          <p:nvPr/>
        </p:nvSpPr>
        <p:spPr>
          <a:xfrm>
            <a:off x="1302065" y="4990955"/>
            <a:ext cx="10400670" cy="80462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sz="2300"/>
            </a:pPr>
            <a:r>
              <a:t>Here 1/T</a:t>
            </a:r>
            <a:r>
              <a:rPr baseline="-5999"/>
              <a:t>1 </a:t>
            </a:r>
            <a:r>
              <a:t>is the spin relaxation rate, D is the self-diffusion coefficient of </a:t>
            </a:r>
            <a:r>
              <a:rPr baseline="31999"/>
              <a:t>3</a:t>
            </a:r>
            <a:r>
              <a:t>He, and the magnetic field is assumed to be in the z-direction. </a:t>
            </a:r>
          </a:p>
        </p:txBody>
      </p:sp>
      <p:sp>
        <p:nvSpPr>
          <p:cNvPr id="144" name="For simplicity, we will assume that a 3He density of 10 atm STP.  Under this assumption, D = 0.2 cm2/s.  For example:"/>
          <p:cNvSpPr txBox="1"/>
          <p:nvPr/>
        </p:nvSpPr>
        <p:spPr>
          <a:xfrm>
            <a:off x="1680286" y="5947689"/>
            <a:ext cx="9644228" cy="8046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sz="2300"/>
            </a:pPr>
            <a:r>
              <a:t>For simplicity, we will assume that a </a:t>
            </a:r>
            <a:r>
              <a:rPr baseline="31999"/>
              <a:t>3</a:t>
            </a:r>
            <a:r>
              <a:t>He density of 10 atm STP.  Under this assumption, D = 0.2 cm</a:t>
            </a:r>
            <a:r>
              <a:rPr baseline="31999"/>
              <a:t>2</a:t>
            </a:r>
            <a:r>
              <a:t>/s.  For example:</a:t>
            </a:r>
          </a:p>
        </p:txBody>
      </p:sp>
      <p:sp>
        <p:nvSpPr>
          <p:cNvPr id="145" name="A good cell, in the absence of beam, might have an intrinsic value of  1/T1 = 1/40 hrs.  Thus, a value of 10-5 cm-2 would certainly impact performance, but would not be the dominant factor.  At a value of 10-6 cm-2, the effects of the inhomogeneities are insignificant."/>
          <p:cNvSpPr txBox="1"/>
          <p:nvPr/>
        </p:nvSpPr>
        <p:spPr>
          <a:xfrm>
            <a:off x="462183" y="8005089"/>
            <a:ext cx="12080434" cy="11602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b="0" sz="2300"/>
            </a:pPr>
            <a:r>
              <a:t>A good cell, in the absence of beam, might have an intrinsic value of  1/T</a:t>
            </a:r>
            <a:r>
              <a:rPr baseline="-5999"/>
              <a:t>1</a:t>
            </a:r>
            <a:r>
              <a:t> = 1/40 hrs.  Thus, a value of 10</a:t>
            </a:r>
            <a:r>
              <a:rPr baseline="31999"/>
              <a:t>-5</a:t>
            </a:r>
            <a:r>
              <a:t> cm</a:t>
            </a:r>
            <a:r>
              <a:rPr baseline="31999"/>
              <a:t>-2</a:t>
            </a:r>
            <a:r>
              <a:t> would certainly impact performance, but would not be the dominant factor.  At a value of 10</a:t>
            </a:r>
            <a:r>
              <a:rPr baseline="31999"/>
              <a:t>-6</a:t>
            </a:r>
            <a:r>
              <a:t> cm</a:t>
            </a:r>
            <a:r>
              <a:rPr baseline="31999"/>
              <a:t>-2</a:t>
            </a:r>
            <a:r>
              <a:t>, the effects of the inhomogeneities are insignificant. </a:t>
            </a:r>
          </a:p>
        </p:txBody>
      </p:sp>
      <p:pic>
        <p:nvPicPr>
          <p:cNvPr id="146" name="Image" descr="Image"/>
          <p:cNvPicPr>
            <a:picLocks noChangeAspect="1"/>
          </p:cNvPicPr>
          <p:nvPr/>
        </p:nvPicPr>
        <p:blipFill>
          <a:blip r:embed="rId3">
            <a:extLst/>
          </a:blip>
          <a:stretch>
            <a:fillRect/>
          </a:stretch>
        </p:blipFill>
        <p:spPr>
          <a:xfrm>
            <a:off x="2780659" y="6980814"/>
            <a:ext cx="7443482" cy="809529"/>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8" name="Spin relaxation during NMR AFP…"/>
          <p:cNvSpPr/>
          <p:nvPr/>
        </p:nvSpPr>
        <p:spPr>
          <a:xfrm>
            <a:off x="613767" y="87869"/>
            <a:ext cx="11777266" cy="128899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90000"/>
              </a:lnSpc>
              <a:defRPr b="0" sz="4700">
                <a:solidFill>
                  <a:srgbClr val="010E59"/>
                </a:solidFill>
                <a:effectLst>
                  <a:outerShdw sx="100000" sy="100000" kx="0" ky="0" algn="b" rotWithShape="0" blurRad="63500" dist="38100" dir="2700000">
                    <a:srgbClr val="000000">
                      <a:alpha val="47000"/>
                    </a:srgbClr>
                  </a:outerShdw>
                </a:effectLst>
              </a:defRPr>
            </a:pPr>
            <a:r>
              <a:t>Spin relaxation during NMR AFP </a:t>
            </a:r>
          </a:p>
          <a:p>
            <a:pPr>
              <a:lnSpc>
                <a:spcPct val="90000"/>
              </a:lnSpc>
              <a:defRPr b="0" sz="3700">
                <a:solidFill>
                  <a:srgbClr val="010E59"/>
                </a:solidFill>
                <a:effectLst>
                  <a:outerShdw sx="100000" sy="100000" kx="0" ky="0" algn="b" rotWithShape="0" blurRad="63500" dist="38100" dir="2700000">
                    <a:srgbClr val="000000">
                      <a:alpha val="47000"/>
                    </a:srgbClr>
                  </a:outerShdw>
                </a:effectLst>
              </a:defRPr>
            </a:pPr>
            <a:r>
              <a:t>(used during polarimetry)</a:t>
            </a:r>
          </a:p>
        </p:txBody>
      </p:sp>
      <p:pic>
        <p:nvPicPr>
          <p:cNvPr id="149" name="Plot_with_errorbars1.png" descr="Plot_with_errorbars1.png"/>
          <p:cNvPicPr>
            <a:picLocks noChangeAspect="1"/>
          </p:cNvPicPr>
          <p:nvPr/>
        </p:nvPicPr>
        <p:blipFill>
          <a:blip r:embed="rId2">
            <a:extLst/>
          </a:blip>
          <a:srcRect l="5412" t="21486" r="4173" b="0"/>
          <a:stretch>
            <a:fillRect/>
          </a:stretch>
        </p:blipFill>
        <p:spPr>
          <a:xfrm rot="5400000">
            <a:off x="6986740" y="3238941"/>
            <a:ext cx="3843894" cy="4723676"/>
          </a:xfrm>
          <a:prstGeom prst="rect">
            <a:avLst/>
          </a:prstGeom>
          <a:ln w="12700">
            <a:miter lim="400000"/>
          </a:ln>
        </p:spPr>
      </p:pic>
      <p:pic>
        <p:nvPicPr>
          <p:cNvPr id="150" name="droppedImage.pdf" descr="droppedImage.pdf"/>
          <p:cNvPicPr>
            <a:picLocks noChangeAspect="1"/>
          </p:cNvPicPr>
          <p:nvPr/>
        </p:nvPicPr>
        <p:blipFill>
          <a:blip r:embed="rId3">
            <a:extLst/>
          </a:blip>
          <a:stretch>
            <a:fillRect/>
          </a:stretch>
        </p:blipFill>
        <p:spPr>
          <a:xfrm>
            <a:off x="3049789" y="2451100"/>
            <a:ext cx="6905222" cy="956263"/>
          </a:xfrm>
          <a:prstGeom prst="rect">
            <a:avLst/>
          </a:prstGeom>
          <a:ln w="12700">
            <a:miter lim="400000"/>
          </a:ln>
        </p:spPr>
      </p:pic>
      <p:pic>
        <p:nvPicPr>
          <p:cNvPr id="151" name="Screen shot 2013-02-12 at 8.52.15 PM.png" descr="Screen shot 2013-02-12 at 8.52.15 PM.png"/>
          <p:cNvPicPr>
            <a:picLocks noChangeAspect="1"/>
          </p:cNvPicPr>
          <p:nvPr/>
        </p:nvPicPr>
        <p:blipFill>
          <a:blip r:embed="rId4">
            <a:extLst/>
          </a:blip>
          <a:stretch>
            <a:fillRect/>
          </a:stretch>
        </p:blipFill>
        <p:spPr>
          <a:xfrm>
            <a:off x="2645833" y="3941586"/>
            <a:ext cx="3838252" cy="3017661"/>
          </a:xfrm>
          <a:prstGeom prst="rect">
            <a:avLst/>
          </a:prstGeom>
          <a:ln w="12700">
            <a:miter lim="400000"/>
          </a:ln>
        </p:spPr>
      </p:pic>
      <p:sp>
        <p:nvSpPr>
          <p:cNvPr id="152" name="Coils used for test"/>
          <p:cNvSpPr txBox="1"/>
          <p:nvPr/>
        </p:nvSpPr>
        <p:spPr>
          <a:xfrm>
            <a:off x="2533896" y="6906683"/>
            <a:ext cx="2213541" cy="4445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nSpc>
                <a:spcPct val="90000"/>
              </a:lnSpc>
              <a:defRPr b="0" sz="1900">
                <a:solidFill>
                  <a:srgbClr val="010E59"/>
                </a:solidFill>
                <a:effectLst>
                  <a:outerShdw sx="100000" sy="100000" kx="0" ky="0" algn="b" rotWithShape="0" blurRad="63500" dist="38100" dir="2700000">
                    <a:srgbClr val="000000">
                      <a:alpha val="47000"/>
                    </a:srgbClr>
                  </a:outerShdw>
                </a:effectLst>
                <a:latin typeface="Comic Sans MS"/>
                <a:ea typeface="Comic Sans MS"/>
                <a:cs typeface="Comic Sans MS"/>
                <a:sym typeface="Comic Sans MS"/>
              </a:defRPr>
            </a:lvl1pPr>
          </a:lstStyle>
          <a:p>
            <a:pPr/>
            <a:r>
              <a:t>Coils used for test</a:t>
            </a:r>
          </a:p>
        </p:txBody>
      </p:sp>
      <p:sp>
        <p:nvSpPr>
          <p:cNvPr id="153" name="During an “AFP sweep”, all spins in the target are flipped by 180 degrees.  The key issue here is the fractional loss of polarization per flip."/>
          <p:cNvSpPr/>
          <p:nvPr/>
        </p:nvSpPr>
        <p:spPr>
          <a:xfrm>
            <a:off x="1250950" y="1475610"/>
            <a:ext cx="10502900" cy="76988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2300">
                <a:solidFill>
                  <a:srgbClr val="010E59"/>
                </a:solidFill>
                <a:effectLst>
                  <a:outerShdw sx="100000" sy="100000" kx="0" ky="0" algn="b" rotWithShape="0" blurRad="63500" dist="38100" dir="2700000">
                    <a:srgbClr val="000000">
                      <a:alpha val="47000"/>
                    </a:srgbClr>
                  </a:outerShdw>
                </a:effectLst>
              </a:defRPr>
            </a:lvl1pPr>
          </a:lstStyle>
          <a:p>
            <a:pPr/>
            <a:r>
              <a:t>During an “AFP sweep”, all spins in the target are flipped by 180 degrees.  The key issue here is the fractional loss of polarization per flip.</a:t>
            </a:r>
          </a:p>
        </p:txBody>
      </p:sp>
      <p:pic>
        <p:nvPicPr>
          <p:cNvPr id="154" name="Image" descr="Image"/>
          <p:cNvPicPr>
            <a:picLocks noChangeAspect="1"/>
          </p:cNvPicPr>
          <p:nvPr/>
        </p:nvPicPr>
        <p:blipFill>
          <a:blip r:embed="rId5">
            <a:extLst/>
          </a:blip>
          <a:stretch>
            <a:fillRect/>
          </a:stretch>
        </p:blipFill>
        <p:spPr>
          <a:xfrm>
            <a:off x="3236574" y="7735483"/>
            <a:ext cx="6531652" cy="444804"/>
          </a:xfrm>
          <a:prstGeom prst="rect">
            <a:avLst/>
          </a:prstGeom>
          <a:ln w="12700">
            <a:miter lim="400000"/>
          </a:ln>
        </p:spPr>
      </p:pic>
      <p:sp>
        <p:nvSpPr>
          <p:cNvPr id="155" name="For a value of 10-2 G2/cm2, the loss would be 5%, which would be an extreme, possibly livable, condition."/>
          <p:cNvSpPr txBox="1"/>
          <p:nvPr/>
        </p:nvSpPr>
        <p:spPr>
          <a:xfrm>
            <a:off x="2070184" y="8454260"/>
            <a:ext cx="8864432" cy="76988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nSpc>
                <a:spcPct val="90000"/>
              </a:lnSpc>
              <a:defRPr b="0" sz="2300">
                <a:solidFill>
                  <a:srgbClr val="010E59"/>
                </a:solidFill>
                <a:effectLst>
                  <a:outerShdw sx="100000" sy="100000" kx="0" ky="0" algn="b" rotWithShape="0" blurRad="63500" dist="38100" dir="2700000">
                    <a:srgbClr val="000000">
                      <a:alpha val="47000"/>
                    </a:srgbClr>
                  </a:outerShdw>
                </a:effectLst>
              </a:defRPr>
            </a:pPr>
            <a:r>
              <a:t>For a value of 10</a:t>
            </a:r>
            <a:r>
              <a:rPr baseline="31999"/>
              <a:t>-2</a:t>
            </a:r>
            <a:r>
              <a:t> G</a:t>
            </a:r>
            <a:r>
              <a:rPr baseline="31999"/>
              <a:t>2</a:t>
            </a:r>
            <a:r>
              <a:t>/cm</a:t>
            </a:r>
            <a:r>
              <a:rPr baseline="31999"/>
              <a:t>2</a:t>
            </a:r>
            <a:r>
              <a:t>, the loss would be 5%, which would be an extreme, possibly livable, condition.</a:t>
            </a:r>
          </a:p>
        </p:txBody>
      </p:sp>
      <p:sp>
        <p:nvSpPr>
          <p:cNvPr id="156" name="Good agreement between theory and measured losses."/>
          <p:cNvSpPr txBox="1"/>
          <p:nvPr/>
        </p:nvSpPr>
        <p:spPr>
          <a:xfrm>
            <a:off x="7138888" y="4034578"/>
            <a:ext cx="3539667" cy="7531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1900">
                <a:solidFill>
                  <a:srgbClr val="010E59"/>
                </a:solidFill>
                <a:effectLst>
                  <a:outerShdw sx="100000" sy="100000" kx="0" ky="0" algn="b" rotWithShape="0" blurRad="63500" dist="38100" dir="2700000">
                    <a:srgbClr val="000000">
                      <a:alpha val="47000"/>
                    </a:srgbClr>
                  </a:outerShdw>
                </a:effectLst>
                <a:latin typeface="Comic Sans MS"/>
                <a:ea typeface="Comic Sans MS"/>
                <a:cs typeface="Comic Sans MS"/>
                <a:sym typeface="Comic Sans MS"/>
              </a:defRPr>
            </a:lvl1pPr>
          </a:lstStyle>
          <a:p>
            <a:pPr/>
            <a:r>
              <a:t>Good agreement between theory and measured losses.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8" name="Design of the Hall C convection target"/>
          <p:cNvSpPr/>
          <p:nvPr/>
        </p:nvSpPr>
        <p:spPr>
          <a:xfrm>
            <a:off x="613767" y="469789"/>
            <a:ext cx="11777266" cy="79608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4700">
                <a:solidFill>
                  <a:srgbClr val="010E59"/>
                </a:solidFill>
                <a:effectLst>
                  <a:outerShdw sx="100000" sy="100000" kx="0" ky="0" algn="b" rotWithShape="0" blurRad="63500" dist="38100" dir="2700000">
                    <a:srgbClr val="000000">
                      <a:alpha val="47000"/>
                    </a:srgbClr>
                  </a:outerShdw>
                </a:effectLst>
              </a:defRPr>
            </a:lvl1pPr>
          </a:lstStyle>
          <a:p>
            <a:pPr/>
            <a:r>
              <a:t>Design of the Hall C convection target</a:t>
            </a:r>
          </a:p>
        </p:txBody>
      </p:sp>
      <p:sp>
        <p:nvSpPr>
          <p:cNvPr id="159" name="Note that the pumping chamber extends from roughly 22.1cm to 31.1 cm above the center of the target chamber."/>
          <p:cNvSpPr txBox="1"/>
          <p:nvPr/>
        </p:nvSpPr>
        <p:spPr>
          <a:xfrm>
            <a:off x="2070184" y="8589727"/>
            <a:ext cx="8864432" cy="76988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2300">
                <a:solidFill>
                  <a:srgbClr val="010E59"/>
                </a:solidFill>
                <a:effectLst>
                  <a:outerShdw sx="100000" sy="100000" kx="0" ky="0" algn="b" rotWithShape="0" blurRad="63500" dist="38100" dir="2700000">
                    <a:srgbClr val="000000">
                      <a:alpha val="47000"/>
                    </a:srgbClr>
                  </a:outerShdw>
                </a:effectLst>
              </a:defRPr>
            </a:lvl1pPr>
          </a:lstStyle>
          <a:p>
            <a:pPr/>
            <a:r>
              <a:t>Note that the pumping chamber extends from roughly 22.1cm to 31.1 cm above the center of the target chamber.</a:t>
            </a:r>
          </a:p>
        </p:txBody>
      </p:sp>
      <p:pic>
        <p:nvPicPr>
          <p:cNvPr id="160" name="Convection_cell_40_cm_bastille_day_2016_v2.pdf" descr="Convection_cell_40_cm_bastille_day_2016_v2.pdf"/>
          <p:cNvPicPr>
            <a:picLocks noChangeAspect="1"/>
          </p:cNvPicPr>
          <p:nvPr/>
        </p:nvPicPr>
        <p:blipFill>
          <a:blip r:embed="rId2">
            <a:extLst/>
          </a:blip>
          <a:stretch>
            <a:fillRect/>
          </a:stretch>
        </p:blipFill>
        <p:spPr>
          <a:xfrm>
            <a:off x="2019415" y="1307979"/>
            <a:ext cx="9236948" cy="7137642"/>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Tosca models evaluated for gradients"/>
          <p:cNvSpPr/>
          <p:nvPr/>
        </p:nvSpPr>
        <p:spPr>
          <a:xfrm>
            <a:off x="613767" y="893123"/>
            <a:ext cx="11777266" cy="79608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4700">
                <a:solidFill>
                  <a:srgbClr val="010E59"/>
                </a:solidFill>
                <a:effectLst>
                  <a:outerShdw sx="100000" sy="100000" kx="0" ky="0" algn="b" rotWithShape="0" blurRad="63500" dist="38100" dir="2700000">
                    <a:srgbClr val="000000">
                      <a:alpha val="47000"/>
                    </a:srgbClr>
                  </a:outerShdw>
                </a:effectLst>
              </a:defRPr>
            </a:lvl1pPr>
          </a:lstStyle>
          <a:p>
            <a:pPr/>
            <a:r>
              <a:t>Tosca models evaluated for gradients</a:t>
            </a:r>
          </a:p>
        </p:txBody>
      </p:sp>
      <p:sp>
        <p:nvSpPr>
          <p:cNvPr id="163" name="As a first step, a simplified magnetic model was prepared in which separate files for each of the HB magnet, the Helmholtz coils and the compensation coils were generated and subsequently combined to provide an approximate field map.…"/>
          <p:cNvSpPr/>
          <p:nvPr/>
        </p:nvSpPr>
        <p:spPr>
          <a:xfrm>
            <a:off x="1026517" y="2616200"/>
            <a:ext cx="10951767" cy="452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As a first step, a simplified magnetic model was prepared in which separate files for each of the HB magnet, the Helmholtz coils and the compensation coils were generated and subsequently combined to provide an approximate field map.  </a:t>
            </a:r>
          </a:p>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Gradients in the simplified model where generally fairly acceptable.</a:t>
            </a:r>
          </a:p>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A full Tosca solution (at least containing the most important elements) is now being developed.</a:t>
            </a:r>
          </a:p>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In what follows, we evaluate gradients for the configuration in which the Helmholtz Coils are at 45 degrees, and the field is along the longitudinal direction.</a:t>
            </a:r>
          </a:p>
          <a:p>
            <a:pPr marL="342900" indent="-342900" algn="l">
              <a:lnSpc>
                <a:spcPct val="90000"/>
              </a:lnSpc>
              <a:spcBef>
                <a:spcPts val="1700"/>
              </a:spcBef>
              <a:buSzPct val="175000"/>
              <a:buChar char="•"/>
              <a:defRPr b="0" sz="2300">
                <a:solidFill>
                  <a:srgbClr val="010E59"/>
                </a:solidFill>
                <a:effectLst>
                  <a:outerShdw sx="100000" sy="100000" kx="0" ky="0" algn="b" rotWithShape="0" blurRad="63500" dist="38100" dir="2700000">
                    <a:srgbClr val="000000">
                      <a:alpha val="47000"/>
                    </a:srgbClr>
                  </a:outerShdw>
                </a:effectLst>
              </a:defRPr>
            </a:pPr>
            <a:r>
              <a:t>The effects of the iron in Hall C are seen to be significant but livable.  Some optimization of the compensation coils is desirable.</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5" name="Gradients relevant to static conditions"/>
          <p:cNvSpPr/>
          <p:nvPr/>
        </p:nvSpPr>
        <p:spPr>
          <a:xfrm>
            <a:off x="613767" y="452856"/>
            <a:ext cx="11777266" cy="79608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4700">
                <a:solidFill>
                  <a:srgbClr val="010E59"/>
                </a:solidFill>
                <a:effectLst>
                  <a:outerShdw sx="100000" sy="100000" kx="0" ky="0" algn="b" rotWithShape="0" blurRad="63500" dist="38100" dir="2700000">
                    <a:srgbClr val="000000">
                      <a:alpha val="47000"/>
                    </a:srgbClr>
                  </a:outerShdw>
                </a:effectLst>
              </a:defRPr>
            </a:lvl1pPr>
          </a:lstStyle>
          <a:p>
            <a:pPr/>
            <a:r>
              <a:t>Gradients relevant to static conditions</a:t>
            </a:r>
          </a:p>
        </p:txBody>
      </p:sp>
      <p:sp>
        <p:nvSpPr>
          <p:cNvPr id="166" name="The dashed green line shows the gradient at which the relaxation rate is 1/139hrs."/>
          <p:cNvSpPr/>
          <p:nvPr/>
        </p:nvSpPr>
        <p:spPr>
          <a:xfrm>
            <a:off x="1026517" y="1788439"/>
            <a:ext cx="10951767" cy="4490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2300">
                <a:solidFill>
                  <a:srgbClr val="010E59"/>
                </a:solidFill>
                <a:effectLst>
                  <a:outerShdw sx="100000" sy="100000" kx="0" ky="0" algn="b" rotWithShape="0" blurRad="63500" dist="38100" dir="2700000">
                    <a:srgbClr val="000000">
                      <a:alpha val="47000"/>
                    </a:srgbClr>
                  </a:outerShdw>
                </a:effectLst>
              </a:defRPr>
            </a:lvl1pPr>
          </a:lstStyle>
          <a:p>
            <a:pPr/>
            <a:r>
              <a:t>The dashed green line shows the gradient at which the relaxation rate is 1/139hrs.</a:t>
            </a:r>
          </a:p>
        </p:txBody>
      </p:sp>
      <p:sp>
        <p:nvSpPr>
          <p:cNvPr id="167" name="The gradients for this configuration are seen to be marginally okay for static conditions.  Some optimizing on the compensation coil design would be useful. Note: most of the gas is in the pumping chamber between 22 - 31 cm."/>
          <p:cNvSpPr txBox="1"/>
          <p:nvPr/>
        </p:nvSpPr>
        <p:spPr>
          <a:xfrm>
            <a:off x="1120991" y="8175297"/>
            <a:ext cx="10762818" cy="109073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nSpc>
                <a:spcPct val="90000"/>
              </a:lnSpc>
              <a:defRPr b="0" sz="2300">
                <a:solidFill>
                  <a:srgbClr val="010E59"/>
                </a:solidFill>
                <a:effectLst>
                  <a:outerShdw sx="100000" sy="100000" kx="0" ky="0" algn="b" rotWithShape="0" blurRad="63500" dist="38100" dir="2700000">
                    <a:srgbClr val="000000">
                      <a:alpha val="47000"/>
                    </a:srgbClr>
                  </a:outerShdw>
                </a:effectLst>
              </a:defRPr>
            </a:lvl1pPr>
          </a:lstStyle>
          <a:p>
            <a:pPr/>
            <a:r>
              <a:t>The gradients for this configuration are seen to be marginally okay for static conditions.  Some optimizing on the compensation coil design would be useful. Note: most of the gas is in the pumping chamber between 22 - 31 cm.</a:t>
            </a:r>
          </a:p>
        </p:txBody>
      </p:sp>
      <p:pic>
        <p:nvPicPr>
          <p:cNvPr id="168" name="grads_pumping_ch_static.pdf" descr="grads_pumping_ch_static.pdf"/>
          <p:cNvPicPr>
            <a:picLocks noChangeAspect="1"/>
          </p:cNvPicPr>
          <p:nvPr/>
        </p:nvPicPr>
        <p:blipFill>
          <a:blip r:embed="rId2">
            <a:extLst/>
          </a:blip>
          <a:stretch>
            <a:fillRect/>
          </a:stretch>
        </p:blipFill>
        <p:spPr>
          <a:xfrm>
            <a:off x="780444" y="2606799"/>
            <a:ext cx="5484844" cy="5200402"/>
          </a:xfrm>
          <a:prstGeom prst="rect">
            <a:avLst/>
          </a:prstGeom>
          <a:ln w="12700">
            <a:miter lim="400000"/>
          </a:ln>
        </p:spPr>
      </p:pic>
      <p:pic>
        <p:nvPicPr>
          <p:cNvPr id="169" name="grads_beamline_static.pdf" descr="grads_beamline_static.pdf"/>
          <p:cNvPicPr>
            <a:picLocks noChangeAspect="1"/>
          </p:cNvPicPr>
          <p:nvPr/>
        </p:nvPicPr>
        <p:blipFill>
          <a:blip r:embed="rId3">
            <a:extLst/>
          </a:blip>
          <a:stretch>
            <a:fillRect/>
          </a:stretch>
        </p:blipFill>
        <p:spPr>
          <a:xfrm>
            <a:off x="6555286" y="2544929"/>
            <a:ext cx="5770670" cy="5438442"/>
          </a:xfrm>
          <a:prstGeom prst="rect">
            <a:avLst/>
          </a:prstGeom>
          <a:ln w="12700">
            <a:miter lim="400000"/>
          </a:ln>
        </p:spPr>
      </p:pic>
      <p:sp>
        <p:nvSpPr>
          <p:cNvPr id="170" name="Line"/>
          <p:cNvSpPr/>
          <p:nvPr/>
        </p:nvSpPr>
        <p:spPr>
          <a:xfrm>
            <a:off x="1648510" y="3810000"/>
            <a:ext cx="4371929" cy="0"/>
          </a:xfrm>
          <a:prstGeom prst="line">
            <a:avLst/>
          </a:prstGeom>
          <a:ln w="38100">
            <a:solidFill>
              <a:schemeClr val="accent3"/>
            </a:solidFill>
            <a:custDash>
              <a:ds d="200000" sp="200000"/>
            </a:custDash>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
        <p:nvSpPr>
          <p:cNvPr id="171" name="Line"/>
          <p:cNvSpPr/>
          <p:nvPr/>
        </p:nvSpPr>
        <p:spPr>
          <a:xfrm>
            <a:off x="7600576" y="3822700"/>
            <a:ext cx="4371929" cy="0"/>
          </a:xfrm>
          <a:prstGeom prst="line">
            <a:avLst/>
          </a:prstGeom>
          <a:ln w="38100">
            <a:solidFill>
              <a:schemeClr val="accent3"/>
            </a:solidFill>
            <a:custDash>
              <a:ds d="200000" sp="200000"/>
            </a:custDash>
            <a:miter lim="400000"/>
          </a:ln>
        </p:spPr>
        <p:txBody>
          <a:bodyPr lIns="50800" tIns="50800" rIns="50800" bIns="50800" anchor="ctr"/>
          <a:lstStyle/>
          <a:p>
            <a:pPr>
              <a:defRPr b="0" sz="2200">
                <a:solidFill>
                  <a:srgbClr val="FFFFFF"/>
                </a:solidFill>
                <a:latin typeface="+mn-lt"/>
                <a:ea typeface="+mn-ea"/>
                <a:cs typeface="+mn-cs"/>
                <a:sym typeface="Helvetica Neue Medium"/>
              </a:defRPr>
            </a:pP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