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86" r:id="rId2"/>
    <p:sldId id="493" r:id="rId3"/>
    <p:sldId id="497" r:id="rId4"/>
    <p:sldId id="495" r:id="rId5"/>
    <p:sldId id="499" r:id="rId6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00CC"/>
    <a:srgbClr val="CC0099"/>
    <a:srgbClr val="00CCFF"/>
    <a:srgbClr val="00CC00"/>
    <a:srgbClr val="FFFF00"/>
    <a:srgbClr val="FF99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3423" autoAdjust="0"/>
  </p:normalViewPr>
  <p:slideViewPr>
    <p:cSldViewPr>
      <p:cViewPr>
        <p:scale>
          <a:sx n="75" d="100"/>
          <a:sy n="75" d="100"/>
        </p:scale>
        <p:origin x="-1476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fld id="{47B2D78A-0F7C-449C-A6D3-777C2F3D2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46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99986-CA3D-48D0-9F9E-A1A92ABDD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38FE-4E09-4DDF-AE73-61783DE76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93A2F-1597-4E0F-85AF-F30434D52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38BFD-BEE4-4D0C-AE5E-24DB14E29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630DA-FEB1-4B88-95E9-454F1E2C4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22E24-7742-4D49-AA8C-89C4255C2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9F396-4D36-44EA-8AC2-35A94EA48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24BD3-8331-44DC-AD50-9654FDF02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6CD6C-0B07-4D76-9CA2-3CB30E798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6BB3B-113C-43D0-9FCC-6020AB47A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8C3BB-8945-4BA5-8154-8092BE999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67BB4-2DAC-4654-AC61-903A5FEA7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7FBAB-5458-4097-85F7-000C61CC3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E1FD502-BDE7-4AE5-84BB-82C0246DD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04800" y="0"/>
            <a:ext cx="84740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Transverse Momentum Dependence of Semi-Inclusive Pion</a:t>
            </a:r>
            <a:r>
              <a:rPr lang="en-US" sz="3200" b="1">
                <a:solidFill>
                  <a:srgbClr val="3333CC"/>
                </a:solidFill>
              </a:rPr>
              <a:t> and Kaon</a:t>
            </a:r>
            <a:r>
              <a:rPr lang="en-US" sz="3200" b="1">
                <a:solidFill>
                  <a:srgbClr val="FF0000"/>
                </a:solidFill>
              </a:rPr>
              <a:t> Production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28600" y="1066800"/>
            <a:ext cx="861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 dirty="0" smtClean="0"/>
              <a:t>E12-09-017: Spokespersons </a:t>
            </a:r>
            <a:r>
              <a:rPr lang="en-US" i="1" dirty="0"/>
              <a:t>Peter </a:t>
            </a:r>
            <a:r>
              <a:rPr lang="en-US" i="1" dirty="0" err="1"/>
              <a:t>Bosted</a:t>
            </a:r>
            <a:r>
              <a:rPr lang="en-US" i="1" dirty="0"/>
              <a:t>, Rolf Ent, </a:t>
            </a:r>
            <a:r>
              <a:rPr lang="en-US" i="1" dirty="0" smtClean="0"/>
              <a:t>Ed Kinney, Hamlet </a:t>
            </a:r>
            <a:r>
              <a:rPr lang="en-US" i="1" dirty="0" err="1" smtClean="0"/>
              <a:t>Mkrtchyan</a:t>
            </a:r>
            <a:endParaRPr lang="en-US" i="1" dirty="0" smtClean="0"/>
          </a:p>
          <a:p>
            <a:pPr algn="ctr"/>
            <a:r>
              <a:rPr lang="en-US" dirty="0" smtClean="0"/>
              <a:t>25.5 days at 11.0 </a:t>
            </a:r>
            <a:r>
              <a:rPr lang="en-US" dirty="0" err="1" smtClean="0"/>
              <a:t>GeV</a:t>
            </a:r>
            <a:r>
              <a:rPr lang="en-US" dirty="0" smtClean="0"/>
              <a:t> &amp; 6.5 days at 8.8 </a:t>
            </a:r>
            <a:r>
              <a:rPr lang="en-US" dirty="0" err="1" smtClean="0"/>
              <a:t>GeV</a:t>
            </a:r>
            <a:r>
              <a:rPr lang="en-US" dirty="0" smtClean="0"/>
              <a:t> = 32 days total</a:t>
            </a:r>
            <a:endParaRPr lang="en-US" dirty="0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1295400" y="5181600"/>
            <a:ext cx="6477000" cy="92333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/>
              <a:t>Goal: Map the </a:t>
            </a:r>
            <a:r>
              <a:rPr lang="en-US" sz="1800" dirty="0" smtClean="0"/>
              <a:t>P</a:t>
            </a:r>
            <a:r>
              <a:rPr lang="en-US" sz="1800" baseline="-25000" dirty="0" smtClean="0"/>
              <a:t>T</a:t>
            </a:r>
            <a:r>
              <a:rPr lang="en-US" sz="1800" dirty="0" smtClean="0"/>
              <a:t> </a:t>
            </a:r>
            <a:r>
              <a:rPr lang="en-US" sz="1800" dirty="0"/>
              <a:t>dependence </a:t>
            </a:r>
            <a:r>
              <a:rPr lang="en-US" sz="1800" dirty="0" smtClean="0"/>
              <a:t>(P</a:t>
            </a:r>
            <a:r>
              <a:rPr lang="en-US" sz="1800" baseline="-25000" dirty="0" smtClean="0"/>
              <a:t>T</a:t>
            </a:r>
            <a:r>
              <a:rPr lang="en-US" sz="1800" dirty="0" smtClean="0"/>
              <a:t> </a:t>
            </a:r>
            <a:r>
              <a:rPr lang="en-US" sz="1800" dirty="0"/>
              <a:t>~ </a:t>
            </a:r>
            <a:r>
              <a:rPr lang="en-US" sz="1800" dirty="0">
                <a:latin typeface="Symbol" pitchFamily="18" charset="2"/>
              </a:rPr>
              <a:t>L</a:t>
            </a:r>
            <a:r>
              <a:rPr lang="en-US" sz="1800" dirty="0"/>
              <a:t> &lt; 0.5 </a:t>
            </a:r>
            <a:r>
              <a:rPr lang="en-US" sz="1800" dirty="0" err="1"/>
              <a:t>GeV</a:t>
            </a:r>
            <a:r>
              <a:rPr lang="en-US" sz="1800" dirty="0"/>
              <a:t>) of </a:t>
            </a:r>
            <a:r>
              <a:rPr lang="en-US" sz="1800" dirty="0">
                <a:latin typeface="Symbol" pitchFamily="18" charset="2"/>
              </a:rPr>
              <a:t>p</a:t>
            </a:r>
            <a:r>
              <a:rPr lang="en-US" sz="1800" baseline="30000" dirty="0"/>
              <a:t>+</a:t>
            </a:r>
            <a:r>
              <a:rPr lang="en-US" sz="1800" dirty="0"/>
              <a:t> and </a:t>
            </a:r>
            <a:r>
              <a:rPr lang="en-US" sz="1800" dirty="0">
                <a:latin typeface="Symbol" pitchFamily="18" charset="2"/>
              </a:rPr>
              <a:t>p</a:t>
            </a:r>
            <a:r>
              <a:rPr lang="en-US" sz="1800" baseline="30000" dirty="0"/>
              <a:t>-</a:t>
            </a:r>
            <a:r>
              <a:rPr lang="en-US" sz="1800" dirty="0"/>
              <a:t> production off proton and deuteron targets to </a:t>
            </a:r>
            <a:r>
              <a:rPr lang="en-US" sz="1800" dirty="0" smtClean="0"/>
              <a:t>study</a:t>
            </a:r>
            <a:r>
              <a:rPr lang="en-US" sz="1800" baseline="30000" dirty="0" smtClean="0"/>
              <a:t>(</a:t>
            </a:r>
            <a:r>
              <a:rPr lang="en-US" sz="1800" dirty="0" smtClean="0"/>
              <a:t>*</a:t>
            </a:r>
            <a:r>
              <a:rPr lang="en-US" sz="1800" baseline="30000" dirty="0" smtClean="0"/>
              <a:t>)</a:t>
            </a:r>
            <a:r>
              <a:rPr lang="en-US" sz="1800" dirty="0" smtClean="0"/>
              <a:t> </a:t>
            </a:r>
            <a:r>
              <a:rPr lang="en-US" sz="1800" dirty="0"/>
              <a:t>the </a:t>
            </a:r>
            <a:r>
              <a:rPr lang="en-US" sz="1800" dirty="0" err="1"/>
              <a:t>k</a:t>
            </a:r>
            <a:r>
              <a:rPr lang="en-US" sz="1800" baseline="-25000" dirty="0" err="1"/>
              <a:t>T</a:t>
            </a:r>
            <a:r>
              <a:rPr lang="en-US" sz="1800" dirty="0"/>
              <a:t> dependence of (</a:t>
            </a:r>
            <a:r>
              <a:rPr lang="en-US" sz="1800" dirty="0" err="1"/>
              <a:t>unpolarized</a:t>
            </a:r>
            <a:r>
              <a:rPr lang="en-US" sz="1800" dirty="0"/>
              <a:t>) up and down quarks</a:t>
            </a:r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381000" y="1651337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rgbClr val="008000"/>
                </a:solidFill>
              </a:rPr>
              <a:t> Not much is known about the orbital motion of </a:t>
            </a:r>
            <a:r>
              <a:rPr lang="en-US" sz="1800" dirty="0" err="1">
                <a:solidFill>
                  <a:srgbClr val="008000"/>
                </a:solidFill>
              </a:rPr>
              <a:t>partons</a:t>
            </a:r>
            <a:endParaRPr lang="en-US" sz="1800" dirty="0">
              <a:solidFill>
                <a:srgbClr val="008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rgbClr val="008000"/>
                </a:solidFill>
              </a:rPr>
              <a:t> Significant net orbital angular momentum of valence quarks implies </a:t>
            </a:r>
            <a:r>
              <a:rPr lang="en-US" sz="1800" dirty="0" smtClean="0">
                <a:solidFill>
                  <a:srgbClr val="008000"/>
                </a:solidFill>
              </a:rPr>
              <a:t>					significant </a:t>
            </a:r>
            <a:r>
              <a:rPr lang="en-US" sz="1800" dirty="0">
                <a:solidFill>
                  <a:srgbClr val="008000"/>
                </a:solidFill>
              </a:rPr>
              <a:t>transverse momentum of quarks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0" y="4038600"/>
            <a:ext cx="2133600" cy="830997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dirty="0" smtClean="0">
                <a:solidFill>
                  <a:schemeClr val="accent2"/>
                </a:solidFill>
                <a:cs typeface="Arial" pitchFamily="34" charset="0"/>
              </a:rPr>
              <a:t>P</a:t>
            </a:r>
            <a:r>
              <a:rPr lang="it-IT" sz="2400" baseline="-25000" dirty="0" smtClean="0">
                <a:solidFill>
                  <a:schemeClr val="accent2"/>
                </a:solidFill>
                <a:cs typeface="Arial" pitchFamily="34" charset="0"/>
              </a:rPr>
              <a:t>T</a:t>
            </a:r>
            <a:r>
              <a:rPr lang="it-IT" sz="24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it-IT" sz="2400" dirty="0">
                <a:cs typeface="Arial" pitchFamily="34" charset="0"/>
              </a:rPr>
              <a:t>= </a:t>
            </a:r>
            <a:r>
              <a:rPr lang="it-IT" sz="2400" dirty="0">
                <a:solidFill>
                  <a:srgbClr val="FF0000"/>
                </a:solidFill>
              </a:rPr>
              <a:t>p</a:t>
            </a:r>
            <a:r>
              <a:rPr lang="it-IT" sz="2400" baseline="-25000" dirty="0">
                <a:solidFill>
                  <a:srgbClr val="FF0000"/>
                </a:solidFill>
                <a:cs typeface="Arial" pitchFamily="34" charset="0"/>
              </a:rPr>
              <a:t>t</a:t>
            </a:r>
            <a:r>
              <a:rPr lang="it-IT" sz="2400" dirty="0">
                <a:solidFill>
                  <a:srgbClr val="FF0000"/>
                </a:solidFill>
                <a:cs typeface="Arial" pitchFamily="34" charset="0"/>
              </a:rPr>
              <a:t> +</a:t>
            </a:r>
            <a:r>
              <a:rPr lang="it-IT" sz="2400" dirty="0">
                <a:cs typeface="Arial" pitchFamily="34" charset="0"/>
              </a:rPr>
              <a:t> </a:t>
            </a:r>
            <a:r>
              <a:rPr lang="it-IT" sz="2400" dirty="0">
                <a:solidFill>
                  <a:schemeClr val="accent2"/>
                </a:solidFill>
                <a:cs typeface="Arial" pitchFamily="34" charset="0"/>
              </a:rPr>
              <a:t>z</a:t>
            </a:r>
            <a:r>
              <a:rPr lang="it-IT" sz="2400" dirty="0">
                <a:cs typeface="Arial" pitchFamily="34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cs typeface="Arial" pitchFamily="34" charset="0"/>
              </a:rPr>
              <a:t>k</a:t>
            </a:r>
            <a:r>
              <a:rPr lang="it-IT" sz="2400" baseline="-25000" dirty="0">
                <a:solidFill>
                  <a:srgbClr val="FF0000"/>
                </a:solidFill>
                <a:cs typeface="Arial" pitchFamily="34" charset="0"/>
              </a:rPr>
              <a:t>t</a:t>
            </a:r>
            <a:r>
              <a:rPr lang="it-IT" sz="2400" baseline="-25000" dirty="0">
                <a:cs typeface="Arial" pitchFamily="34" charset="0"/>
              </a:rPr>
              <a:t>  </a:t>
            </a:r>
            <a:r>
              <a:rPr lang="it-IT" sz="2400" dirty="0">
                <a:cs typeface="Arial" pitchFamily="34" charset="0"/>
              </a:rPr>
              <a:t>+ O(k</a:t>
            </a:r>
            <a:r>
              <a:rPr lang="it-IT" sz="2400" baseline="-25000" dirty="0">
                <a:cs typeface="Arial" pitchFamily="34" charset="0"/>
              </a:rPr>
              <a:t>t</a:t>
            </a:r>
            <a:r>
              <a:rPr lang="it-IT" sz="2400" baseline="30000" dirty="0">
                <a:cs typeface="Arial" pitchFamily="34" charset="0"/>
              </a:rPr>
              <a:t>2</a:t>
            </a:r>
            <a:r>
              <a:rPr lang="it-IT" sz="2400" dirty="0">
                <a:cs typeface="Arial" pitchFamily="34" charset="0"/>
              </a:rPr>
              <a:t>/Q</a:t>
            </a:r>
            <a:r>
              <a:rPr lang="it-IT" sz="2400" baseline="30000" dirty="0">
                <a:cs typeface="Arial" pitchFamily="34" charset="0"/>
              </a:rPr>
              <a:t>2</a:t>
            </a:r>
            <a:r>
              <a:rPr lang="it-IT" sz="2400" dirty="0">
                <a:cs typeface="Arial" pitchFamily="34" charset="0"/>
              </a:rPr>
              <a:t>)</a:t>
            </a:r>
          </a:p>
        </p:txBody>
      </p:sp>
      <p:pic>
        <p:nvPicPr>
          <p:cNvPr id="8" name="Picture 3" descr="carto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2981" y="2748915"/>
            <a:ext cx="2893219" cy="228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28"/>
          <p:cNvSpPr txBox="1">
            <a:spLocks noChangeArrowheads="1"/>
          </p:cNvSpPr>
          <p:nvPr/>
        </p:nvSpPr>
        <p:spPr bwMode="auto">
          <a:xfrm>
            <a:off x="4114800" y="2667000"/>
            <a:ext cx="4724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Final transverse momentum of the detected </a:t>
            </a:r>
            <a:r>
              <a:rPr lang="en-US" dirty="0" err="1"/>
              <a:t>pion</a:t>
            </a:r>
            <a:r>
              <a:rPr lang="en-US" dirty="0"/>
              <a:t>  </a:t>
            </a:r>
            <a:r>
              <a:rPr lang="en-US" b="1" dirty="0" smtClean="0"/>
              <a:t>P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r>
              <a:rPr lang="en-US" dirty="0"/>
              <a:t>arises from convolution of the struck quark transverse momentum </a:t>
            </a:r>
            <a:r>
              <a:rPr lang="en-US" b="1" dirty="0" err="1"/>
              <a:t>k</a:t>
            </a:r>
            <a:r>
              <a:rPr lang="en-US" baseline="-25000" dirty="0" err="1"/>
              <a:t>t</a:t>
            </a:r>
            <a:r>
              <a:rPr lang="en-US" dirty="0"/>
              <a:t> with the transverse momentum generated during the fragmentation </a:t>
            </a:r>
            <a:r>
              <a:rPr lang="en-US" b="1" dirty="0"/>
              <a:t>p</a:t>
            </a:r>
            <a:r>
              <a:rPr lang="en-US" baseline="-25000" dirty="0"/>
              <a:t>t</a:t>
            </a:r>
            <a:r>
              <a:rPr lang="en-US" dirty="0"/>
              <a:t>.</a:t>
            </a: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762000" y="61722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i="1" baseline="30000" dirty="0" smtClean="0">
                <a:solidFill>
                  <a:srgbClr val="CC0099"/>
                </a:solidFill>
              </a:rPr>
              <a:t>(</a:t>
            </a:r>
            <a:r>
              <a:rPr lang="en-US" i="1" dirty="0" smtClean="0">
                <a:solidFill>
                  <a:srgbClr val="CC0099"/>
                </a:solidFill>
              </a:rPr>
              <a:t>*</a:t>
            </a:r>
            <a:r>
              <a:rPr lang="en-US" i="1" baseline="30000" dirty="0" smtClean="0">
                <a:solidFill>
                  <a:srgbClr val="CC0099"/>
                </a:solidFill>
              </a:rPr>
              <a:t>)</a:t>
            </a:r>
            <a:r>
              <a:rPr lang="en-US" i="1" dirty="0" smtClean="0">
                <a:solidFill>
                  <a:srgbClr val="CC0099"/>
                </a:solidFill>
              </a:rPr>
              <a:t> Can </a:t>
            </a:r>
            <a:r>
              <a:rPr lang="en-US" i="1" dirty="0">
                <a:solidFill>
                  <a:srgbClr val="CC0099"/>
                </a:solidFill>
              </a:rPr>
              <a:t>only be done using spectrometer setup capable of %-type measurements  (an essential ingredient of the global SIDIS program!)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417512" y="76200"/>
            <a:ext cx="8421688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Semi-Inclusive Deep-Inelastic Scattering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76200" y="254774"/>
            <a:ext cx="899160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	</a:t>
            </a:r>
            <a:r>
              <a:rPr lang="en-US" altLang="en-US" sz="2000" b="1" dirty="0">
                <a:solidFill>
                  <a:srgbClr val="CC0099"/>
                </a:solidFill>
              </a:rPr>
              <a:t>Use advantages of multi-hall approach!</a:t>
            </a:r>
            <a:endParaRPr lang="en-US" altLang="en-US" sz="2000" dirty="0">
              <a:solidFill>
                <a:srgbClr val="CC0099"/>
              </a:solidFill>
            </a:endParaRPr>
          </a:p>
          <a:p>
            <a:pPr eaLnBrk="1" hangingPunct="1"/>
            <a:endParaRPr lang="en-US" altLang="en-US" sz="800" dirty="0"/>
          </a:p>
          <a:p>
            <a:pPr eaLnBrk="1" hangingPunct="1"/>
            <a:r>
              <a:rPr lang="en-US" altLang="en-US" sz="2000" dirty="0"/>
              <a:t>Hall B:	</a:t>
            </a:r>
            <a:r>
              <a:rPr lang="en-US" altLang="en-US" sz="2000" dirty="0" smtClean="0"/>
              <a:t>Large </a:t>
            </a:r>
            <a:r>
              <a:rPr lang="en-US" altLang="en-US" sz="2000" dirty="0"/>
              <a:t>acceptance (CLAS12), polarized H and D targets</a:t>
            </a:r>
          </a:p>
          <a:p>
            <a:pPr eaLnBrk="1" hangingPunct="1"/>
            <a:r>
              <a:rPr lang="en-US" altLang="en-US" sz="2000" dirty="0"/>
              <a:t>	</a:t>
            </a:r>
            <a:r>
              <a:rPr lang="en-US" altLang="en-US" sz="2000" dirty="0">
                <a:sym typeface="Wingdings" pitchFamily="2" charset="2"/>
              </a:rPr>
              <a:t> </a:t>
            </a:r>
            <a:r>
              <a:rPr lang="en-US" altLang="en-US" sz="2000" b="1" dirty="0"/>
              <a:t>azimuthal distributions of final-state particles</a:t>
            </a:r>
          </a:p>
          <a:p>
            <a:pPr eaLnBrk="1" hangingPunct="1"/>
            <a:r>
              <a:rPr lang="en-US" altLang="en-US" sz="2000" dirty="0"/>
              <a:t>	</a:t>
            </a:r>
            <a:r>
              <a:rPr lang="en-US" altLang="en-US" sz="2000" dirty="0">
                <a:sym typeface="Wingdings" pitchFamily="2" charset="2"/>
              </a:rPr>
              <a:t> cross sections, </a:t>
            </a:r>
            <a:r>
              <a:rPr lang="en-US" altLang="en-US" sz="2000" b="1" dirty="0">
                <a:sym typeface="Wingdings" pitchFamily="2" charset="2"/>
              </a:rPr>
              <a:t>single &amp; double-spin asymmetries</a:t>
            </a:r>
          </a:p>
          <a:p>
            <a:pPr eaLnBrk="1" hangingPunct="1"/>
            <a:r>
              <a:rPr lang="en-US" altLang="en-US" sz="2000" dirty="0">
                <a:sym typeface="Wingdings" pitchFamily="2" charset="2"/>
              </a:rPr>
              <a:t>	 start </a:t>
            </a:r>
            <a:r>
              <a:rPr lang="en-US" altLang="en-US" sz="2000" b="1" dirty="0">
                <a:sym typeface="Wingdings" pitchFamily="2" charset="2"/>
              </a:rPr>
              <a:t>kaon SIDIS</a:t>
            </a:r>
            <a:r>
              <a:rPr lang="en-US" altLang="en-US" sz="2000" dirty="0">
                <a:sym typeface="Wingdings" pitchFamily="2" charset="2"/>
              </a:rPr>
              <a:t> program with RICH detector</a:t>
            </a:r>
          </a:p>
          <a:p>
            <a:pPr eaLnBrk="1" hangingPunct="1"/>
            <a:endParaRPr lang="en-US" altLang="en-US" sz="800" dirty="0">
              <a:sym typeface="Wingdings" pitchFamily="2" charset="2"/>
            </a:endParaRPr>
          </a:p>
          <a:p>
            <a:pPr eaLnBrk="1" hangingPunct="1"/>
            <a:r>
              <a:rPr lang="en-US" altLang="en-US" sz="2000" dirty="0">
                <a:sym typeface="Wingdings" pitchFamily="2" charset="2"/>
              </a:rPr>
              <a:t>Hall A:	</a:t>
            </a:r>
            <a:r>
              <a:rPr lang="en-US" altLang="en-US" sz="2000" dirty="0" smtClean="0">
                <a:sym typeface="Wingdings" pitchFamily="2" charset="2"/>
              </a:rPr>
              <a:t>Large </a:t>
            </a:r>
            <a:r>
              <a:rPr lang="en-US" altLang="en-US" sz="2000" dirty="0">
                <a:sym typeface="Wingdings" pitchFamily="2" charset="2"/>
              </a:rPr>
              <a:t>acceptance in forward region (</a:t>
            </a:r>
            <a:r>
              <a:rPr lang="en-US" altLang="en-US" sz="2000" dirty="0" err="1" smtClean="0">
                <a:sym typeface="Wingdings" pitchFamily="2" charset="2"/>
              </a:rPr>
              <a:t>SoLID</a:t>
            </a:r>
            <a:r>
              <a:rPr lang="en-US" altLang="en-US" sz="2000" dirty="0" smtClean="0">
                <a:sym typeface="Wingdings" pitchFamily="2" charset="2"/>
              </a:rPr>
              <a:t>), </a:t>
            </a:r>
            <a:r>
              <a:rPr lang="en-US" altLang="en-US" sz="2000" dirty="0">
                <a:sym typeface="Wingdings" pitchFamily="2" charset="2"/>
              </a:rPr>
              <a:t>p</a:t>
            </a:r>
            <a:r>
              <a:rPr lang="en-US" altLang="en-US" sz="2000" dirty="0" smtClean="0">
                <a:sym typeface="Wingdings" pitchFamily="2" charset="2"/>
              </a:rPr>
              <a:t>olarized </a:t>
            </a:r>
            <a:r>
              <a:rPr lang="en-US" altLang="en-US" sz="2000" dirty="0">
                <a:sym typeface="Wingdings" pitchFamily="2" charset="2"/>
              </a:rPr>
              <a:t>3He target</a:t>
            </a:r>
            <a:endParaRPr lang="en-US" altLang="en-US" sz="2000" b="1" dirty="0">
              <a:sym typeface="Wingdings" pitchFamily="2" charset="2"/>
            </a:endParaRPr>
          </a:p>
          <a:p>
            <a:pPr eaLnBrk="1" hangingPunct="1"/>
            <a:r>
              <a:rPr lang="en-US" altLang="en-US" sz="2000" dirty="0">
                <a:sym typeface="Wingdings" pitchFamily="2" charset="2"/>
              </a:rPr>
              <a:t>	 </a:t>
            </a:r>
            <a:r>
              <a:rPr lang="en-US" altLang="en-US" sz="2000" dirty="0">
                <a:solidFill>
                  <a:srgbClr val="3333CC"/>
                </a:solidFill>
                <a:sym typeface="Wingdings" pitchFamily="2" charset="2"/>
              </a:rPr>
              <a:t>longitudinal</a:t>
            </a:r>
            <a:r>
              <a:rPr lang="en-US" altLang="en-US" sz="2000" dirty="0">
                <a:sym typeface="Wingdings" pitchFamily="2" charset="2"/>
              </a:rPr>
              <a:t> &amp; </a:t>
            </a:r>
            <a:r>
              <a:rPr lang="en-US" altLang="en-US" sz="2000" b="1" dirty="0">
                <a:sym typeface="Wingdings" pitchFamily="2" charset="2"/>
              </a:rPr>
              <a:t>transversely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b="1" dirty="0">
                <a:sym typeface="Wingdings" pitchFamily="2" charset="2"/>
              </a:rPr>
              <a:t>polarized 3He</a:t>
            </a:r>
          </a:p>
          <a:p>
            <a:pPr eaLnBrk="1" hangingPunct="1"/>
            <a:r>
              <a:rPr lang="en-US" altLang="en-US" sz="2000" dirty="0">
                <a:sym typeface="Wingdings" pitchFamily="2" charset="2"/>
              </a:rPr>
              <a:t>	 </a:t>
            </a:r>
            <a:r>
              <a:rPr lang="en-US" altLang="en-US" sz="2000" dirty="0">
                <a:solidFill>
                  <a:srgbClr val="3333CC"/>
                </a:solidFill>
                <a:sym typeface="Wingdings" pitchFamily="2" charset="2"/>
              </a:rPr>
              <a:t>pion &amp; kaon run with </a:t>
            </a:r>
            <a:r>
              <a:rPr lang="en-US" altLang="en-US" sz="2000" dirty="0" err="1">
                <a:solidFill>
                  <a:srgbClr val="3333CC"/>
                </a:solidFill>
                <a:sym typeface="Wingdings" pitchFamily="2" charset="2"/>
              </a:rPr>
              <a:t>BigBite</a:t>
            </a:r>
            <a:r>
              <a:rPr lang="en-US" altLang="en-US" sz="2000" dirty="0">
                <a:solidFill>
                  <a:srgbClr val="3333CC"/>
                </a:solidFill>
                <a:sym typeface="Wingdings" pitchFamily="2" charset="2"/>
              </a:rPr>
              <a:t> and </a:t>
            </a:r>
            <a:r>
              <a:rPr lang="en-US" altLang="en-US" sz="2000" dirty="0" smtClean="0">
                <a:solidFill>
                  <a:srgbClr val="3333CC"/>
                </a:solidFill>
                <a:sym typeface="Wingdings" pitchFamily="2" charset="2"/>
              </a:rPr>
              <a:t>SBS</a:t>
            </a:r>
            <a:endParaRPr lang="en-US" altLang="en-US" sz="2000" dirty="0">
              <a:solidFill>
                <a:srgbClr val="3333CC"/>
              </a:solidFill>
              <a:sym typeface="Wingdings" pitchFamily="2" charset="2"/>
            </a:endParaRPr>
          </a:p>
          <a:p>
            <a:pPr eaLnBrk="1" hangingPunct="1"/>
            <a:r>
              <a:rPr lang="en-US" altLang="en-US" sz="2000" dirty="0">
                <a:solidFill>
                  <a:srgbClr val="3333CC"/>
                </a:solidFill>
                <a:sym typeface="Wingdings" pitchFamily="2" charset="2"/>
              </a:rPr>
              <a:t>	</a:t>
            </a:r>
            <a:r>
              <a:rPr lang="en-US" altLang="en-US" sz="2000" dirty="0">
                <a:sym typeface="Wingdings" pitchFamily="2" charset="2"/>
              </a:rPr>
              <a:t> Access to n structure at high-x and high-Q</a:t>
            </a:r>
            <a:r>
              <a:rPr lang="en-US" altLang="en-US" sz="2000" baseline="30000" dirty="0">
                <a:sym typeface="Wingdings" pitchFamily="2" charset="2"/>
              </a:rPr>
              <a:t>2</a:t>
            </a:r>
            <a:endParaRPr lang="en-US" altLang="en-US" sz="2000" baseline="30000" dirty="0">
              <a:solidFill>
                <a:srgbClr val="3333CC"/>
              </a:solidFill>
            </a:endParaRPr>
          </a:p>
          <a:p>
            <a:pPr eaLnBrk="1" hangingPunct="1"/>
            <a:endParaRPr lang="en-US" altLang="en-US" sz="800" b="1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000" dirty="0"/>
              <a:t>Hall C: 	Precision magnetic-spectrometer setup, </a:t>
            </a:r>
            <a:r>
              <a:rPr lang="en-US" altLang="en-US" sz="2000" dirty="0">
                <a:latin typeface="Symbol" pitchFamily="18" charset="2"/>
              </a:rPr>
              <a:t>p</a:t>
            </a:r>
            <a:r>
              <a:rPr lang="en-US" altLang="en-US" sz="2000" dirty="0"/>
              <a:t> and K, high luminosity</a:t>
            </a:r>
          </a:p>
          <a:p>
            <a:pPr eaLnBrk="1" hangingPunct="1"/>
            <a:r>
              <a:rPr lang="en-US" altLang="en-US" sz="2000" dirty="0"/>
              <a:t>	</a:t>
            </a:r>
            <a:r>
              <a:rPr lang="en-US" altLang="en-US" sz="2000" dirty="0">
                <a:sym typeface="Wingdings" pitchFamily="2" charset="2"/>
              </a:rPr>
              <a:t> </a:t>
            </a:r>
            <a:r>
              <a:rPr lang="en-US" altLang="en-US" sz="2000" b="1" dirty="0">
                <a:sym typeface="Wingdings" pitchFamily="2" charset="2"/>
              </a:rPr>
              <a:t>L/T</a:t>
            </a:r>
            <a:r>
              <a:rPr lang="en-US" altLang="en-US" sz="2000" dirty="0">
                <a:sym typeface="Wingdings" pitchFamily="2" charset="2"/>
              </a:rPr>
              <a:t> </a:t>
            </a:r>
            <a:r>
              <a:rPr lang="en-US" altLang="en-US" sz="2000" b="1" dirty="0">
                <a:sym typeface="Wingdings" pitchFamily="2" charset="2"/>
              </a:rPr>
              <a:t>separations</a:t>
            </a:r>
            <a:r>
              <a:rPr lang="en-US" altLang="en-US" sz="2000" dirty="0"/>
              <a:t> in SIDIS</a:t>
            </a:r>
          </a:p>
          <a:p>
            <a:pPr eaLnBrk="1" hangingPunct="1"/>
            <a:r>
              <a:rPr lang="en-US" altLang="en-US" sz="2000" b="1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altLang="en-US" sz="2000" dirty="0">
                <a:sym typeface="Wingdings" pitchFamily="2" charset="2"/>
              </a:rPr>
              <a:t> </a:t>
            </a:r>
            <a:r>
              <a:rPr lang="en-US" altLang="en-US" sz="2000" b="1" dirty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en-US" sz="2000" b="1" dirty="0">
                <a:solidFill>
                  <a:srgbClr val="FF0000"/>
                </a:solidFill>
              </a:rPr>
              <a:t>recision cross sections and ratios of </a:t>
            </a:r>
            <a:r>
              <a:rPr lang="en-US" altLang="en-US" sz="2000" b="1" dirty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en-US" sz="2000" b="1" baseline="30000" dirty="0">
                <a:solidFill>
                  <a:srgbClr val="FF0000"/>
                </a:solidFill>
              </a:rPr>
              <a:t>+</a:t>
            </a:r>
            <a:r>
              <a:rPr lang="en-US" altLang="en-US" sz="2000" b="1" dirty="0">
                <a:solidFill>
                  <a:srgbClr val="FF0000"/>
                </a:solidFill>
              </a:rPr>
              <a:t> and </a:t>
            </a:r>
            <a:r>
              <a:rPr lang="en-US" altLang="en-US" sz="2000" b="1" dirty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en-US" sz="2000" b="1" baseline="30000" dirty="0">
                <a:solidFill>
                  <a:srgbClr val="FF0000"/>
                </a:solidFill>
              </a:rPr>
              <a:t>- </a:t>
            </a:r>
            <a:r>
              <a:rPr lang="en-US" altLang="en-US" sz="2000" b="1" dirty="0">
                <a:solidFill>
                  <a:srgbClr val="FF0000"/>
                </a:solidFill>
              </a:rPr>
              <a:t>(and K</a:t>
            </a:r>
            <a:r>
              <a:rPr lang="en-US" altLang="en-US" sz="2000" b="1" baseline="30000" dirty="0">
                <a:solidFill>
                  <a:srgbClr val="FF0000"/>
                </a:solidFill>
              </a:rPr>
              <a:t>+</a:t>
            </a:r>
            <a:r>
              <a:rPr lang="en-US" altLang="en-US" sz="2000" b="1" dirty="0">
                <a:solidFill>
                  <a:srgbClr val="FF0000"/>
                </a:solidFill>
              </a:rPr>
              <a:t>, K</a:t>
            </a:r>
            <a:r>
              <a:rPr lang="en-US" altLang="en-US" sz="2000" b="1" baseline="30000" dirty="0">
                <a:solidFill>
                  <a:srgbClr val="FF0000"/>
                </a:solidFill>
              </a:rPr>
              <a:t>-</a:t>
            </a:r>
            <a:r>
              <a:rPr lang="en-US" altLang="en-US" sz="2000" b="1" dirty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590800" y="3429000"/>
            <a:ext cx="2286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4876800"/>
            <a:ext cx="8839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PAC37</a:t>
            </a:r>
            <a:r>
              <a:rPr lang="en-US" sz="1800" dirty="0" smtClean="0"/>
              <a:t>: </a:t>
            </a:r>
            <a:r>
              <a:rPr lang="en-US" dirty="0" smtClean="0"/>
              <a:t>“… the </a:t>
            </a:r>
            <a:r>
              <a:rPr lang="en-US" b="1" dirty="0" smtClean="0">
                <a:solidFill>
                  <a:srgbClr val="FF0000"/>
                </a:solidFill>
              </a:rPr>
              <a:t>cross sections </a:t>
            </a:r>
            <a:r>
              <a:rPr lang="en-US" dirty="0" smtClean="0"/>
              <a:t>are </a:t>
            </a:r>
            <a:r>
              <a:rPr lang="en-US" b="1" dirty="0" smtClean="0">
                <a:solidFill>
                  <a:srgbClr val="FF0000"/>
                </a:solidFill>
              </a:rPr>
              <a:t>such basic tests of the understanding of SIDIS </a:t>
            </a:r>
            <a:r>
              <a:rPr lang="en-US" dirty="0" smtClean="0"/>
              <a:t>at 11 GeV kinematics that they will play a </a:t>
            </a:r>
            <a:r>
              <a:rPr lang="en-US" b="1" dirty="0" smtClean="0">
                <a:solidFill>
                  <a:srgbClr val="FF0000"/>
                </a:solidFill>
              </a:rPr>
              <a:t>critical role </a:t>
            </a:r>
            <a:r>
              <a:rPr lang="en-US" dirty="0" smtClean="0"/>
              <a:t>in establishing the entire SIDIS program of studying the </a:t>
            </a:r>
            <a:r>
              <a:rPr lang="en-US" dirty="0" err="1" smtClean="0"/>
              <a:t>partonic</a:t>
            </a:r>
            <a:r>
              <a:rPr lang="en-US" dirty="0" smtClean="0"/>
              <a:t> structure of the nucleon. In particular they </a:t>
            </a:r>
            <a:r>
              <a:rPr lang="en-US" b="1" dirty="0" smtClean="0">
                <a:solidFill>
                  <a:srgbClr val="FF0000"/>
                </a:solidFill>
              </a:rPr>
              <a:t>complement the CLAS12 measurements </a:t>
            </a:r>
            <a:r>
              <a:rPr lang="en-US" dirty="0" smtClean="0"/>
              <a:t>in areas where the precision of spectrometer experiments is essential, being able to separate P</a:t>
            </a:r>
            <a:r>
              <a:rPr lang="en-US" baseline="-25000" dirty="0" smtClean="0"/>
              <a:t>T</a:t>
            </a:r>
            <a:r>
              <a:rPr lang="en-US" dirty="0" smtClean="0"/>
              <a:t> and 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dirty="0" smtClean="0"/>
              <a:t>-dependence for small P</a:t>
            </a:r>
            <a:r>
              <a:rPr lang="en-US" baseline="-25000" dirty="0" smtClean="0"/>
              <a:t>T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The PAC strongly recommends that these measurements occur in the early years of 12 </a:t>
            </a:r>
            <a:r>
              <a:rPr lang="en-US" b="1" dirty="0" err="1" smtClean="0">
                <a:solidFill>
                  <a:srgbClr val="FF0000"/>
                </a:solidFill>
              </a:rPr>
              <a:t>GeV</a:t>
            </a:r>
            <a:r>
              <a:rPr lang="en-US" b="1" dirty="0" smtClean="0">
                <a:solidFill>
                  <a:srgbClr val="FF0000"/>
                </a:solidFill>
              </a:rPr>
              <a:t> operation.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5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1143000" y="5325070"/>
            <a:ext cx="6629400" cy="92333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/>
              <a:t>Spin-offs:</a:t>
            </a:r>
            <a:r>
              <a:rPr lang="en-US" sz="1800" dirty="0"/>
              <a:t> </a:t>
            </a:r>
            <a:r>
              <a:rPr lang="en-US" sz="1800" dirty="0" smtClean="0"/>
              <a:t>    Radiative </a:t>
            </a:r>
            <a:r>
              <a:rPr lang="en-US" sz="1800" dirty="0"/>
              <a:t>correction modeling for (</a:t>
            </a:r>
            <a:r>
              <a:rPr lang="en-US" sz="1800" dirty="0" err="1"/>
              <a:t>e,e’</a:t>
            </a:r>
            <a:r>
              <a:rPr lang="en-US" sz="1800" dirty="0" err="1">
                <a:latin typeface="Symbol" pitchFamily="18" charset="2"/>
              </a:rPr>
              <a:t>p</a:t>
            </a:r>
            <a:r>
              <a:rPr lang="en-US" sz="1800" dirty="0"/>
              <a:t>)</a:t>
            </a:r>
          </a:p>
          <a:p>
            <a:r>
              <a:rPr lang="en-US" sz="1800" dirty="0"/>
              <a:t>	</a:t>
            </a:r>
            <a:r>
              <a:rPr lang="en-US" sz="1800" dirty="0"/>
              <a:t> </a:t>
            </a:r>
            <a:r>
              <a:rPr lang="en-US" sz="1800" dirty="0" smtClean="0"/>
              <a:t>       </a:t>
            </a:r>
            <a:r>
              <a:rPr lang="en-US" sz="1800" dirty="0" smtClean="0"/>
              <a:t>Single-spin </a:t>
            </a:r>
            <a:r>
              <a:rPr lang="en-US" sz="1800" dirty="0"/>
              <a:t>asymmetries at low </a:t>
            </a:r>
            <a:r>
              <a:rPr lang="en-US" sz="1800" dirty="0" err="1"/>
              <a:t>p</a:t>
            </a:r>
            <a:r>
              <a:rPr lang="en-US" sz="1800" baseline="-25000" dirty="0" err="1"/>
              <a:t>T</a:t>
            </a:r>
            <a:r>
              <a:rPr lang="en-US" sz="1800" dirty="0"/>
              <a:t> (&lt; 0.2 GeV)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       </a:t>
            </a:r>
            <a:r>
              <a:rPr lang="en-US" sz="1800" b="1" dirty="0" smtClean="0">
                <a:solidFill>
                  <a:srgbClr val="3333CC"/>
                </a:solidFill>
              </a:rPr>
              <a:t>Low-energy </a:t>
            </a:r>
            <a:r>
              <a:rPr lang="en-US" sz="1800" b="1" dirty="0">
                <a:solidFill>
                  <a:srgbClr val="3333CC"/>
                </a:solidFill>
              </a:rPr>
              <a:t>(</a:t>
            </a:r>
            <a:r>
              <a:rPr lang="en-US" sz="1800" b="1" dirty="0" err="1">
                <a:solidFill>
                  <a:srgbClr val="3333CC"/>
                </a:solidFill>
              </a:rPr>
              <a:t>x,z</a:t>
            </a:r>
            <a:r>
              <a:rPr lang="en-US" sz="1800" b="1" dirty="0">
                <a:solidFill>
                  <a:srgbClr val="3333CC"/>
                </a:solidFill>
              </a:rPr>
              <a:t>) factorization </a:t>
            </a:r>
            <a:r>
              <a:rPr lang="en-US" sz="1800" b="1" dirty="0" smtClean="0">
                <a:solidFill>
                  <a:srgbClr val="3333CC"/>
                </a:solidFill>
              </a:rPr>
              <a:t>for kaons</a:t>
            </a:r>
            <a:r>
              <a:rPr lang="en-US" sz="1800" b="1" baseline="30000" dirty="0" smtClean="0">
                <a:solidFill>
                  <a:srgbClr val="3333CC"/>
                </a:solidFill>
              </a:rPr>
              <a:t>(</a:t>
            </a:r>
            <a:r>
              <a:rPr lang="en-US" sz="1800" b="1" dirty="0" smtClean="0">
                <a:solidFill>
                  <a:srgbClr val="3333CC"/>
                </a:solidFill>
              </a:rPr>
              <a:t>*</a:t>
            </a:r>
            <a:r>
              <a:rPr lang="en-US" sz="1800" b="1" baseline="30000" dirty="0" smtClean="0">
                <a:solidFill>
                  <a:srgbClr val="3333CC"/>
                </a:solidFill>
              </a:rPr>
              <a:t>)</a:t>
            </a:r>
            <a:r>
              <a:rPr lang="en-US" sz="1800" b="1" dirty="0" smtClean="0">
                <a:solidFill>
                  <a:srgbClr val="3333CC"/>
                </a:solidFill>
              </a:rPr>
              <a:t> </a:t>
            </a:r>
            <a:endParaRPr lang="en-US" sz="1800" b="1" dirty="0">
              <a:solidFill>
                <a:srgbClr val="3333CC"/>
              </a:solidFill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80300" y="30163"/>
            <a:ext cx="8987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E12-09-017 Kinematics &amp; Requirements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7500" y="6320135"/>
            <a:ext cx="814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Simultaneous accumulation, with about factor of three less statistics, of charged-kaon data using aerogel detector system constructed with support of NSF/MRI funds (CUA, USC, MSU &amp; FIU, with ANSL and </a:t>
            </a:r>
            <a:r>
              <a:rPr lang="en-US" sz="1200" dirty="0" err="1" smtClean="0"/>
              <a:t>JLab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28600" y="739914"/>
            <a:ext cx="54102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Map of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 </a:t>
            </a:r>
            <a:r>
              <a:rPr lang="en-US" sz="2000" dirty="0"/>
              <a:t>dependence in x and z</a:t>
            </a:r>
            <a:r>
              <a:rPr lang="en-US" sz="2000" dirty="0" smtClean="0"/>
              <a:t>, and in </a:t>
            </a:r>
            <a:r>
              <a:rPr lang="en-US" sz="2000" dirty="0"/>
              <a:t>Q</a:t>
            </a:r>
            <a:r>
              <a:rPr lang="en-US" sz="2000" baseline="30000" dirty="0"/>
              <a:t>2</a:t>
            </a:r>
            <a:r>
              <a:rPr lang="en-US" sz="2000" dirty="0"/>
              <a:t> to </a:t>
            </a:r>
            <a:r>
              <a:rPr lang="en-US" sz="2000" dirty="0" smtClean="0"/>
              <a:t>determine </a:t>
            </a:r>
            <a:r>
              <a:rPr lang="en-US" sz="2000" dirty="0"/>
              <a:t>(</a:t>
            </a:r>
            <a:r>
              <a:rPr lang="en-US" sz="2000" dirty="0" err="1"/>
              <a:t>p</a:t>
            </a:r>
            <a:r>
              <a:rPr lang="en-US" sz="2000" baseline="-25000" dirty="0" err="1"/>
              <a:t>T</a:t>
            </a:r>
            <a:r>
              <a:rPr lang="en-US" sz="2000" dirty="0"/>
              <a:t>/Q) and (p</a:t>
            </a:r>
            <a:r>
              <a:rPr lang="en-US" sz="2000" baseline="-25000" dirty="0"/>
              <a:t>T</a:t>
            </a:r>
            <a:r>
              <a:rPr lang="en-US" sz="2000" baseline="30000" dirty="0"/>
              <a:t>2</a:t>
            </a:r>
            <a:r>
              <a:rPr lang="en-US" sz="2000" dirty="0"/>
              <a:t>/Q</a:t>
            </a:r>
            <a:r>
              <a:rPr lang="en-US" sz="2000" baseline="30000" dirty="0"/>
              <a:t>2</a:t>
            </a:r>
            <a:r>
              <a:rPr lang="en-US" sz="2000" dirty="0"/>
              <a:t>) behavior</a:t>
            </a:r>
          </a:p>
        </p:txBody>
      </p:sp>
      <p:sp>
        <p:nvSpPr>
          <p:cNvPr id="13" name="Oval 12"/>
          <p:cNvSpPr/>
          <p:nvPr/>
        </p:nvSpPr>
        <p:spPr>
          <a:xfrm>
            <a:off x="2438400" y="5486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38400" y="579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38400" y="609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679587"/>
              </p:ext>
            </p:extLst>
          </p:nvPr>
        </p:nvGraphicFramePr>
        <p:xfrm>
          <a:off x="196488" y="1783070"/>
          <a:ext cx="8795112" cy="2865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609600"/>
                <a:gridCol w="685800"/>
                <a:gridCol w="732585"/>
                <a:gridCol w="1058669"/>
                <a:gridCol w="1261594"/>
                <a:gridCol w="1261594"/>
                <a:gridCol w="1261594"/>
                <a:gridCol w="1009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Order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Kin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Q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(GeV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z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P</a:t>
                      </a:r>
                      <a:r>
                        <a:rPr lang="en-US" sz="1800" baseline="-250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p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   (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GeV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)</a:t>
                      </a:r>
                      <a:endParaRPr lang="en-US" sz="1800" baseline="-250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Q</a:t>
                      </a:r>
                      <a:r>
                        <a:rPr lang="en-US" sz="1800" baseline="-250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p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    (deg)</a:t>
                      </a:r>
                      <a:endParaRPr lang="en-US" sz="1800" baseline="-250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Days</a:t>
                      </a:r>
                      <a:endParaRPr lang="en-US" baseline="-250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II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11.0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3.0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0.3-0.65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1.7 – 3.3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8.0 – 23.0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5.8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VI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11.0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4.5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0.3 -0.65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1.7 – 3.4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5.5 – 25.5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4.0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IV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11.0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5.0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</a:t>
                      </a:r>
                      <a:r>
                        <a:rPr lang="en-US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dirty="0" smtClean="0">
                          <a:latin typeface="Comic Sans MS" pitchFamily="66" charset="0"/>
                        </a:rPr>
                        <a:t>-0.65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1.7 – 3.4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5.5 – 25.5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5.3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V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8.8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1.8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</a:t>
                      </a:r>
                      <a:r>
                        <a:rPr lang="en-US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dirty="0" smtClean="0">
                          <a:latin typeface="Comic Sans MS" pitchFamily="66" charset="0"/>
                        </a:rPr>
                        <a:t>-0.65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1.7 – 3.5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8.0 – 28.0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6.9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III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11.0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0.4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4.0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</a:t>
                      </a:r>
                      <a:r>
                        <a:rPr lang="en-US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dirty="0" smtClean="0">
                          <a:latin typeface="Comic Sans MS" pitchFamily="66" charset="0"/>
                        </a:rPr>
                        <a:t>-0.65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1.1 – 2.1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8.0 – 30.5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5.3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6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I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11.0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0.2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2.0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0.3</a:t>
                      </a:r>
                      <a:r>
                        <a:rPr lang="en-US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dirty="0" smtClean="0">
                          <a:latin typeface="Comic Sans MS" pitchFamily="66" charset="0"/>
                        </a:rPr>
                        <a:t>-0.65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2.5 – 5.0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5.5 – 20.5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mic Sans MS" pitchFamily="66" charset="0"/>
                        </a:rPr>
                        <a:t>4.5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90341" y="4766846"/>
            <a:ext cx="786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Kinematics I and III are considered phase-II and were moved after E12-09-011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10300" y="614938"/>
            <a:ext cx="21162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all cases: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10 cm LH2 &amp; LD2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Typ. 50 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dirty="0" smtClean="0"/>
              <a:t>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baseline="30000" dirty="0" smtClean="0"/>
              <a:t>+</a:t>
            </a:r>
            <a:r>
              <a:rPr lang="en-US" dirty="0" smtClean="0"/>
              <a:t> (K</a:t>
            </a:r>
            <a:r>
              <a:rPr lang="en-US" baseline="30000" dirty="0" smtClean="0"/>
              <a:t>+</a:t>
            </a:r>
            <a:r>
              <a:rPr lang="en-US" dirty="0" smtClean="0"/>
              <a:t>) &amp; 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baseline="30000" dirty="0" smtClean="0"/>
              <a:t>-</a:t>
            </a:r>
            <a:r>
              <a:rPr lang="en-US" dirty="0" smtClean="0"/>
              <a:t> (K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3916670"/>
            <a:ext cx="8763000" cy="0"/>
          </a:xfrm>
          <a:prstGeom prst="line">
            <a:avLst/>
          </a:prstGeom>
          <a:ln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73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828800" y="30163"/>
            <a:ext cx="54168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E12-09-017 Collaboration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8134" y="692834"/>
            <a:ext cx="79976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ANSL/Yerevan, Catholic, Colorado, Duke, Hampton, </a:t>
            </a:r>
            <a:r>
              <a:rPr lang="en-US" sz="2000" dirty="0" err="1" smtClean="0"/>
              <a:t>JLab</a:t>
            </a:r>
            <a:r>
              <a:rPr lang="en-US" sz="2000" dirty="0" smtClean="0"/>
              <a:t>, James Madison, Mississippi State, NC A&amp;T, Regina, Virginia, William &amp; Mary, Xavier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Includes all the institutions who built the new SHMS detectors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Collaboration extended with ANL, CMU, CNU, FIU, NSU, VUU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Approved for 32 PAC days, or 64 calendar days, or 192 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Split in phase-I (22 days – before E12-09-002 &amp; E12-09-011) and phase-II (10 days)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About 60+ collaborators </a:t>
            </a:r>
            <a:r>
              <a:rPr lang="en-US" sz="2000" dirty="0" smtClean="0">
                <a:sym typeface="Wingdings" panose="05000000000000000000" pitchFamily="2" charset="2"/>
              </a:rPr>
              <a:t> at most 10 shifts per 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Will work with E12-09-002 and E12-09-011 as one experiment</a:t>
            </a:r>
            <a:endParaRPr lang="en-US" sz="20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Wingdings" panose="05000000000000000000" pitchFamily="2" charset="2"/>
              </a:rPr>
              <a:t>Expect 3-4 Ph.D. students</a:t>
            </a:r>
          </a:p>
          <a:p>
            <a:pPr marL="1257300" lvl="2" indent="-342900">
              <a:buFontTx/>
              <a:buChar char="-"/>
            </a:pPr>
            <a:r>
              <a:rPr lang="en-US" sz="2000" b="1" dirty="0" smtClean="0">
                <a:sym typeface="Wingdings" panose="05000000000000000000" pitchFamily="2" charset="2"/>
              </a:rPr>
              <a:t>W&amp;M – likely</a:t>
            </a:r>
          </a:p>
          <a:p>
            <a:pPr marL="1257300" lvl="2" indent="-342900">
              <a:buFontTx/>
              <a:buChar char="-"/>
            </a:pPr>
            <a:r>
              <a:rPr lang="en-US" sz="2000" b="1" dirty="0" smtClean="0">
                <a:sym typeface="Wingdings" panose="05000000000000000000" pitchFamily="2" charset="2"/>
              </a:rPr>
              <a:t>ANSL – albeit dependent on visa situation</a:t>
            </a:r>
          </a:p>
          <a:p>
            <a:pPr marL="1257300" lvl="2" indent="-342900">
              <a:buFontTx/>
              <a:buChar char="-"/>
            </a:pPr>
            <a:r>
              <a:rPr lang="en-US" sz="2000" b="1" dirty="0" smtClean="0">
                <a:sym typeface="Wingdings" panose="05000000000000000000" pitchFamily="2" charset="2"/>
              </a:rPr>
              <a:t>CMU - inquiry for possible Ph.D. student</a:t>
            </a:r>
          </a:p>
          <a:p>
            <a:pPr marL="1257300" lvl="2" indent="-342900">
              <a:buFontTx/>
              <a:buChar char="-"/>
            </a:pPr>
            <a:r>
              <a:rPr lang="en-US" sz="2000" b="1" dirty="0" smtClean="0">
                <a:sym typeface="Wingdings" panose="05000000000000000000" pitchFamily="2" charset="2"/>
              </a:rPr>
              <a:t>Colorado - TBD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Wingdings" panose="05000000000000000000" pitchFamily="2" charset="2"/>
              </a:rPr>
              <a:t>Expect </a:t>
            </a:r>
            <a:r>
              <a:rPr lang="en-US" altLang="en-US" sz="2000" b="1" dirty="0" smtClean="0"/>
              <a:t>one </a:t>
            </a:r>
            <a:r>
              <a:rPr lang="en-US" altLang="en-US" sz="2000" b="1" dirty="0"/>
              <a:t>of the Hall C postdocs to be heavily involved</a:t>
            </a:r>
            <a:r>
              <a:rPr lang="en-US" sz="2000" b="1" dirty="0" smtClean="0">
                <a:sym typeface="Wingdings" panose="05000000000000000000" pitchFamily="2" charset="2"/>
              </a:rPr>
              <a:t> </a:t>
            </a:r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90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015766" y="30163"/>
            <a:ext cx="6566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E12-09-017 Analysis Readiness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08" y="685800"/>
            <a:ext cx="90292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Builds on expertise gained with E00-108 in 6-GeV era: Duality in Meson </a:t>
            </a:r>
            <a:r>
              <a:rPr lang="en-US" dirty="0" err="1" smtClean="0"/>
              <a:t>Electroproduction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was the </a:t>
            </a:r>
            <a:r>
              <a:rPr lang="en-US" i="1" dirty="0" smtClean="0"/>
              <a:t>first</a:t>
            </a:r>
            <a:r>
              <a:rPr lang="en-US" dirty="0" smtClean="0"/>
              <a:t> approved semi-inclusive DIS proposal @ </a:t>
            </a:r>
            <a:r>
              <a:rPr lang="en-US" dirty="0" err="1" smtClean="0"/>
              <a:t>JLab</a:t>
            </a:r>
            <a:r>
              <a:rPr lang="en-US" dirty="0" smtClean="0"/>
              <a:t>, and laid the foundation for an explosion of SIDIS experiments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Results were published in</a:t>
            </a:r>
          </a:p>
          <a:p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Nucl</a:t>
            </a:r>
            <a:r>
              <a:rPr lang="en-US" dirty="0" smtClean="0"/>
              <a:t>. </a:t>
            </a:r>
            <a:r>
              <a:rPr lang="en-US" dirty="0" err="1" smtClean="0"/>
              <a:t>Instrum</a:t>
            </a:r>
            <a:r>
              <a:rPr lang="en-US" dirty="0" smtClean="0"/>
              <a:t>. Meth. A458 (2005) 364	(HMS aerogel)</a:t>
            </a:r>
          </a:p>
          <a:p>
            <a:r>
              <a:rPr lang="en-US" dirty="0"/>
              <a:t>	</a:t>
            </a:r>
            <a:r>
              <a:rPr lang="en-US" dirty="0" smtClean="0"/>
              <a:t>- Phys. Rev. Lett. 98 (2007) 022001 		(duality)</a:t>
            </a:r>
          </a:p>
          <a:p>
            <a:r>
              <a:rPr lang="en-US" dirty="0"/>
              <a:t>	</a:t>
            </a:r>
            <a:r>
              <a:rPr lang="en-US" dirty="0" smtClean="0"/>
              <a:t>- Phys. Lett. B665 (2008) 20 		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dependence)</a:t>
            </a:r>
          </a:p>
          <a:p>
            <a:r>
              <a:rPr lang="en-US" dirty="0"/>
              <a:t>	</a:t>
            </a:r>
            <a:r>
              <a:rPr lang="en-US" dirty="0" smtClean="0"/>
              <a:t>- Phys. Rev. C 85 (2012) 015202 		(cross sections and ratios)</a:t>
            </a:r>
            <a:endParaRPr lang="en-US" dirty="0"/>
          </a:p>
        </p:txBody>
      </p: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5059363" y="3500437"/>
            <a:ext cx="3475037" cy="2671763"/>
            <a:chOff x="5574268" y="3962400"/>
            <a:chExt cx="3474299" cy="2671763"/>
          </a:xfrm>
        </p:grpSpPr>
        <p:grpSp>
          <p:nvGrpSpPr>
            <p:cNvPr id="19" name="Group 14"/>
            <p:cNvGrpSpPr>
              <a:grpSpLocks/>
            </p:cNvGrpSpPr>
            <p:nvPr/>
          </p:nvGrpSpPr>
          <p:grpSpPr bwMode="auto">
            <a:xfrm>
              <a:off x="5791200" y="3962400"/>
              <a:ext cx="3257367" cy="2286000"/>
              <a:chOff x="5791200" y="3962400"/>
              <a:chExt cx="3257367" cy="2286000"/>
            </a:xfrm>
          </p:grpSpPr>
          <p:pic>
            <p:nvPicPr>
              <p:cNvPr id="22" name="Picture 2" descr="fitmu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58" r="52661" b="60194"/>
              <a:stretch>
                <a:fillRect/>
              </a:stretch>
            </p:blipFill>
            <p:spPr bwMode="auto">
              <a:xfrm>
                <a:off x="5791200" y="3962400"/>
                <a:ext cx="3257367" cy="2286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" name="Rectangle 22"/>
              <p:cNvSpPr/>
              <p:nvPr/>
            </p:nvSpPr>
            <p:spPr>
              <a:xfrm>
                <a:off x="8305775" y="5562600"/>
                <a:ext cx="380919" cy="2286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0" name="TextBox 15"/>
            <p:cNvSpPr txBox="1">
              <a:spLocks noChangeArrowheads="1"/>
            </p:cNvSpPr>
            <p:nvPr/>
          </p:nvSpPr>
          <p:spPr bwMode="auto">
            <a:xfrm rot="-5400000">
              <a:off x="4986853" y="4960978"/>
              <a:ext cx="1549400" cy="374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US" altLang="en-US"/>
                <a:t>&lt;p</a:t>
              </a:r>
              <a:r>
                <a:rPr lang="en-US" altLang="en-US" baseline="-25000"/>
                <a:t>t</a:t>
              </a:r>
              <a:r>
                <a:rPr lang="en-US" altLang="en-US" baseline="30000"/>
                <a:t>2</a:t>
              </a:r>
              <a:r>
                <a:rPr lang="en-US" altLang="en-US"/>
                <a:t>&gt; (favored)</a:t>
              </a:r>
            </a:p>
          </p:txBody>
        </p:sp>
        <p:sp>
          <p:nvSpPr>
            <p:cNvPr id="21" name="TextBox 16"/>
            <p:cNvSpPr txBox="1">
              <a:spLocks noChangeArrowheads="1"/>
            </p:cNvSpPr>
            <p:nvPr/>
          </p:nvSpPr>
          <p:spPr bwMode="auto">
            <a:xfrm>
              <a:off x="7163018" y="6259513"/>
              <a:ext cx="1023720" cy="37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US" altLang="en-US"/>
                <a:t>&lt;k</a:t>
              </a:r>
              <a:r>
                <a:rPr lang="en-US" altLang="en-US" baseline="-25000"/>
                <a:t>t</a:t>
              </a:r>
              <a:r>
                <a:rPr lang="en-US" altLang="en-US" baseline="30000"/>
                <a:t>2</a:t>
              </a:r>
              <a:r>
                <a:rPr lang="en-US" altLang="en-US"/>
                <a:t>&gt; (up)</a:t>
              </a:r>
            </a:p>
          </p:txBody>
        </p:sp>
      </p:grpSp>
      <p:sp>
        <p:nvSpPr>
          <p:cNvPr id="24" name="TextBox 20"/>
          <p:cNvSpPr txBox="1">
            <a:spLocks noChangeArrowheads="1"/>
          </p:cNvSpPr>
          <p:nvPr/>
        </p:nvSpPr>
        <p:spPr bwMode="auto">
          <a:xfrm rot="19800000">
            <a:off x="6213475" y="4032250"/>
            <a:ext cx="10668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C000"/>
                </a:solidFill>
              </a:rPr>
              <a:t>Example</a:t>
            </a:r>
          </a:p>
        </p:txBody>
      </p:sp>
      <p:sp>
        <p:nvSpPr>
          <p:cNvPr id="25" name="TextBox 21"/>
          <p:cNvSpPr txBox="1">
            <a:spLocks noChangeArrowheads="1"/>
          </p:cNvSpPr>
          <p:nvPr/>
        </p:nvSpPr>
        <p:spPr bwMode="auto">
          <a:xfrm>
            <a:off x="7554913" y="3576637"/>
            <a:ext cx="765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altLang="en-US" sz="1200"/>
              <a:t>x = 0.32</a:t>
            </a:r>
          </a:p>
          <a:p>
            <a:pPr eaLnBrk="1" hangingPunct="1"/>
            <a:r>
              <a:rPr lang="en-US" altLang="en-US" sz="1200"/>
              <a:t>z = 0.55</a:t>
            </a:r>
          </a:p>
        </p:txBody>
      </p:sp>
      <p:pic>
        <p:nvPicPr>
          <p:cNvPr id="29" name="Picture 28" descr="dpprop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076832"/>
            <a:ext cx="3200400" cy="3323968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  <a:headEnd/>
            <a:tailEnd/>
          </a:ln>
        </p:spPr>
      </p:pic>
      <p:sp>
        <p:nvSpPr>
          <p:cNvPr id="31" name="TextBox 30"/>
          <p:cNvSpPr txBox="1">
            <a:spLocks noChangeAspect="1"/>
          </p:cNvSpPr>
          <p:nvPr/>
        </p:nvSpPr>
        <p:spPr>
          <a:xfrm rot="16200000">
            <a:off x="-761042" y="4550406"/>
            <a:ext cx="3029258" cy="3216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(Kinematics II, z = 0.4 bin only)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582407" y="4704498"/>
            <a:ext cx="1337226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Cross Section (</a:t>
            </a:r>
            <a:r>
              <a:rPr lang="en-US" sz="1000" dirty="0" err="1" smtClean="0"/>
              <a:t>a.u</a:t>
            </a:r>
            <a:r>
              <a:rPr lang="en-US" sz="1000" dirty="0" smtClean="0"/>
              <a:t>.)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689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6859</TotalTime>
  <Words>684</Words>
  <Application>Microsoft Office PowerPoint</Application>
  <PresentationFormat>On-screen Show (4:3)</PresentationFormat>
  <Paragraphs>131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Rolf Ent</dc:creator>
  <cp:lastModifiedBy>Rolf Ent</cp:lastModifiedBy>
  <cp:revision>254</cp:revision>
  <dcterms:created xsi:type="dcterms:W3CDTF">2003-08-29T13:38:34Z</dcterms:created>
  <dcterms:modified xsi:type="dcterms:W3CDTF">2016-08-08T13:48:13Z</dcterms:modified>
</cp:coreProperties>
</file>