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68" r:id="rId4"/>
    <p:sldId id="269" r:id="rId5"/>
    <p:sldId id="278" r:id="rId6"/>
    <p:sldId id="279" r:id="rId7"/>
    <p:sldId id="280" r:id="rId8"/>
    <p:sldId id="281" r:id="rId9"/>
    <p:sldId id="291" r:id="rId10"/>
    <p:sldId id="283" r:id="rId11"/>
    <p:sldId id="270" r:id="rId12"/>
    <p:sldId id="271" r:id="rId13"/>
    <p:sldId id="274" r:id="rId14"/>
    <p:sldId id="272" r:id="rId15"/>
    <p:sldId id="273" r:id="rId16"/>
    <p:sldId id="276" r:id="rId17"/>
    <p:sldId id="282" r:id="rId18"/>
    <p:sldId id="284" r:id="rId19"/>
    <p:sldId id="301" r:id="rId20"/>
    <p:sldId id="299" r:id="rId21"/>
    <p:sldId id="258" r:id="rId22"/>
    <p:sldId id="267" r:id="rId23"/>
    <p:sldId id="300" r:id="rId24"/>
    <p:sldId id="262" r:id="rId25"/>
    <p:sldId id="263" r:id="rId26"/>
    <p:sldId id="264" r:id="rId27"/>
    <p:sldId id="265" r:id="rId28"/>
    <p:sldId id="285" r:id="rId29"/>
    <p:sldId id="287" r:id="rId30"/>
    <p:sldId id="288" r:id="rId31"/>
    <p:sldId id="289" r:id="rId32"/>
    <p:sldId id="290" r:id="rId33"/>
    <p:sldId id="292" r:id="rId34"/>
    <p:sldId id="293" r:id="rId35"/>
    <p:sldId id="294" r:id="rId36"/>
    <p:sldId id="295" r:id="rId37"/>
    <p:sldId id="296" r:id="rId38"/>
    <p:sldId id="297" r:id="rId39"/>
    <p:sldId id="298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87E6A73-3C2E-4D9E-8FC0-BD3463902B87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0B5F777-29D9-4765-960A-56E317B3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3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82296D5-2483-4B71-BDF0-9E292A3A16A8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CC98F6E-A4F0-4CD8-A593-3527A61FC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6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69099-00FF-499B-8379-CE1F40EC06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2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AC679-09B3-204A-862A-80A50E2FB65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798A-5A56-46BA-B2AD-A4B740F7A841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DE7-3200-4443-B94F-F61F706E454E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5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42B3-E93E-4987-A1E4-71B56A1E544F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7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0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5C57B-6AD9-4CCC-A8EB-486EA103D616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4BB-8560-457D-A5B7-4AC87D7B8F65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7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D08-380C-442F-A097-F00728617C4F}" type="datetime1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4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1CC1-6A24-47D5-BD88-BF45D691988E}" type="datetime1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6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E05A-4867-45DE-84AD-679A625045FA}" type="datetime1">
              <a:rPr lang="en-US" smtClean="0"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8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0A64-E626-4676-8880-C44E7A317A7D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7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02AB-8F18-4D06-8B8C-2A338A06EB0E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76DB9-DCDB-4773-B523-71C3909EB208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F7155-12C3-4BD4-A057-CBF5C5C1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2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Q2Q3D Specifications, Requirements and Scope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</a:t>
            </a:r>
            <a:r>
              <a:rPr lang="en-US" dirty="0" err="1"/>
              <a:t>B</a:t>
            </a:r>
            <a:r>
              <a:rPr lang="en-US" dirty="0" err="1" smtClean="0"/>
              <a:t>rindza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AAB9-B391-494E-A2D3-59705C9DC106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ASME, Pressure, Leak, VCL and </a:t>
            </a:r>
            <a:r>
              <a:rPr lang="en-US" sz="3200" dirty="0" err="1" smtClean="0"/>
              <a:t>Cryo</a:t>
            </a:r>
            <a:r>
              <a:rPr lang="en-US" sz="3200" dirty="0" smtClean="0"/>
              <a:t> Spec’s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ASME BPV Section VIII design, fab, test, material certs, welders certs and documentation required- No U Stamp</a:t>
            </a:r>
          </a:p>
          <a:p>
            <a:r>
              <a:rPr lang="en-US" dirty="0" smtClean="0"/>
              <a:t>Pressure Max HE 75 PSIG, Max LN2 75 PSIG</a:t>
            </a:r>
          </a:p>
          <a:p>
            <a:r>
              <a:rPr lang="en-US" dirty="0" smtClean="0"/>
              <a:t>Pressure test – 90 PSIG He &amp; LN2</a:t>
            </a:r>
          </a:p>
          <a:p>
            <a:r>
              <a:rPr lang="en-US" dirty="0" smtClean="0"/>
              <a:t>Leak Test Spec- </a:t>
            </a:r>
            <a:r>
              <a:rPr lang="en-US" dirty="0" smtClean="0">
                <a:solidFill>
                  <a:srgbClr val="00B050"/>
                </a:solidFill>
              </a:rPr>
              <a:t>none at  1 x 10^-9 </a:t>
            </a:r>
            <a:r>
              <a:rPr lang="en-US" dirty="0" err="1" smtClean="0">
                <a:solidFill>
                  <a:srgbClr val="00B050"/>
                </a:solidFill>
              </a:rPr>
              <a:t>Atm</a:t>
            </a:r>
            <a:r>
              <a:rPr lang="en-US" dirty="0" smtClean="0">
                <a:solidFill>
                  <a:srgbClr val="00B050"/>
                </a:solidFill>
              </a:rPr>
              <a:t> cc/sec</a:t>
            </a:r>
          </a:p>
          <a:p>
            <a:r>
              <a:rPr lang="en-US" dirty="0" smtClean="0"/>
              <a:t>Cryogenic </a:t>
            </a:r>
            <a:r>
              <a:rPr lang="en-US" dirty="0" err="1" smtClean="0">
                <a:solidFill>
                  <a:srgbClr val="00B050"/>
                </a:solidFill>
              </a:rPr>
              <a:t>QHe</a:t>
            </a:r>
            <a:r>
              <a:rPr lang="en-US" dirty="0" smtClean="0">
                <a:solidFill>
                  <a:srgbClr val="00B050"/>
                </a:solidFill>
              </a:rPr>
              <a:t> &lt; 40 W, QN2 &lt; 100 W</a:t>
            </a:r>
          </a:p>
          <a:p>
            <a:r>
              <a:rPr lang="en-US" dirty="0" smtClean="0"/>
              <a:t>VCL 5 KA burnout resistant </a:t>
            </a:r>
            <a:r>
              <a:rPr lang="en-US" sz="2400" dirty="0" smtClean="0">
                <a:solidFill>
                  <a:srgbClr val="00B050"/>
                </a:solidFill>
              </a:rPr>
              <a:t>(1.8 LL/</a:t>
            </a:r>
            <a:r>
              <a:rPr lang="en-US" sz="2400" dirty="0" err="1" smtClean="0">
                <a:solidFill>
                  <a:srgbClr val="00B050"/>
                </a:solidFill>
              </a:rPr>
              <a:t>Hr</a:t>
            </a:r>
            <a:r>
              <a:rPr lang="en-US" sz="2400" dirty="0" smtClean="0">
                <a:solidFill>
                  <a:srgbClr val="00B050"/>
                </a:solidFill>
              </a:rPr>
              <a:t>/KA, 80mV) </a:t>
            </a:r>
          </a:p>
          <a:p>
            <a:r>
              <a:rPr lang="en-US" dirty="0" smtClean="0"/>
              <a:t>VCL TESTED conduction limit </a:t>
            </a:r>
            <a:r>
              <a:rPr lang="en-US" sz="2400" dirty="0" smtClean="0">
                <a:solidFill>
                  <a:srgbClr val="00B050"/>
                </a:solidFill>
              </a:rPr>
              <a:t>~ 3700 A &gt; Q2Q3D </a:t>
            </a:r>
            <a:r>
              <a:rPr lang="en-US" sz="2400" dirty="0" err="1" smtClean="0">
                <a:solidFill>
                  <a:srgbClr val="00B050"/>
                </a:solidFill>
              </a:rPr>
              <a:t>Iop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59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54123"/>
            <a:ext cx="2870910" cy="2153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32" y="4209518"/>
            <a:ext cx="2760529" cy="2070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2" y="3907902"/>
            <a:ext cx="2868301" cy="2151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sz="3200" dirty="0" smtClean="0"/>
              <a:t>Hall C SHMS Magnets a Year Ago – June 2015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82721" y="858951"/>
            <a:ext cx="5530321" cy="2570051"/>
            <a:chOff x="228600" y="858949"/>
            <a:chExt cx="5530321" cy="2570051"/>
          </a:xfrm>
        </p:grpSpPr>
        <p:pic>
          <p:nvPicPr>
            <p:cNvPr id="19" name="Picture 2" descr="\\jlabhome\home\mont\montdocs\jlab\jlab management\12 GeV\sc magnets\hall c\Q1_oncarriage_22Jan2015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0800" r="19338"/>
            <a:stretch/>
          </p:blipFill>
          <p:spPr bwMode="auto">
            <a:xfrm>
              <a:off x="3048000" y="917572"/>
              <a:ext cx="2672746" cy="2511428"/>
            </a:xfrm>
            <a:prstGeom prst="rect">
              <a:avLst/>
            </a:prstGeom>
            <a:noFill/>
            <a:effectLst>
              <a:outerShdw blurRad="266700" dist="50800" dir="5400000" algn="ctr" rotWithShape="0">
                <a:srgbClr val="000000">
                  <a:alpha val="8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2619"/>
            <a:stretch/>
          </p:blipFill>
          <p:spPr bwMode="auto">
            <a:xfrm>
              <a:off x="228600" y="883656"/>
              <a:ext cx="2184716" cy="254534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831358" y="875973"/>
              <a:ext cx="1002197" cy="430887"/>
            </a:xfrm>
            <a:prstGeom prst="rect">
              <a:avLst/>
            </a:prstGeom>
            <a:solidFill>
              <a:srgbClr val="FCF4EA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HB </a:t>
              </a:r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 </a:t>
              </a:r>
              <a:r>
                <a:rPr lang="en-US" sz="12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JLab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/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(MSU/FRIB)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72753" y="858949"/>
              <a:ext cx="986168" cy="430887"/>
            </a:xfrm>
            <a:prstGeom prst="rect">
              <a:avLst/>
            </a:prstGeom>
            <a:solidFill>
              <a:srgbClr val="FCF4EA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Q1 </a:t>
              </a:r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 </a:t>
              </a:r>
              <a:r>
                <a:rPr lang="en-US" sz="12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JLab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/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(SMI, UK)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143000" y="3760115"/>
            <a:ext cx="1727910" cy="430887"/>
          </a:xfrm>
          <a:prstGeom prst="rect">
            <a:avLst/>
          </a:prstGeom>
          <a:solidFill>
            <a:srgbClr val="FCF4EA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Trial Collaring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(Sigma Phi, France)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44603" y="3912513"/>
            <a:ext cx="1321196" cy="430887"/>
          </a:xfrm>
          <a:prstGeom prst="rect">
            <a:avLst/>
          </a:prstGeom>
          <a:solidFill>
            <a:srgbClr val="FCF4EA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splicing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(Sigma Phi, France)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57891" y="3683914"/>
            <a:ext cx="1441421" cy="430887"/>
          </a:xfrm>
          <a:prstGeom prst="rect">
            <a:avLst/>
          </a:prstGeom>
          <a:solidFill>
            <a:srgbClr val="FCF4EA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coil assembly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(Sigma Phi, France)</a:t>
            </a:r>
          </a:p>
        </p:txBody>
      </p:sp>
    </p:spTree>
    <p:extLst>
      <p:ext uri="{BB962C8B-B14F-4D97-AF65-F5344CB8AC3E}">
        <p14:creationId xmlns:p14="http://schemas.microsoft.com/office/powerpoint/2010/main" val="36756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SHMS Q1 and HB Status</a:t>
            </a:r>
            <a:endParaRPr lang="en-US" dirty="0"/>
          </a:p>
        </p:txBody>
      </p:sp>
      <p:pic>
        <p:nvPicPr>
          <p:cNvPr id="4" name="Content Placeholder 3" descr="DSC_0093 SHMS April 2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758" y="1828800"/>
            <a:ext cx="5752354" cy="3810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2766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Q1:</a:t>
            </a: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Cooled down</a:t>
            </a:r>
          </a:p>
          <a:p>
            <a:pPr lvl="1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to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Amps or 110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operational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Accepted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HB:</a:t>
            </a: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Cooled down</a:t>
            </a:r>
          </a:p>
          <a:p>
            <a:pPr marL="685800"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to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 Amps or 102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  operational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 marL="685800"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Accepted 2016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ASC 2016- 1LOr2B-03 Accelerator magnets 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B747-4261-423A-8334-13ED7A93C204}" type="slidenum">
              <a:rPr lang="en-US" smtClean="0"/>
              <a:t>12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743200" y="1828800"/>
            <a:ext cx="2971800" cy="1828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295400" y="4267200"/>
            <a:ext cx="4419600" cy="1524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97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, Q2 &amp; Q3 April 2016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4BB-8560-457D-A5B7-4AC87D7B8F65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59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 &amp; Dipole June 2016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4BB-8560-457D-A5B7-4AC87D7B8F65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4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 July &amp; August 2016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74BB-8560-457D-A5B7-4AC87D7B8F65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5774"/>
            <a:ext cx="4038600" cy="291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22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Q2 has landed! Norfolk VA 10/5/16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3091" y="2012509"/>
            <a:ext cx="6064956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14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 in JLAB Hall C 10/8/16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5955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 Mounted on the SHMS 10/9/16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18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71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SHMS October 11, 2016</a:t>
            </a:r>
            <a:br>
              <a:rPr lang="en-US" dirty="0" smtClean="0"/>
            </a:br>
            <a:r>
              <a:rPr lang="en-US" sz="2700" dirty="0" smtClean="0"/>
              <a:t>Q2 Installed with yoke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19</a:t>
            </a:fld>
            <a:endParaRPr lang="en-US"/>
          </a:p>
        </p:txBody>
      </p:sp>
      <p:pic>
        <p:nvPicPr>
          <p:cNvPr id="9218" name="Picture 2" descr="M:\PhyCoord\cameras\hallccam3\201610\hallccam3-20161011-16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3820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7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Q2Q3D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Q2Q3 </a:t>
            </a:r>
            <a:r>
              <a:rPr lang="en-US" dirty="0" smtClean="0"/>
              <a:t>and Dipole </a:t>
            </a:r>
            <a:r>
              <a:rPr lang="en-US" dirty="0" smtClean="0"/>
              <a:t>Specifications</a:t>
            </a:r>
          </a:p>
          <a:p>
            <a:r>
              <a:rPr lang="en-US" dirty="0" smtClean="0"/>
              <a:t>Q2Q3D Status</a:t>
            </a:r>
            <a:endParaRPr lang="en-US" dirty="0" smtClean="0"/>
          </a:p>
          <a:p>
            <a:r>
              <a:rPr lang="en-US" dirty="0"/>
              <a:t>Q2Q3 and Dipole </a:t>
            </a:r>
            <a:r>
              <a:rPr lang="en-US" dirty="0" smtClean="0"/>
              <a:t>Contracts</a:t>
            </a:r>
            <a:endParaRPr lang="en-US" dirty="0" smtClean="0"/>
          </a:p>
          <a:p>
            <a:r>
              <a:rPr lang="en-US" dirty="0" smtClean="0"/>
              <a:t>Scope of Work JLAB</a:t>
            </a:r>
          </a:p>
          <a:p>
            <a:r>
              <a:rPr lang="en-US" dirty="0" smtClean="0"/>
              <a:t>Scope of Work </a:t>
            </a:r>
            <a:r>
              <a:rPr lang="en-US" dirty="0" err="1" smtClean="0"/>
              <a:t>SigmaPhi</a:t>
            </a:r>
            <a:endParaRPr lang="en-US" dirty="0" smtClean="0"/>
          </a:p>
          <a:p>
            <a:r>
              <a:rPr lang="en-US" dirty="0" smtClean="0"/>
              <a:t>Contract Reviews</a:t>
            </a:r>
          </a:p>
          <a:p>
            <a:r>
              <a:rPr lang="en-US" dirty="0" smtClean="0"/>
              <a:t>Contract Documentation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25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Q2Q3Dipole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Q2 is in JLAB Hall C installed on </a:t>
            </a:r>
            <a:r>
              <a:rPr lang="en-US" dirty="0" smtClean="0">
                <a:solidFill>
                  <a:srgbClr val="00B050"/>
                </a:solidFill>
              </a:rPr>
              <a:t>SHMS and under vacuum- Yoke and Platform assembly underway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Dipole is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 smtClean="0"/>
              <a:t>Antwerp </a:t>
            </a:r>
            <a:r>
              <a:rPr lang="en-US" dirty="0" smtClean="0"/>
              <a:t>waiting for its ship-            </a:t>
            </a:r>
            <a:r>
              <a:rPr lang="en-US" dirty="0" smtClean="0">
                <a:solidFill>
                  <a:srgbClr val="00B050"/>
                </a:solidFill>
              </a:rPr>
              <a:t>ETA Virginia is 10/28/16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Q3 is complete, </a:t>
            </a:r>
            <a:r>
              <a:rPr lang="en-US" dirty="0" smtClean="0"/>
              <a:t>leak tested and final welding underway – </a:t>
            </a:r>
            <a:r>
              <a:rPr lang="en-US" dirty="0" smtClean="0">
                <a:solidFill>
                  <a:srgbClr val="00B050"/>
                </a:solidFill>
              </a:rPr>
              <a:t>shipping date is 10/31/16</a:t>
            </a:r>
          </a:p>
          <a:p>
            <a:r>
              <a:rPr lang="en-US" dirty="0" smtClean="0"/>
              <a:t>Documentation</a:t>
            </a:r>
            <a:endParaRPr lang="en-US" dirty="0" smtClean="0"/>
          </a:p>
          <a:p>
            <a:pPr lvl="1"/>
            <a:r>
              <a:rPr lang="en-US" dirty="0" smtClean="0"/>
              <a:t>FDR Drawings, analysis, reports- Complete</a:t>
            </a:r>
          </a:p>
          <a:p>
            <a:pPr lvl="1"/>
            <a:r>
              <a:rPr lang="en-US" dirty="0" smtClean="0"/>
              <a:t>Dipole manufacturing Doc. </a:t>
            </a:r>
            <a:r>
              <a:rPr lang="en-US" dirty="0" smtClean="0"/>
              <a:t>~ </a:t>
            </a:r>
            <a:r>
              <a:rPr lang="en-US" dirty="0" smtClean="0"/>
              <a:t>90 % complete</a:t>
            </a:r>
          </a:p>
          <a:p>
            <a:pPr lvl="1"/>
            <a:r>
              <a:rPr lang="en-US" dirty="0" smtClean="0"/>
              <a:t>Q2Q3 manufacturing Doc</a:t>
            </a:r>
            <a:r>
              <a:rPr lang="en-US" dirty="0" smtClean="0"/>
              <a:t>.~ </a:t>
            </a:r>
            <a:r>
              <a:rPr lang="en-US" dirty="0"/>
              <a:t>8</a:t>
            </a:r>
            <a:r>
              <a:rPr lang="en-US" dirty="0" smtClean="0"/>
              <a:t>0</a:t>
            </a:r>
            <a:r>
              <a:rPr lang="en-US" dirty="0" smtClean="0"/>
              <a:t> </a:t>
            </a:r>
            <a:r>
              <a:rPr lang="en-US" dirty="0" smtClean="0"/>
              <a:t>% complete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44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Q2Q3 and Dipole 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Two Fixed price Design Build Contracts placed with </a:t>
            </a:r>
            <a:r>
              <a:rPr lang="en-US" dirty="0" err="1" smtClean="0"/>
              <a:t>SigmaPhi</a:t>
            </a:r>
            <a:r>
              <a:rPr lang="en-US" dirty="0" smtClean="0"/>
              <a:t> as a result of a competitive “Best </a:t>
            </a:r>
            <a:r>
              <a:rPr lang="en-US" dirty="0" err="1" smtClean="0"/>
              <a:t>Vaaue</a:t>
            </a:r>
            <a:r>
              <a:rPr lang="en-US" dirty="0" smtClean="0"/>
              <a:t>” award process- world bidders list- Buy America Act </a:t>
            </a:r>
          </a:p>
          <a:p>
            <a:r>
              <a:rPr lang="en-US" dirty="0" smtClean="0"/>
              <a:t>Bid documents included a JLAB Reference Conceptual Design(RCD) for both magnets including CAD models, TOSCA models, FEA, models, drawings, reports, test results</a:t>
            </a:r>
          </a:p>
          <a:p>
            <a:r>
              <a:rPr lang="en-US" dirty="0" smtClean="0"/>
              <a:t>Dipole Contract awarded Aug 2010</a:t>
            </a:r>
          </a:p>
          <a:p>
            <a:r>
              <a:rPr lang="en-US" dirty="0" smtClean="0"/>
              <a:t>Q2Q3 Contract awarded Oct 2010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9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Q2Q3Dipole 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Q2Q3D were 4 year contracts now about 6 years</a:t>
            </a:r>
          </a:p>
          <a:p>
            <a:r>
              <a:rPr lang="en-US" dirty="0" smtClean="0"/>
              <a:t>Q2Q3D fixed price contracts ~ 20% delta</a:t>
            </a:r>
          </a:p>
          <a:p>
            <a:pPr lvl="1"/>
            <a:r>
              <a:rPr lang="en-US" dirty="0" smtClean="0"/>
              <a:t>Extra scope items- consolidation and tests</a:t>
            </a:r>
          </a:p>
          <a:p>
            <a:pPr lvl="1"/>
            <a:r>
              <a:rPr lang="en-US" dirty="0" smtClean="0"/>
              <a:t>Productivity investments- extra tooling and shifts</a:t>
            </a:r>
          </a:p>
          <a:p>
            <a:pPr lvl="1"/>
            <a:r>
              <a:rPr lang="en-US" dirty="0" smtClean="0"/>
              <a:t>Storage of JLAB excess conductor and tooling</a:t>
            </a:r>
          </a:p>
          <a:p>
            <a:pPr lvl="1"/>
            <a:r>
              <a:rPr lang="en-US" dirty="0" smtClean="0"/>
              <a:t>Negotiated costs for extra work and problems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7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4" descr="Picture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61" t="10507" r="29851" b="4529"/>
          <a:stretch>
            <a:fillRect/>
          </a:stretch>
        </p:blipFill>
        <p:spPr bwMode="auto">
          <a:xfrm>
            <a:off x="2878667" y="673100"/>
            <a:ext cx="341630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" y="1041400"/>
            <a:ext cx="1663700" cy="9906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Cryogenic Control</a:t>
            </a:r>
            <a:b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Reservoir</a:t>
            </a:r>
            <a:endParaRPr lang="en-US" sz="140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Meyer Tool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Complete</a:t>
            </a:r>
            <a:endParaRPr lang="en-US" sz="1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2514600"/>
            <a:ext cx="1384300" cy="1181100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FAB </a:t>
            </a: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Magnets</a:t>
            </a:r>
            <a:endParaRPr lang="en-US" sz="1400" dirty="0">
              <a:solidFill>
                <a:srgbClr val="0070C0"/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Q1 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accepted</a:t>
            </a:r>
            <a:endParaRPr lang="en-US" sz="1400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HB 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accepted</a:t>
            </a:r>
            <a:endParaRPr lang="en-US" sz="1400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Q2Q3 &amp; Dipole 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Complete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1752600" cy="1473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Fixed </a:t>
            </a: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Price Procurements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Q1 awarded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SMI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HB awarded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MSU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DQ2Q3  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awarded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Sigma Phi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114800"/>
            <a:ext cx="2781300" cy="1219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Conductor Processing</a:t>
            </a:r>
            <a:endParaRPr lang="en-US" sz="140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HB &amp; Q1 complete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Q2/Q3/D extrusion (</a:t>
            </a:r>
            <a:r>
              <a:rPr lang="en-US" sz="1400" b="1" dirty="0" smtClean="0">
                <a:solidFill>
                  <a:srgbClr val="00B050"/>
                </a:solidFill>
                <a:latin typeface="Arial"/>
                <a:cs typeface="Arial"/>
              </a:rPr>
              <a:t>FMM</a:t>
            </a: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) </a:t>
            </a:r>
            <a:r>
              <a:rPr lang="en-US" sz="1400" b="1" dirty="0" smtClean="0">
                <a:solidFill>
                  <a:srgbClr val="00B050"/>
                </a:solidFill>
                <a:latin typeface="Arial"/>
                <a:cs typeface="Arial"/>
              </a:rPr>
              <a:t>Done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Wave soldering (</a:t>
            </a:r>
            <a:r>
              <a:rPr lang="en-US" sz="1400" b="1" dirty="0" smtClean="0">
                <a:solidFill>
                  <a:srgbClr val="00B050"/>
                </a:solidFill>
                <a:latin typeface="Arial"/>
                <a:cs typeface="Arial"/>
              </a:rPr>
              <a:t>AES</a:t>
            </a: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)</a:t>
            </a:r>
            <a:r>
              <a:rPr lang="en-US" sz="14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00B050"/>
                </a:solidFill>
                <a:latin typeface="Arial"/>
                <a:cs typeface="Arial"/>
              </a:rPr>
              <a:t>Done</a:t>
            </a:r>
            <a:endParaRPr lang="en-US" sz="14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5562600"/>
            <a:ext cx="1676400" cy="457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Testing at BNL </a:t>
            </a:r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Complete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6248400"/>
            <a:ext cx="255270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SC Cable 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(DOE SSC </a:t>
            </a:r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surplus)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49800" y="882650"/>
            <a:ext cx="2070100" cy="838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DC Power </a:t>
            </a: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System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rgbClr val="008000"/>
                </a:solidFill>
                <a:latin typeface="Arial"/>
                <a:cs typeface="Arial"/>
              </a:rPr>
              <a:t>Danfysik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- Complete</a:t>
            </a:r>
            <a:endParaRPr lang="en-US" sz="1400" b="1" dirty="0" smtClean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51133" y="850900"/>
            <a:ext cx="1981200" cy="9017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Magnet Control System </a:t>
            </a:r>
            <a:r>
              <a:rPr lang="en-US" sz="1400" b="1" dirty="0">
                <a:solidFill>
                  <a:srgbClr val="0070C0"/>
                </a:solidFill>
                <a:latin typeface="Arial"/>
                <a:cs typeface="Arial"/>
              </a:rPr>
              <a:t>JLAB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Complete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8350" y="2228320"/>
            <a:ext cx="1441450" cy="1285875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Ship to </a:t>
            </a: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JLAB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HB, Q1, Q2 Complete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Dipole on the way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Q3 ETA 11/30/16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43487" y="2133600"/>
            <a:ext cx="1447800" cy="151764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On Site </a:t>
            </a: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assembly &amp; Integration by JLAB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HBQ1 </a:t>
            </a:r>
            <a:r>
              <a:rPr lang="en-US" sz="1400" dirty="0">
                <a:solidFill>
                  <a:srgbClr val="00B050"/>
                </a:solidFill>
                <a:latin typeface="Arial"/>
                <a:cs typeface="Arial"/>
              </a:rPr>
              <a:t>C</a:t>
            </a: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omplete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Q2 underway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08900" y="2133600"/>
            <a:ext cx="1282700" cy="151764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Acceptance </a:t>
            </a: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Testing at JLAB on </a:t>
            </a: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SHMS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 Q1,HB accepted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Q2Q3D TBD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4711701"/>
            <a:ext cx="1041201" cy="990599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Magnet Support &amp; Alignment</a:t>
            </a:r>
            <a:endParaRPr lang="en-US" sz="140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Complete</a:t>
            </a:r>
            <a:endParaRPr lang="en-US" sz="14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35687" y="4114799"/>
            <a:ext cx="1755913" cy="158750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Iron Yoke castings</a:t>
            </a:r>
            <a:endParaRPr lang="en-US" sz="1400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Arial"/>
                <a:cs typeface="Arial"/>
              </a:rPr>
              <a:t>Ningbo-Jansen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Complete </a:t>
            </a:r>
            <a:r>
              <a:rPr lang="en-US" sz="1400" dirty="0" smtClean="0">
                <a:solidFill>
                  <a:srgbClr val="0070C0"/>
                </a:solidFill>
                <a:latin typeface="Arial"/>
                <a:cs typeface="Arial"/>
              </a:rPr>
              <a:t>Machining</a:t>
            </a:r>
            <a:endParaRPr lang="en-US" sz="140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Arial"/>
                <a:cs typeface="Arial"/>
              </a:rPr>
              <a:t>Craft-Hampton VA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/>
                <a:cs typeface="Arial"/>
              </a:rPr>
              <a:t>Complete</a:t>
            </a:r>
            <a:endParaRPr lang="en-US" sz="14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>
            <a:stCxn id="6" idx="2"/>
          </p:cNvCxnSpPr>
          <p:nvPr/>
        </p:nvCxnSpPr>
        <p:spPr>
          <a:xfrm rot="16200000" flipH="1">
            <a:off x="1584325" y="1889125"/>
            <a:ext cx="482600" cy="768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3"/>
            <a:endCxn id="7" idx="1"/>
          </p:cNvCxnSpPr>
          <p:nvPr/>
        </p:nvCxnSpPr>
        <p:spPr>
          <a:xfrm>
            <a:off x="1752600" y="3098800"/>
            <a:ext cx="457200" cy="6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3"/>
          </p:cNvCxnSpPr>
          <p:nvPr/>
        </p:nvCxnSpPr>
        <p:spPr>
          <a:xfrm flipV="1">
            <a:off x="3594100" y="2924175"/>
            <a:ext cx="1041400" cy="1809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3"/>
            <a:endCxn id="16" idx="1"/>
          </p:cNvCxnSpPr>
          <p:nvPr/>
        </p:nvCxnSpPr>
        <p:spPr>
          <a:xfrm>
            <a:off x="6019800" y="2871258"/>
            <a:ext cx="123687" cy="211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" idx="3"/>
            <a:endCxn id="17" idx="1"/>
          </p:cNvCxnSpPr>
          <p:nvPr/>
        </p:nvCxnSpPr>
        <p:spPr>
          <a:xfrm>
            <a:off x="7591287" y="2892425"/>
            <a:ext cx="11761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3" idx="2"/>
            <a:endCxn id="16" idx="0"/>
          </p:cNvCxnSpPr>
          <p:nvPr/>
        </p:nvCxnSpPr>
        <p:spPr>
          <a:xfrm>
            <a:off x="5784850" y="1720850"/>
            <a:ext cx="1082537" cy="4127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4" idx="2"/>
            <a:endCxn id="16" idx="0"/>
          </p:cNvCxnSpPr>
          <p:nvPr/>
        </p:nvCxnSpPr>
        <p:spPr>
          <a:xfrm flipH="1">
            <a:off x="6867387" y="1752600"/>
            <a:ext cx="1074346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1" idx="2"/>
          </p:cNvCxnSpPr>
          <p:nvPr/>
        </p:nvCxnSpPr>
        <p:spPr>
          <a:xfrm rot="5400000" flipH="1" flipV="1">
            <a:off x="1256507" y="6133306"/>
            <a:ext cx="2286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0"/>
            <a:endCxn id="10" idx="2"/>
          </p:cNvCxnSpPr>
          <p:nvPr/>
        </p:nvCxnSpPr>
        <p:spPr>
          <a:xfrm rot="5400000" flipH="1" flipV="1">
            <a:off x="1266825" y="5438775"/>
            <a:ext cx="228600" cy="19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501530" y="3683000"/>
            <a:ext cx="708270" cy="431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0"/>
            <a:endCxn id="16" idx="2"/>
          </p:cNvCxnSpPr>
          <p:nvPr/>
        </p:nvCxnSpPr>
        <p:spPr>
          <a:xfrm flipV="1">
            <a:off x="6616601" y="3651249"/>
            <a:ext cx="250786" cy="10604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9" idx="0"/>
            <a:endCxn id="16" idx="2"/>
          </p:cNvCxnSpPr>
          <p:nvPr/>
        </p:nvCxnSpPr>
        <p:spPr>
          <a:xfrm flipH="1" flipV="1">
            <a:off x="6867387" y="3651249"/>
            <a:ext cx="1246257" cy="4635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8" name="TextBox 120"/>
          <p:cNvSpPr txBox="1">
            <a:spLocks noChangeArrowheads="1"/>
          </p:cNvSpPr>
          <p:nvPr/>
        </p:nvSpPr>
        <p:spPr bwMode="auto">
          <a:xfrm>
            <a:off x="330200" y="0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Arial"/>
                <a:cs typeface="Arial"/>
              </a:rPr>
              <a:t>SHMS SC Magnet System Plan</a:t>
            </a:r>
          </a:p>
        </p:txBody>
      </p:sp>
    </p:spTree>
    <p:extLst>
      <p:ext uri="{BB962C8B-B14F-4D97-AF65-F5344CB8AC3E}">
        <p14:creationId xmlns:p14="http://schemas.microsoft.com/office/powerpoint/2010/main" val="89480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Work - 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RCD provided by JLAB</a:t>
            </a:r>
          </a:p>
          <a:p>
            <a:r>
              <a:rPr lang="en-US" dirty="0" smtClean="0"/>
              <a:t>Conductor</a:t>
            </a:r>
          </a:p>
          <a:p>
            <a:pPr lvl="1"/>
            <a:r>
              <a:rPr lang="en-US" dirty="0" smtClean="0"/>
              <a:t>Superconductor( surplus SSC outer 32 strand cable)</a:t>
            </a:r>
          </a:p>
          <a:p>
            <a:pPr lvl="1"/>
            <a:r>
              <a:rPr lang="en-US" dirty="0" smtClean="0"/>
              <a:t>Copper Stabilizer( copper channel extrusion - </a:t>
            </a:r>
            <a:r>
              <a:rPr lang="en-US" dirty="0" err="1" smtClean="0"/>
              <a:t>FreeportMcMoran</a:t>
            </a:r>
            <a:endParaRPr lang="en-US" dirty="0" smtClean="0"/>
          </a:p>
          <a:p>
            <a:pPr lvl="1"/>
            <a:r>
              <a:rPr lang="en-US" dirty="0" smtClean="0"/>
              <a:t>Soldering( AES, Allentown PA)</a:t>
            </a:r>
          </a:p>
          <a:p>
            <a:r>
              <a:rPr lang="en-US" dirty="0" err="1" smtClean="0"/>
              <a:t>Cryo</a:t>
            </a:r>
            <a:r>
              <a:rPr lang="en-US" dirty="0" smtClean="0"/>
              <a:t>-Control Reservoir(CCR)- Meyer Tool &amp; Mfg</a:t>
            </a:r>
            <a:r>
              <a:rPr lang="en-US" dirty="0" smtClean="0"/>
              <a:t>.</a:t>
            </a:r>
          </a:p>
          <a:p>
            <a:r>
              <a:rPr lang="en-US" dirty="0" smtClean="0"/>
              <a:t>Burnout Resistant Vapor Cooled Leads, Mfg. &amp; Testing (AMI)</a:t>
            </a:r>
            <a:endParaRPr lang="en-US" dirty="0" smtClean="0"/>
          </a:p>
          <a:p>
            <a:r>
              <a:rPr lang="en-US" dirty="0" smtClean="0"/>
              <a:t>DC Power Supply (DCPSU)- </a:t>
            </a:r>
            <a:r>
              <a:rPr lang="en-US" dirty="0" err="1" smtClean="0"/>
              <a:t>Danfysik</a:t>
            </a:r>
            <a:endParaRPr lang="en-US" dirty="0" smtClean="0"/>
          </a:p>
          <a:p>
            <a:r>
              <a:rPr lang="en-US" dirty="0" smtClean="0"/>
              <a:t>Quench protection and </a:t>
            </a:r>
            <a:r>
              <a:rPr lang="en-US" dirty="0" smtClean="0"/>
              <a:t>Detection- </a:t>
            </a:r>
            <a:r>
              <a:rPr lang="en-US" dirty="0" err="1" smtClean="0"/>
              <a:t>Danfysik</a:t>
            </a:r>
            <a:endParaRPr lang="en-US" dirty="0" smtClean="0"/>
          </a:p>
          <a:p>
            <a:r>
              <a:rPr lang="en-US" dirty="0" smtClean="0"/>
              <a:t>PLC controls, instrumentation read out, </a:t>
            </a:r>
            <a:r>
              <a:rPr lang="en-US" dirty="0" smtClean="0"/>
              <a:t>logging-JLAB Hall C</a:t>
            </a:r>
            <a:endParaRPr lang="en-US" dirty="0" smtClean="0"/>
          </a:p>
          <a:p>
            <a:r>
              <a:rPr lang="en-US" dirty="0" smtClean="0"/>
              <a:t>Warm Yoke- </a:t>
            </a:r>
            <a:r>
              <a:rPr lang="en-US" dirty="0" err="1" smtClean="0"/>
              <a:t>Ningbao</a:t>
            </a:r>
            <a:r>
              <a:rPr lang="en-US" dirty="0" smtClean="0"/>
              <a:t>-Jensen &amp; Craft Machine</a:t>
            </a:r>
          </a:p>
          <a:p>
            <a:r>
              <a:rPr lang="en-US" dirty="0" smtClean="0"/>
              <a:t>All on site installation and assembly except soldering dipole SC </a:t>
            </a:r>
            <a:r>
              <a:rPr lang="en-US" dirty="0" smtClean="0"/>
              <a:t>bus-Hall C</a:t>
            </a:r>
            <a:endParaRPr lang="en-US" dirty="0" smtClean="0"/>
          </a:p>
          <a:p>
            <a:r>
              <a:rPr lang="en-US" dirty="0" smtClean="0"/>
              <a:t>All on site services for Acceptance Testing (labor, cryogenics, AC power)</a:t>
            </a:r>
          </a:p>
          <a:p>
            <a:r>
              <a:rPr lang="en-US" dirty="0" smtClean="0"/>
              <a:t>Plus all the free advice  the contractor can stand!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9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Work - </a:t>
            </a:r>
            <a:r>
              <a:rPr lang="en-US" dirty="0" err="1" smtClean="0"/>
              <a:t>SigmaPhi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Q2Q3 and Dipole Design and Analysis thru manufacturing </a:t>
            </a:r>
            <a:r>
              <a:rPr lang="en-US" dirty="0" smtClean="0"/>
              <a:t>drawings including ASME</a:t>
            </a:r>
            <a:endParaRPr lang="en-US" dirty="0" smtClean="0"/>
          </a:p>
          <a:p>
            <a:r>
              <a:rPr lang="en-US" dirty="0" smtClean="0"/>
              <a:t>Design &amp; build all manufacturing tooling</a:t>
            </a:r>
          </a:p>
          <a:p>
            <a:r>
              <a:rPr lang="en-US" dirty="0" smtClean="0"/>
              <a:t>Design all manufacturing processes</a:t>
            </a:r>
          </a:p>
          <a:p>
            <a:r>
              <a:rPr lang="en-US" dirty="0" smtClean="0"/>
              <a:t>Design and perform all QA,QC, Inspections and Tests</a:t>
            </a:r>
          </a:p>
          <a:p>
            <a:r>
              <a:rPr lang="en-US" dirty="0" smtClean="0"/>
              <a:t>Preliminary</a:t>
            </a:r>
            <a:r>
              <a:rPr lang="en-US" dirty="0" smtClean="0"/>
              <a:t>, Intermediate and Final </a:t>
            </a:r>
            <a:r>
              <a:rPr lang="en-US" dirty="0" smtClean="0"/>
              <a:t>Design reviews</a:t>
            </a:r>
            <a:endParaRPr lang="en-US" dirty="0" smtClean="0"/>
          </a:p>
          <a:p>
            <a:r>
              <a:rPr lang="en-US" dirty="0" smtClean="0"/>
              <a:t>Q2Q3D Documentation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Attend and present at ERR </a:t>
            </a:r>
            <a:r>
              <a:rPr lang="en-US" dirty="0" smtClean="0">
                <a:solidFill>
                  <a:srgbClr val="00B050"/>
                </a:solidFill>
              </a:rPr>
              <a:t>review ( today)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Integrate JLAB items (SC, </a:t>
            </a:r>
            <a:r>
              <a:rPr lang="en-US" dirty="0" smtClean="0"/>
              <a:t>CCR, VCL’s) </a:t>
            </a:r>
            <a:r>
              <a:rPr lang="en-US" dirty="0" smtClean="0"/>
              <a:t>into Q2Q3D</a:t>
            </a:r>
          </a:p>
          <a:p>
            <a:r>
              <a:rPr lang="en-US" dirty="0" smtClean="0"/>
              <a:t>Attend Magnet Arrival Tests and Acceptance tests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Work </a:t>
            </a:r>
            <a:r>
              <a:rPr lang="en-US" dirty="0" err="1" smtClean="0"/>
              <a:t>SigmaPhi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Manufacture Q2Q3D SC magnets</a:t>
            </a:r>
          </a:p>
          <a:p>
            <a:pPr lvl="1"/>
            <a:r>
              <a:rPr lang="en-US" dirty="0" smtClean="0"/>
              <a:t>Consolidate conductor ( contract mod)</a:t>
            </a:r>
          </a:p>
          <a:p>
            <a:pPr lvl="1"/>
            <a:r>
              <a:rPr lang="en-US" dirty="0" smtClean="0"/>
              <a:t>Wind coils</a:t>
            </a:r>
          </a:p>
          <a:p>
            <a:pPr lvl="1"/>
            <a:r>
              <a:rPr lang="en-US" dirty="0" smtClean="0"/>
              <a:t>Vacuum impregnate coils</a:t>
            </a:r>
          </a:p>
          <a:p>
            <a:pPr lvl="1"/>
            <a:r>
              <a:rPr lang="en-US" dirty="0" smtClean="0"/>
              <a:t>Assemble coils into cold masses</a:t>
            </a:r>
          </a:p>
          <a:p>
            <a:pPr lvl="1"/>
            <a:r>
              <a:rPr lang="en-US" dirty="0" smtClean="0"/>
              <a:t>Collar coils</a:t>
            </a:r>
          </a:p>
          <a:p>
            <a:pPr lvl="1"/>
            <a:r>
              <a:rPr lang="en-US" dirty="0" smtClean="0"/>
              <a:t>Magnet instrumentation( Volt Taps, LHE&amp;LN2 Temp. sensors, strain gauges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ASME Code test and documentation- </a:t>
            </a:r>
            <a:r>
              <a:rPr lang="en-US" dirty="0" err="1" smtClean="0"/>
              <a:t>Apave</a:t>
            </a:r>
            <a:endParaRPr lang="en-US" dirty="0" smtClean="0"/>
          </a:p>
          <a:p>
            <a:pPr lvl="1"/>
            <a:r>
              <a:rPr lang="en-US" dirty="0" smtClean="0"/>
              <a:t>Fabricate </a:t>
            </a:r>
            <a:r>
              <a:rPr lang="en-US" dirty="0" smtClean="0"/>
              <a:t>cryostats- SDMS</a:t>
            </a:r>
            <a:endParaRPr lang="en-US" dirty="0" smtClean="0"/>
          </a:p>
          <a:p>
            <a:pPr lvl="1"/>
            <a:r>
              <a:rPr lang="en-US" dirty="0" smtClean="0"/>
              <a:t>Final magnet assembly</a:t>
            </a:r>
          </a:p>
          <a:p>
            <a:pPr lvl="1"/>
            <a:r>
              <a:rPr lang="en-US" dirty="0" smtClean="0"/>
              <a:t>Pack and ship to JLAB Hall C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66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</a:t>
            </a:r>
            <a:r>
              <a:rPr lang="en-US" dirty="0" smtClean="0"/>
              <a:t>ixed </a:t>
            </a:r>
            <a:r>
              <a:rPr lang="en-US" dirty="0" smtClean="0"/>
              <a:t>price contracts for Q2Q3 and Dipole have born </a:t>
            </a:r>
            <a:r>
              <a:rPr lang="en-US" dirty="0" smtClean="0"/>
              <a:t>fruit!</a:t>
            </a:r>
            <a:endParaRPr lang="en-US" dirty="0" smtClean="0"/>
          </a:p>
          <a:p>
            <a:r>
              <a:rPr lang="en-US" dirty="0" smtClean="0"/>
              <a:t>Magnet installation has begun for Q2</a:t>
            </a:r>
          </a:p>
          <a:p>
            <a:r>
              <a:rPr lang="en-US" dirty="0" smtClean="0"/>
              <a:t>Dipole is </a:t>
            </a:r>
            <a:r>
              <a:rPr lang="en-US" dirty="0" smtClean="0"/>
              <a:t>on its way</a:t>
            </a:r>
            <a:r>
              <a:rPr lang="en-US" dirty="0" smtClean="0"/>
              <a:t> </a:t>
            </a:r>
            <a:r>
              <a:rPr lang="en-US" dirty="0" smtClean="0"/>
              <a:t>and Q3 is ready to ship</a:t>
            </a:r>
          </a:p>
          <a:p>
            <a:r>
              <a:rPr lang="en-US" dirty="0" smtClean="0"/>
              <a:t>Q2 Cool </a:t>
            </a:r>
            <a:r>
              <a:rPr lang="en-US" dirty="0"/>
              <a:t>D</a:t>
            </a:r>
            <a:r>
              <a:rPr lang="en-US" dirty="0" smtClean="0"/>
              <a:t>own begins in </a:t>
            </a:r>
            <a:r>
              <a:rPr lang="en-US" dirty="0" smtClean="0"/>
              <a:t>~ four </a:t>
            </a:r>
            <a:r>
              <a:rPr lang="en-US" dirty="0" smtClean="0"/>
              <a:t>weeks</a:t>
            </a:r>
          </a:p>
          <a:p>
            <a:r>
              <a:rPr lang="en-US" dirty="0" smtClean="0"/>
              <a:t>Q2 </a:t>
            </a:r>
            <a:r>
              <a:rPr lang="en-US" dirty="0" smtClean="0"/>
              <a:t>Low Power </a:t>
            </a:r>
            <a:r>
              <a:rPr lang="en-US" dirty="0" smtClean="0"/>
              <a:t>Testing begins in </a:t>
            </a:r>
            <a:r>
              <a:rPr lang="en-US" dirty="0" smtClean="0"/>
              <a:t>~ 6 weeks</a:t>
            </a:r>
          </a:p>
          <a:p>
            <a:r>
              <a:rPr lang="en-US" dirty="0" smtClean="0"/>
              <a:t>Q3 Testing </a:t>
            </a:r>
            <a:r>
              <a:rPr lang="en-US" dirty="0"/>
              <a:t>J</a:t>
            </a:r>
            <a:r>
              <a:rPr lang="en-US" dirty="0" smtClean="0"/>
              <a:t>an 2017</a:t>
            </a:r>
          </a:p>
          <a:p>
            <a:r>
              <a:rPr lang="en-US" dirty="0" smtClean="0"/>
              <a:t>Dipole testing Feb 2017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2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Appendix VCL test results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26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FF0066"/>
                </a:solidFill>
              </a:rPr>
              <a:t>PIX of Burnout proof VCL’s</a:t>
            </a:r>
          </a:p>
        </p:txBody>
      </p:sp>
      <p:pic>
        <p:nvPicPr>
          <p:cNvPr id="25603" name="Picture 3" descr="5000 lead 1"/>
          <p:cNvPicPr>
            <a:picLocks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028700"/>
            <a:ext cx="7162800" cy="537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40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59" y="365126"/>
            <a:ext cx="8143391" cy="9987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SHMS 11 GeV/c Spectrometer Hall C- June 2016</a:t>
            </a:r>
            <a:br>
              <a:rPr lang="en-US" sz="3600" dirty="0" smtClean="0"/>
            </a:br>
            <a:r>
              <a:rPr lang="en-US" sz="1800" dirty="0" smtClean="0"/>
              <a:t>New companion to the 25 Year old HMS 7.4 GeV/c spectrometer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6" y="1417640"/>
            <a:ext cx="8019029" cy="45259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304800" y="1828802"/>
            <a:ext cx="4038600" cy="45259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11 GeV/c </a:t>
            </a:r>
          </a:p>
          <a:p>
            <a:r>
              <a:rPr lang="en-US" dirty="0">
                <a:solidFill>
                  <a:srgbClr val="FFC000"/>
                </a:solidFill>
              </a:rPr>
              <a:t>5 x 10^-4 </a:t>
            </a:r>
            <a:r>
              <a:rPr lang="en-US" dirty="0" err="1">
                <a:solidFill>
                  <a:srgbClr val="FFC000"/>
                </a:solidFill>
              </a:rPr>
              <a:t>dP</a:t>
            </a:r>
            <a:r>
              <a:rPr lang="en-US" dirty="0">
                <a:solidFill>
                  <a:srgbClr val="FFC000"/>
                </a:solidFill>
              </a:rPr>
              <a:t>/P resolution</a:t>
            </a:r>
          </a:p>
          <a:p>
            <a:r>
              <a:rPr lang="en-US" dirty="0">
                <a:solidFill>
                  <a:srgbClr val="FFC000"/>
                </a:solidFill>
              </a:rPr>
              <a:t>4 </a:t>
            </a:r>
            <a:r>
              <a:rPr lang="en-US" dirty="0" err="1">
                <a:solidFill>
                  <a:srgbClr val="FFC000"/>
                </a:solidFill>
              </a:rPr>
              <a:t>mStr</a:t>
            </a:r>
            <a:r>
              <a:rPr lang="en-US" dirty="0">
                <a:solidFill>
                  <a:srgbClr val="FFC000"/>
                </a:solidFill>
              </a:rPr>
              <a:t>. Acceptance</a:t>
            </a:r>
          </a:p>
          <a:p>
            <a:r>
              <a:rPr lang="en-US" dirty="0">
                <a:solidFill>
                  <a:srgbClr val="FFC000"/>
                </a:solidFill>
              </a:rPr>
              <a:t>5.5 to 40 degrees</a:t>
            </a:r>
          </a:p>
          <a:p>
            <a:r>
              <a:rPr lang="en-US" dirty="0">
                <a:solidFill>
                  <a:srgbClr val="FFC000"/>
                </a:solidFill>
              </a:rPr>
              <a:t>Momentum bite 20%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ASC 2016- 1LOr2B-03 Accelerator magnets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B747-4261-423A-8334-13ED7A93C2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51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66"/>
                </a:solidFill>
              </a:rPr>
              <a:t>Development of Burnout Proof Current Leads for SHMS Magnets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AMI/JLAB 5000 AMP burnout proof re-optimized vapor cooled current lead (1.63 L/Hr/KA)</a:t>
            </a:r>
          </a:p>
          <a:p>
            <a:pPr eaLnBrk="1" hangingPunct="1"/>
            <a:r>
              <a:rPr lang="en-US" altLang="en-US" sz="2800" smtClean="0"/>
              <a:t>5 KA lead pair designed, built and tested by AMI</a:t>
            </a:r>
          </a:p>
          <a:p>
            <a:pPr eaLnBrk="1" hangingPunct="1"/>
            <a:r>
              <a:rPr lang="en-US" altLang="en-US" sz="2800" smtClean="0"/>
              <a:t>5000 A DC No Cooling for 11.3 minutes </a:t>
            </a:r>
            <a:r>
              <a:rPr lang="en-US" altLang="en-US" sz="2800" smtClean="0">
                <a:solidFill>
                  <a:srgbClr val="0000FF"/>
                </a:solidFill>
              </a:rPr>
              <a:t>Safe</a:t>
            </a:r>
          </a:p>
          <a:p>
            <a:pPr eaLnBrk="1" hangingPunct="1"/>
            <a:r>
              <a:rPr lang="en-US" altLang="en-US" sz="2800" smtClean="0"/>
              <a:t>3700 A DC No Cooling   </a:t>
            </a:r>
            <a:r>
              <a:rPr lang="en-US" altLang="en-US" sz="2800" smtClean="0">
                <a:solidFill>
                  <a:srgbClr val="0000FF"/>
                </a:solidFill>
              </a:rPr>
              <a:t>Safe forever</a:t>
            </a:r>
            <a:endParaRPr lang="en-US" altLang="en-US" sz="2800" smtClean="0"/>
          </a:p>
          <a:p>
            <a:pPr eaLnBrk="1" hangingPunct="1"/>
            <a:r>
              <a:rPr lang="en-US" altLang="en-US" sz="2800" smtClean="0"/>
              <a:t>33 minute (2.5 A/sec)slow dump no cooling safe</a:t>
            </a:r>
          </a:p>
          <a:p>
            <a:pPr eaLnBrk="1" hangingPunct="1"/>
            <a:r>
              <a:rPr lang="en-US" altLang="en-US" sz="2800" smtClean="0"/>
              <a:t>We required a safe 15 Minute  slow dump      non cooled discharge!</a:t>
            </a:r>
          </a:p>
          <a:p>
            <a:pPr eaLnBrk="1" hangingPunct="1"/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3698995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229600" cy="5334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FF0066"/>
                </a:solidFill>
              </a:rPr>
              <a:t>No burnout VCL 5 KA no coolant 11 min. test results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81100"/>
            <a:ext cx="75438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639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FF0066"/>
                </a:solidFill>
              </a:rPr>
              <a:t>No burnout VCL discharge test results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7772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890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Appendix 2 SSC Cable tests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E05A-4867-45DE-84AD-679A625045FA}" type="datetime1">
              <a:rPr lang="en-US" smtClean="0"/>
              <a:t>10/11/2016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3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0000FF"/>
                </a:solidFill>
              </a:rPr>
              <a:t>SSC Outer Cable Tests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12 samples of SSC outer cable tested at BNL</a:t>
            </a:r>
          </a:p>
          <a:p>
            <a:pPr eaLnBrk="1" hangingPunct="1"/>
            <a:r>
              <a:rPr lang="en-US" altLang="en-US" sz="2800" smtClean="0"/>
              <a:t>Test Conditions ~ SHMS  Magnets</a:t>
            </a:r>
          </a:p>
          <a:p>
            <a:pPr eaLnBrk="1" hangingPunct="1"/>
            <a:r>
              <a:rPr lang="en-US" altLang="en-US" sz="2800" smtClean="0"/>
              <a:t>Field Range   B  ( 6T, 7T, 8T)</a:t>
            </a:r>
          </a:p>
          <a:p>
            <a:pPr eaLnBrk="1" hangingPunct="1"/>
            <a:r>
              <a:rPr lang="en-US" altLang="en-US" sz="2800" smtClean="0"/>
              <a:t>Current           0 &lt; I &lt; 11,000</a:t>
            </a:r>
          </a:p>
          <a:p>
            <a:pPr eaLnBrk="1" hangingPunct="1"/>
            <a:r>
              <a:rPr lang="en-US" altLang="en-US" sz="2800" smtClean="0"/>
              <a:t>Tests at 4.2 K</a:t>
            </a:r>
          </a:p>
          <a:p>
            <a:pPr eaLnBrk="1" hangingPunct="1"/>
            <a:r>
              <a:rPr lang="en-US" altLang="en-US" sz="2800" smtClean="0"/>
              <a:t>Results compare favorably to nominal short sample curve </a:t>
            </a:r>
            <a:r>
              <a:rPr lang="en-US" altLang="en-US" sz="2400" smtClean="0"/>
              <a:t>Ic=31532(1-B/15)^2.315  L. Dresner</a:t>
            </a:r>
          </a:p>
          <a:p>
            <a:pPr eaLnBrk="1" hangingPunct="1"/>
            <a:r>
              <a:rPr lang="en-US" altLang="en-US" sz="2800" smtClean="0">
                <a:solidFill>
                  <a:srgbClr val="0000FF"/>
                </a:solidFill>
              </a:rPr>
              <a:t>Typical   Ic  twice (or thrice) Io at constant B</a:t>
            </a:r>
          </a:p>
        </p:txBody>
      </p:sp>
    </p:spTree>
    <p:extLst>
      <p:ext uri="{BB962C8B-B14F-4D97-AF65-F5344CB8AC3E}">
        <p14:creationId xmlns:p14="http://schemas.microsoft.com/office/powerpoint/2010/main" val="3080245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0" y="1004888"/>
          <a:ext cx="8991600" cy="554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hart" r:id="rId3" imgW="7096232" imgH="4848271" progId="Excel.Chart.8">
                  <p:embed/>
                </p:oleObj>
              </mc:Choice>
              <mc:Fallback>
                <p:oleObj name="Chart" r:id="rId3" imgW="7096232" imgH="484827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04888"/>
                        <a:ext cx="8991600" cy="554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0000FF"/>
                </a:solidFill>
              </a:rPr>
              <a:t>SSC Outer Cable Measurements at 4.2 K</a:t>
            </a:r>
          </a:p>
        </p:txBody>
      </p:sp>
    </p:spTree>
    <p:extLst>
      <p:ext uri="{BB962C8B-B14F-4D97-AF65-F5344CB8AC3E}">
        <p14:creationId xmlns:p14="http://schemas.microsoft.com/office/powerpoint/2010/main" val="3110296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0000FF"/>
                </a:solidFill>
              </a:rPr>
              <a:t>Cable Tests, Nominal SSC Outer Short Sample Curve &amp; SHMS Dipole Peak Field Load line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304800" y="1371600"/>
          <a:ext cx="8458200" cy="531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Chart" r:id="rId3" imgW="7096232" imgH="4848271" progId="Excel.Chart.8">
                  <p:embed/>
                </p:oleObj>
              </mc:Choice>
              <mc:Fallback>
                <p:oleObj name="Chart" r:id="rId3" imgW="7096232" imgH="484827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8458200" cy="531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073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04800" y="1004888"/>
          <a:ext cx="8382000" cy="533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hart" r:id="rId3" imgW="7096232" imgH="4848271" progId="Excel.Chart.8">
                  <p:embed/>
                </p:oleObj>
              </mc:Choice>
              <mc:Fallback>
                <p:oleObj name="Chart" r:id="rId3" imgW="7096232" imgH="484827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04888"/>
                        <a:ext cx="8382000" cy="533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229600" cy="411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smtClean="0">
                <a:solidFill>
                  <a:srgbClr val="0000FF"/>
                </a:solidFill>
              </a:rPr>
              <a:t>SHMS Dipole and Q23 temp margins</a:t>
            </a:r>
          </a:p>
        </p:txBody>
      </p:sp>
    </p:spTree>
    <p:extLst>
      <p:ext uri="{BB962C8B-B14F-4D97-AF65-F5344CB8AC3E}">
        <p14:creationId xmlns:p14="http://schemas.microsoft.com/office/powerpoint/2010/main" val="2777757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457200" y="1190625"/>
          <a:ext cx="8229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Chart" r:id="rId3" imgW="7096232" imgH="4848271" progId="Excel.Chart.8">
                  <p:embed/>
                </p:oleObj>
              </mc:Choice>
              <mc:Fallback>
                <p:oleObj name="Chart" r:id="rId3" imgW="7096232" imgH="484827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90625"/>
                        <a:ext cx="82296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0000FF"/>
                </a:solidFill>
              </a:rPr>
              <a:t>SHMS Q1' and HB Temp margins</a:t>
            </a:r>
          </a:p>
        </p:txBody>
      </p:sp>
    </p:spTree>
    <p:extLst>
      <p:ext uri="{BB962C8B-B14F-4D97-AF65-F5344CB8AC3E}">
        <p14:creationId xmlns:p14="http://schemas.microsoft.com/office/powerpoint/2010/main" val="2112918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411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smtClean="0">
                <a:solidFill>
                  <a:srgbClr val="0000FF"/>
                </a:solidFill>
              </a:rPr>
              <a:t>SHMS Operating Margins on Peak Field Load Line</a:t>
            </a:r>
          </a:p>
        </p:txBody>
      </p:sp>
      <p:graphicFrame>
        <p:nvGraphicFramePr>
          <p:cNvPr id="86019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1295400"/>
          <a:ext cx="7772400" cy="4687886"/>
        </p:xfrm>
        <a:graphic>
          <a:graphicData uri="http://schemas.openxmlformats.org/drawingml/2006/table">
            <a:tbl>
              <a:tblPr/>
              <a:tblGrid>
                <a:gridCol w="1076325"/>
                <a:gridCol w="1133475"/>
                <a:gridCol w="2773363"/>
                <a:gridCol w="1322387"/>
                <a:gridCol w="1466850"/>
              </a:tblGrid>
              <a:tr h="1030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Temp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K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 Ratio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A        Ic/Io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Field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T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J/M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3.31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3408    (1.77)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0.088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Q1'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4659    (1.46)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3.92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Q23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1217    (1.24)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0.480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Dip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1552    (1.35)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0.528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48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SHMS Spectrometer- June 2016</a:t>
            </a:r>
            <a:br>
              <a:rPr lang="en-US" dirty="0" smtClean="0"/>
            </a:br>
            <a:r>
              <a:rPr lang="en-US" sz="2800" dirty="0" smtClean="0"/>
              <a:t>detectors and magnet yokes</a:t>
            </a:r>
            <a:endParaRPr lang="en-US" sz="2800" dirty="0"/>
          </a:p>
        </p:txBody>
      </p:sp>
      <p:pic>
        <p:nvPicPr>
          <p:cNvPr id="4" name="Picture 2" descr="M:\PhyCoord\cameras\hallccam3\201508\hallccam3-20150824-080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2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ASC 2016- 1LOr2B-03 Accelerator magnets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DB747-4261-423A-8334-13ED7A93C2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0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0" y="522322"/>
            <a:ext cx="6117167" cy="513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" y="1111817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err="1">
                <a:latin typeface="Arial"/>
                <a:cs typeface="Arial"/>
              </a:rPr>
              <a:t>Cryo</a:t>
            </a:r>
            <a:r>
              <a:rPr lang="en-US" sz="1400" dirty="0">
                <a:latin typeface="Arial"/>
                <a:cs typeface="Arial"/>
              </a:rPr>
              <a:t>-Control Reservoirs</a:t>
            </a:r>
          </a:p>
          <a:p>
            <a:pPr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Cryogenics </a:t>
            </a:r>
            <a:r>
              <a:rPr lang="en-US" sz="1400" dirty="0" smtClean="0">
                <a:latin typeface="Arial"/>
                <a:cs typeface="Arial"/>
              </a:rPr>
              <a:t>Infrastructure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257425" y="2794000"/>
            <a:ext cx="866775" cy="203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1230313" y="1928813"/>
            <a:ext cx="1701800" cy="124777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3033713" y="2776538"/>
            <a:ext cx="1028700" cy="2000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276600" y="828020"/>
            <a:ext cx="2066925" cy="78488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648075" y="2349500"/>
            <a:ext cx="628650" cy="6350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76600" y="828020"/>
            <a:ext cx="561975" cy="233428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905125" y="2044700"/>
            <a:ext cx="571500" cy="2921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2569369" y="2275681"/>
            <a:ext cx="514350" cy="904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2760663" y="2166938"/>
            <a:ext cx="431800" cy="1619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382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/>
              <a:t>SHMS Magnets and Systems</a:t>
            </a:r>
            <a:endParaRPr lang="en-US" sz="2400" dirty="0"/>
          </a:p>
        </p:txBody>
      </p:sp>
      <p:cxnSp>
        <p:nvCxnSpPr>
          <p:cNvPr id="43" name="Straight Arrow Connector 42"/>
          <p:cNvCxnSpPr>
            <a:endCxn id="56" idx="2"/>
          </p:cNvCxnSpPr>
          <p:nvPr/>
        </p:nvCxnSpPr>
        <p:spPr>
          <a:xfrm flipH="1" flipV="1">
            <a:off x="4284849" y="4218920"/>
            <a:ext cx="1144401" cy="100078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5124449" y="3886200"/>
            <a:ext cx="290514" cy="133985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55" idx="2"/>
          </p:cNvCxnSpPr>
          <p:nvPr/>
        </p:nvCxnSpPr>
        <p:spPr>
          <a:xfrm flipH="1" flipV="1">
            <a:off x="4791074" y="4028420"/>
            <a:ext cx="619126" cy="120398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glow rad="762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59"/>
          <p:cNvGrpSpPr/>
          <p:nvPr/>
        </p:nvGrpSpPr>
        <p:grpSpPr>
          <a:xfrm>
            <a:off x="2690812" y="3098800"/>
            <a:ext cx="2614613" cy="1704320"/>
            <a:chOff x="2063749" y="3098800"/>
            <a:chExt cx="3486151" cy="1704320"/>
          </a:xfrm>
        </p:grpSpPr>
        <p:sp>
          <p:nvSpPr>
            <p:cNvPr id="54" name="TextBox 53"/>
            <p:cNvSpPr txBox="1"/>
            <p:nvPr/>
          </p:nvSpPr>
          <p:spPr>
            <a:xfrm>
              <a:off x="4978400" y="3098800"/>
              <a:ext cx="571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D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419599" y="3505200"/>
              <a:ext cx="888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Q3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700181" y="3695700"/>
              <a:ext cx="977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Q2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895601" y="3994844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Q1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63749" y="4279900"/>
              <a:ext cx="971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HB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2514601" y="5648980"/>
            <a:ext cx="1600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Warm Yoke steel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Magnet Supports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581604" y="5334984"/>
            <a:ext cx="2345579" cy="92333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This talk: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Q2, Q3 &amp; Dipole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Vendor = Sigma Phi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486400"/>
            <a:ext cx="2000249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32"/>
              </a:spcAft>
            </a:pPr>
            <a:r>
              <a:rPr lang="en-US" sz="1400" b="1" dirty="0"/>
              <a:t>1 x 10</a:t>
            </a:r>
            <a:r>
              <a:rPr lang="en-US" sz="1400" b="1" baseline="30000" dirty="0"/>
              <a:t>-3</a:t>
            </a:r>
            <a:r>
              <a:rPr lang="en-US" sz="1400" b="1" dirty="0"/>
              <a:t> </a:t>
            </a:r>
            <a:r>
              <a:rPr lang="en-US" sz="1400" b="1" dirty="0" err="1"/>
              <a:t>dP</a:t>
            </a:r>
            <a:r>
              <a:rPr lang="en-US" sz="1400" b="1" dirty="0"/>
              <a:t>/P  Resolution</a:t>
            </a:r>
          </a:p>
          <a:p>
            <a:pPr>
              <a:spcAft>
                <a:spcPts val="432"/>
              </a:spcAft>
            </a:pPr>
            <a:r>
              <a:rPr lang="en-US" sz="1400" b="1" dirty="0"/>
              <a:t>4 </a:t>
            </a:r>
            <a:r>
              <a:rPr lang="en-US" sz="1400" b="1" dirty="0" err="1"/>
              <a:t>mSr</a:t>
            </a:r>
            <a:r>
              <a:rPr lang="en-US" sz="1400" b="1" dirty="0"/>
              <a:t> Acceptance</a:t>
            </a:r>
          </a:p>
          <a:p>
            <a:pPr>
              <a:spcAft>
                <a:spcPts val="432"/>
              </a:spcAft>
            </a:pPr>
            <a:r>
              <a:rPr lang="en-US" sz="1400" b="1" dirty="0"/>
              <a:t>1 to 11 </a:t>
            </a:r>
            <a:r>
              <a:rPr lang="en-US" sz="1400" b="1" dirty="0" err="1"/>
              <a:t>GeV</a:t>
            </a:r>
            <a:r>
              <a:rPr lang="en-US" sz="1400" b="1" dirty="0"/>
              <a:t>/c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4917" y="1752600"/>
            <a:ext cx="2008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Power Supplies &amp; Controls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5000" y="304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err="1">
                <a:latin typeface="Arial"/>
                <a:cs typeface="Arial"/>
              </a:rPr>
              <a:t>Cryo</a:t>
            </a:r>
            <a:r>
              <a:rPr lang="en-US" sz="1400" dirty="0">
                <a:latin typeface="Arial"/>
                <a:cs typeface="Arial"/>
              </a:rPr>
              <a:t>-Control Reservoirs</a:t>
            </a:r>
          </a:p>
          <a:p>
            <a:pPr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Cryogenics </a:t>
            </a:r>
            <a:r>
              <a:rPr lang="en-US" sz="1400" dirty="0" smtClean="0">
                <a:latin typeface="Arial"/>
                <a:cs typeface="Arial"/>
              </a:rPr>
              <a:t>Infrastructure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1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ScreenShot0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280" y="2699759"/>
            <a:ext cx="1856191" cy="365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3696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SHMS Dipole/Q2/Q3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700" b="1" u="sng" dirty="0">
                <a:cs typeface="Arial"/>
              </a:rPr>
              <a:t>DIPOLE:</a:t>
            </a:r>
          </a:p>
          <a:p>
            <a:pPr lvl="0">
              <a:defRPr/>
            </a:pPr>
            <a:r>
              <a:rPr lang="en-US" sz="1600" dirty="0">
                <a:cs typeface="Arial"/>
              </a:rPr>
              <a:t>3.86 Tesla Cosine(</a:t>
            </a:r>
            <a:r>
              <a:rPr lang="el-GR" sz="1600" dirty="0">
                <a:cs typeface="Arial"/>
              </a:rPr>
              <a:t>Θ</a:t>
            </a:r>
            <a:r>
              <a:rPr lang="en-US" sz="1600" dirty="0">
                <a:cs typeface="Arial"/>
              </a:rPr>
              <a:t>) dipole</a:t>
            </a:r>
          </a:p>
          <a:p>
            <a:pPr lvl="0">
              <a:defRPr/>
            </a:pPr>
            <a:r>
              <a:rPr lang="en-US" sz="1600" dirty="0">
                <a:cs typeface="Arial"/>
              </a:rPr>
              <a:t>Bath Cooled 1.2 </a:t>
            </a:r>
            <a:r>
              <a:rPr lang="en-US" sz="1600" dirty="0" err="1">
                <a:cs typeface="Arial"/>
              </a:rPr>
              <a:t>Atm</a:t>
            </a:r>
            <a:r>
              <a:rPr lang="en-US" sz="1600" dirty="0">
                <a:cs typeface="Arial"/>
              </a:rPr>
              <a:t>, 4.42K</a:t>
            </a:r>
          </a:p>
          <a:p>
            <a:pPr lvl="0">
              <a:defRPr/>
            </a:pPr>
            <a:r>
              <a:rPr lang="en-US" sz="1600" dirty="0">
                <a:cs typeface="Arial"/>
              </a:rPr>
              <a:t>60 cm warm bore</a:t>
            </a:r>
          </a:p>
          <a:p>
            <a:pPr lvl="0">
              <a:defRPr/>
            </a:pPr>
            <a:r>
              <a:rPr lang="en-US" sz="1600" dirty="0">
                <a:cs typeface="Arial"/>
              </a:rPr>
              <a:t>2.85 m EFL</a:t>
            </a:r>
          </a:p>
          <a:p>
            <a:pPr lvl="0">
              <a:defRPr/>
            </a:pPr>
            <a:r>
              <a:rPr lang="en-US" sz="1600" dirty="0">
                <a:cs typeface="Arial"/>
              </a:rPr>
              <a:t>11.2 Tm Integral </a:t>
            </a:r>
            <a:r>
              <a:rPr lang="en-US" sz="1600" dirty="0" err="1">
                <a:cs typeface="Arial"/>
              </a:rPr>
              <a:t>B.dL</a:t>
            </a:r>
            <a:endParaRPr lang="en-US" sz="1600" dirty="0">
              <a:cs typeface="Arial"/>
            </a:endParaRPr>
          </a:p>
          <a:p>
            <a:pPr lvl="0">
              <a:defRPr/>
            </a:pPr>
            <a:r>
              <a:rPr lang="en-US" sz="1600" dirty="0" smtClean="0">
                <a:cs typeface="Arial"/>
              </a:rPr>
              <a:t>17  </a:t>
            </a:r>
            <a:r>
              <a:rPr lang="en-US" sz="1600" dirty="0">
                <a:cs typeface="Arial"/>
              </a:rPr>
              <a:t>MJ stored Energy</a:t>
            </a:r>
          </a:p>
          <a:p>
            <a:pPr lvl="0">
              <a:defRPr/>
            </a:pPr>
            <a:r>
              <a:rPr lang="en-US" sz="1600" dirty="0" smtClean="0">
                <a:cs typeface="Arial"/>
              </a:rPr>
              <a:t>11 </a:t>
            </a:r>
            <a:r>
              <a:rPr lang="en-US" sz="1600" dirty="0">
                <a:cs typeface="Arial"/>
              </a:rPr>
              <a:t>GeV/c</a:t>
            </a:r>
          </a:p>
          <a:p>
            <a:pPr lvl="0">
              <a:defRPr/>
            </a:pPr>
            <a:r>
              <a:rPr lang="en-US" sz="1600" dirty="0">
                <a:cs typeface="Arial"/>
              </a:rPr>
              <a:t>Warm Iron Yoke: 126 Tons</a:t>
            </a:r>
          </a:p>
          <a:p>
            <a:endParaRPr lang="en-US" sz="1600" dirty="0"/>
          </a:p>
        </p:txBody>
      </p:sp>
      <p:pic>
        <p:nvPicPr>
          <p:cNvPr id="5" name="Picture 3" descr="M:\hallc\www\hallcweb\html\pictures\HallPictures\SHMS\CD3\Q2-Q3\images\11-13-2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447800"/>
            <a:ext cx="215957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724400" y="1431669"/>
            <a:ext cx="3524250" cy="2454531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919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1604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062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519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29765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433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u="sng" kern="0" dirty="0">
                <a:latin typeface="Arial" panose="020B0604020202020204" pitchFamily="34" charset="0"/>
                <a:cs typeface="Arial" panose="020B0604020202020204" pitchFamily="34" charset="0"/>
              </a:rPr>
              <a:t>Q2 (shown):</a:t>
            </a:r>
            <a:r>
              <a:rPr lang="en-US" sz="16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11.8 T/m </a:t>
            </a:r>
            <a:r>
              <a:rPr lang="en-US" sz="15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l-GR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) Quad</a:t>
            </a:r>
          </a:p>
          <a:p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Bath Cooled</a:t>
            </a:r>
          </a:p>
          <a:p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1.2 Atm., 4.42K </a:t>
            </a:r>
          </a:p>
          <a:p>
            <a:pPr>
              <a:defRPr/>
            </a:pP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60 cm. warm bore</a:t>
            </a:r>
          </a:p>
          <a:p>
            <a:pPr>
              <a:defRPr/>
            </a:pP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1.64 m </a:t>
            </a:r>
            <a:r>
              <a:rPr lang="en-US" sz="15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EFL</a:t>
            </a:r>
            <a:endParaRPr lang="en-US" sz="15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7.6 MJ stored Energy</a:t>
            </a:r>
          </a:p>
          <a:p>
            <a:pPr>
              <a:defRPr/>
            </a:pP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Warm Iron Yoke: 72 Tons</a:t>
            </a:r>
          </a:p>
          <a:p>
            <a:pPr>
              <a:defRPr/>
            </a:pPr>
            <a:endParaRPr lang="en-US" sz="16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600" u="sng" kern="0" dirty="0">
                <a:latin typeface="Arial" panose="020B0604020202020204" pitchFamily="34" charset="0"/>
                <a:cs typeface="Arial" panose="020B0604020202020204" pitchFamily="34" charset="0"/>
              </a:rPr>
              <a:t>Q3:</a:t>
            </a:r>
          </a:p>
          <a:p>
            <a:pPr>
              <a:defRPr/>
            </a:pP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Identical to Q2 but runs at 7.9 T/m</a:t>
            </a:r>
          </a:p>
          <a:p>
            <a:pPr>
              <a:defRPr/>
            </a:pP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Warm Iron Yoke: 18 Tons</a:t>
            </a:r>
          </a:p>
          <a:p>
            <a:pPr>
              <a:defRPr/>
            </a:pP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Both use same conductor as dipole (Cu + SSC outer)</a:t>
            </a:r>
            <a:endParaRPr lang="en-US" sz="15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3884" y="3358536"/>
            <a:ext cx="127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Dipole field joint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771901" y="4070866"/>
            <a:ext cx="370291" cy="18466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682095" y="4320830"/>
            <a:ext cx="255991" cy="18466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286250" y="4070866"/>
            <a:ext cx="6858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771901" y="4070866"/>
            <a:ext cx="370291" cy="18466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3714751" y="4070866"/>
            <a:ext cx="427441" cy="27253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829050" y="4207135"/>
            <a:ext cx="0" cy="48399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2" idx="2"/>
          </p:cNvCxnSpPr>
          <p:nvPr/>
        </p:nvCxnSpPr>
        <p:spPr>
          <a:xfrm flipH="1">
            <a:off x="3477684" y="4004867"/>
            <a:ext cx="712926" cy="175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9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ctr"/>
            <a:r>
              <a:rPr lang="en-US" sz="2800" dirty="0"/>
              <a:t>SHMS Dipole Q2/Q3 Specifications @ 11 </a:t>
            </a:r>
            <a:r>
              <a:rPr lang="en-US" sz="2800" dirty="0" err="1"/>
              <a:t>GeV</a:t>
            </a:r>
            <a:r>
              <a:rPr lang="en-US" sz="2800" dirty="0"/>
              <a:t>/c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294495"/>
              </p:ext>
            </p:extLst>
          </p:nvPr>
        </p:nvGraphicFramePr>
        <p:xfrm>
          <a:off x="457200" y="914400"/>
          <a:ext cx="8230760" cy="5579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90"/>
                <a:gridCol w="2057690"/>
                <a:gridCol w="2057690"/>
                <a:gridCol w="2057690"/>
              </a:tblGrid>
              <a:tr h="422791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Q2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Q3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Dipole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Cos 2</a:t>
                      </a:r>
                      <a:r>
                        <a:rPr lang="el-GR" sz="1600" dirty="0" smtClean="0"/>
                        <a:t>θ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Cos 2</a:t>
                      </a:r>
                      <a:r>
                        <a:rPr lang="el-GR" sz="1600" dirty="0" smtClean="0"/>
                        <a:t>θ</a:t>
                      </a:r>
                      <a:endParaRPr lang="en-US" sz="1600" dirty="0" smtClean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Cos </a:t>
                      </a:r>
                      <a:r>
                        <a:rPr lang="el-GR" sz="1600" dirty="0" smtClean="0"/>
                        <a:t>θ</a:t>
                      </a:r>
                      <a:endParaRPr lang="en-US" sz="1600" dirty="0" smtClean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Field/grad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11.8 T/M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7.9 T/M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3.9 T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EFL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1.64 M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1.64</a:t>
                      </a:r>
                      <a:r>
                        <a:rPr lang="en-US" sz="1600" baseline="0" dirty="0" smtClean="0"/>
                        <a:t> M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2.85 M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Energy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7.6 </a:t>
                      </a:r>
                      <a:r>
                        <a:rPr lang="en-US" sz="1600" dirty="0" smtClean="0"/>
                        <a:t>MJ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 </a:t>
                      </a:r>
                      <a:r>
                        <a:rPr lang="en-US" sz="1600" dirty="0" smtClean="0"/>
                        <a:t>MJ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 </a:t>
                      </a:r>
                      <a:r>
                        <a:rPr lang="en-US" sz="1600" dirty="0" smtClean="0"/>
                        <a:t>MJ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Inductance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1.14 H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1.14 H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2.86 </a:t>
                      </a:r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Current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3660 </a:t>
                      </a:r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2480 A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3450 </a:t>
                      </a:r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NI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6.3 </a:t>
                      </a:r>
                      <a:r>
                        <a:rPr lang="en-US" sz="1600" dirty="0" smtClean="0"/>
                        <a:t>MAT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4.2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MAT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4.2 </a:t>
                      </a:r>
                      <a:r>
                        <a:rPr lang="en-US" sz="1600" dirty="0" smtClean="0"/>
                        <a:t>MAT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aperture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 cm </a:t>
                      </a:r>
                      <a:r>
                        <a:rPr lang="el-GR" sz="1600" dirty="0" smtClean="0"/>
                        <a:t>Φ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60 cm </a:t>
                      </a:r>
                      <a:r>
                        <a:rPr lang="el-GR" sz="1600" dirty="0" smtClean="0"/>
                        <a:t>Φ</a:t>
                      </a:r>
                      <a:endParaRPr lang="en-US" sz="1600" dirty="0" smtClean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60 cm </a:t>
                      </a:r>
                      <a:r>
                        <a:rPr lang="el-GR" sz="1600" dirty="0" smtClean="0"/>
                        <a:t>Φ</a:t>
                      </a:r>
                      <a:endParaRPr lang="en-US" sz="1600" dirty="0" smtClean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Dump Volts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270 V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180 V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240 V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Dump </a:t>
                      </a:r>
                      <a:r>
                        <a:rPr lang="en-US" sz="1600" baseline="0" dirty="0" smtClean="0"/>
                        <a:t> R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0.075 </a:t>
                      </a:r>
                      <a:r>
                        <a:rPr lang="el-GR" sz="1600" dirty="0" smtClean="0"/>
                        <a:t>Ω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100" dirty="0" smtClean="0"/>
                        <a:t>( 50 </a:t>
                      </a:r>
                      <a:r>
                        <a:rPr lang="en-US" sz="1100" dirty="0" err="1" smtClean="0"/>
                        <a:t>msec</a:t>
                      </a:r>
                      <a:r>
                        <a:rPr lang="en-US" sz="1100" dirty="0" smtClean="0"/>
                        <a:t> delay)</a:t>
                      </a:r>
                      <a:endParaRPr lang="en-US" sz="11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0.075 </a:t>
                      </a:r>
                      <a:r>
                        <a:rPr lang="el-GR" sz="1600" smtClean="0"/>
                        <a:t>Ω</a:t>
                      </a:r>
                      <a:r>
                        <a:rPr lang="en-US" sz="1600" smtClean="0"/>
                        <a:t> </a:t>
                      </a:r>
                      <a:r>
                        <a:rPr lang="en-US" sz="1100" dirty="0" smtClean="0"/>
                        <a:t>( 50 </a:t>
                      </a:r>
                      <a:r>
                        <a:rPr lang="en-US" sz="1100" dirty="0" err="1" smtClean="0"/>
                        <a:t>msec</a:t>
                      </a:r>
                      <a:r>
                        <a:rPr lang="en-US" sz="1100" dirty="0" smtClean="0"/>
                        <a:t> delay)</a:t>
                      </a:r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0.075 </a:t>
                      </a:r>
                      <a:r>
                        <a:rPr lang="el-GR" sz="1600" dirty="0" smtClean="0"/>
                        <a:t>Ω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100" dirty="0" smtClean="0"/>
                        <a:t>( 50 </a:t>
                      </a:r>
                      <a:r>
                        <a:rPr lang="en-US" sz="1100" dirty="0" err="1" smtClean="0"/>
                        <a:t>msec</a:t>
                      </a:r>
                      <a:r>
                        <a:rPr lang="en-US" sz="1100" dirty="0" smtClean="0"/>
                        <a:t> delay)</a:t>
                      </a:r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Conductor</a:t>
                      </a:r>
                    </a:p>
                    <a:p>
                      <a:pPr algn="ctr"/>
                      <a:r>
                        <a:rPr lang="en-US" sz="1200" dirty="0" smtClean="0"/>
                        <a:t>Soldered </a:t>
                      </a:r>
                      <a:r>
                        <a:rPr lang="en-US" sz="1200" baseline="0" dirty="0" smtClean="0"/>
                        <a:t>cable in channel</a:t>
                      </a:r>
                      <a:endParaRPr lang="en-US" sz="12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0.3x1.9 cm^2+ SSC outer</a:t>
                      </a:r>
                      <a:endParaRPr lang="en-US" sz="14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0.3x1.9 cm^2+ SSC outer</a:t>
                      </a:r>
                      <a:endParaRPr lang="en-US" sz="14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0.3x1.9 cm^2+ SSC outer</a:t>
                      </a:r>
                      <a:endParaRPr lang="en-US" sz="1400" dirty="0"/>
                    </a:p>
                  </a:txBody>
                  <a:tcPr marL="108658" marR="108658" marT="39684" marB="39684"/>
                </a:tc>
              </a:tr>
              <a:tr h="4227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AHS Temp</a:t>
                      </a:r>
                      <a:endParaRPr lang="en-US" sz="16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 K </a:t>
                      </a:r>
                      <a:r>
                        <a:rPr lang="en-US" sz="1100" dirty="0" smtClean="0"/>
                        <a:t>( 1.02E8 </a:t>
                      </a:r>
                      <a:r>
                        <a:rPr lang="en-US" sz="1100" dirty="0" err="1" smtClean="0"/>
                        <a:t>miits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 K </a:t>
                      </a:r>
                      <a:r>
                        <a:rPr lang="en-US" sz="1200" dirty="0" smtClean="0"/>
                        <a:t>(4.8 E7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miits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 marL="108658" marR="108658" marT="39684" marB="39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 K </a:t>
                      </a:r>
                      <a:r>
                        <a:rPr lang="en-US" sz="1200" dirty="0" smtClean="0"/>
                        <a:t>( 2.3 E8 </a:t>
                      </a:r>
                      <a:r>
                        <a:rPr lang="en-US" sz="1200" dirty="0" err="1" smtClean="0"/>
                        <a:t>miits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108658" marR="108658" marT="39684" marB="3968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7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SHMS</a:t>
            </a:r>
            <a:r>
              <a:rPr lang="en-US" dirty="0" smtClean="0"/>
              <a:t> Dipole and Quad Magnet Coils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3505200"/>
            <a:ext cx="3125808" cy="220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95800" y="3200400"/>
            <a:ext cx="3561181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62000" y="16764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SHMS Quad 2/3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 Layer, 4 Dbl. Pancake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sector Cos. 2 Theta coil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Constant Perimeter ends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</a:t>
            </a:r>
            <a:r>
              <a:rPr lang="en-US" dirty="0" smtClean="0"/>
              <a:t>427</a:t>
            </a:r>
            <a:r>
              <a:rPr lang="en-US" dirty="0" smtClean="0"/>
              <a:t> </a:t>
            </a:r>
            <a:r>
              <a:rPr lang="en-US" dirty="0" smtClean="0"/>
              <a:t>Turns/pole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16764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SHMS Dipole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 Layer, 3 Dbl. Pancake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sector Cos. Theta coil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Constant Perimeter ends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</a:t>
            </a:r>
            <a:r>
              <a:rPr lang="en-US" dirty="0" smtClean="0"/>
              <a:t>606</a:t>
            </a:r>
            <a:r>
              <a:rPr lang="en-US" dirty="0" smtClean="0"/>
              <a:t> </a:t>
            </a:r>
            <a:r>
              <a:rPr lang="en-US" dirty="0" smtClean="0"/>
              <a:t>Turns/pole</a:t>
            </a:r>
          </a:p>
        </p:txBody>
      </p:sp>
    </p:spTree>
    <p:extLst>
      <p:ext uri="{BB962C8B-B14F-4D97-AF65-F5344CB8AC3E}">
        <p14:creationId xmlns:p14="http://schemas.microsoft.com/office/powerpoint/2010/main" val="9632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Q2Q3D Interface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JLAB Specified and provided the interface for:</a:t>
            </a:r>
          </a:p>
          <a:p>
            <a:pPr lvl="1"/>
            <a:r>
              <a:rPr lang="en-US" dirty="0" smtClean="0"/>
              <a:t>Cryogenics- </a:t>
            </a:r>
            <a:r>
              <a:rPr lang="en-US" dirty="0" err="1" smtClean="0">
                <a:solidFill>
                  <a:srgbClr val="00B050"/>
                </a:solidFill>
              </a:rPr>
              <a:t>Cryo</a:t>
            </a:r>
            <a:r>
              <a:rPr lang="en-US" dirty="0" smtClean="0">
                <a:solidFill>
                  <a:srgbClr val="00B050"/>
                </a:solidFill>
              </a:rPr>
              <a:t> Control Reservoir</a:t>
            </a:r>
          </a:p>
          <a:p>
            <a:pPr lvl="1"/>
            <a:r>
              <a:rPr lang="en-US" dirty="0" smtClean="0"/>
              <a:t>DC Power Supply- </a:t>
            </a:r>
            <a:r>
              <a:rPr lang="en-US" dirty="0" err="1" smtClean="0">
                <a:solidFill>
                  <a:srgbClr val="00B050"/>
                </a:solidFill>
              </a:rPr>
              <a:t>Danfysik</a:t>
            </a:r>
            <a:r>
              <a:rPr lang="en-US" dirty="0" smtClean="0">
                <a:solidFill>
                  <a:srgbClr val="00B050"/>
                </a:solidFill>
              </a:rPr>
              <a:t> ( 6 V, 4000 Amps)</a:t>
            </a:r>
          </a:p>
          <a:p>
            <a:pPr lvl="1"/>
            <a:r>
              <a:rPr lang="en-US" dirty="0" smtClean="0"/>
              <a:t>QD/QP- </a:t>
            </a:r>
            <a:r>
              <a:rPr lang="en-US" dirty="0" smtClean="0">
                <a:solidFill>
                  <a:srgbClr val="00B050"/>
                </a:solidFill>
              </a:rPr>
              <a:t>DF quench detector and energy dump</a:t>
            </a:r>
          </a:p>
          <a:p>
            <a:pPr lvl="1"/>
            <a:r>
              <a:rPr lang="en-US" dirty="0" smtClean="0"/>
              <a:t>Controls – </a:t>
            </a:r>
            <a:r>
              <a:rPr lang="en-US" dirty="0" smtClean="0">
                <a:solidFill>
                  <a:srgbClr val="00B050"/>
                </a:solidFill>
              </a:rPr>
              <a:t>Hall C PLC</a:t>
            </a:r>
          </a:p>
          <a:p>
            <a:pPr lvl="1"/>
            <a:r>
              <a:rPr lang="en-US" dirty="0" smtClean="0"/>
              <a:t>External Instrumentation- </a:t>
            </a:r>
            <a:r>
              <a:rPr lang="en-US" sz="2000" dirty="0" smtClean="0">
                <a:solidFill>
                  <a:srgbClr val="00B050"/>
                </a:solidFill>
              </a:rPr>
              <a:t>Pressure, LL, </a:t>
            </a:r>
            <a:r>
              <a:rPr lang="en-US" sz="2000" dirty="0" err="1">
                <a:solidFill>
                  <a:srgbClr val="00B050"/>
                </a:solidFill>
              </a:rPr>
              <a:t>V</a:t>
            </a:r>
            <a:r>
              <a:rPr lang="en-US" sz="2000" dirty="0" err="1" smtClean="0">
                <a:solidFill>
                  <a:srgbClr val="00B050"/>
                </a:solidFill>
              </a:rPr>
              <a:t>ac</a:t>
            </a:r>
            <a:r>
              <a:rPr lang="en-US" sz="2000" dirty="0" smtClean="0">
                <a:solidFill>
                  <a:srgbClr val="00B050"/>
                </a:solidFill>
              </a:rPr>
              <a:t>, lead flow</a:t>
            </a:r>
          </a:p>
          <a:p>
            <a:pPr lvl="1"/>
            <a:r>
              <a:rPr lang="en-US" dirty="0" smtClean="0"/>
              <a:t>Internal sensors</a:t>
            </a:r>
            <a:r>
              <a:rPr lang="en-US" sz="2000" dirty="0" smtClean="0"/>
              <a:t>- </a:t>
            </a:r>
            <a:r>
              <a:rPr lang="en-US" sz="2000" dirty="0" smtClean="0">
                <a:solidFill>
                  <a:srgbClr val="00B050"/>
                </a:solidFill>
              </a:rPr>
              <a:t>detailed spec and wiring in Tech Spec</a:t>
            </a:r>
            <a:endParaRPr lang="en-US" sz="2000" dirty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Magnet operating conditions- </a:t>
            </a:r>
            <a:r>
              <a:rPr lang="en-US" dirty="0" smtClean="0">
                <a:solidFill>
                  <a:srgbClr val="00B050"/>
                </a:solidFill>
              </a:rPr>
              <a:t>4.4 K 1.2 Bar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5CEA-3EBB-4E56-A6DF-9BFF5D16FAB9}" type="datetime1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Q2Q3D ERR Review October 12,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7155-12C3-4BD4-A057-CBF5C5C10B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02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11345</TotalTime>
  <Words>1781</Words>
  <Application>Microsoft Office PowerPoint</Application>
  <PresentationFormat>On-screen Show (4:3)</PresentationFormat>
  <Paragraphs>399</Paragraphs>
  <Slides>39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Microsoft Excel Chart</vt:lpstr>
      <vt:lpstr>Q2Q3D Specifications, Requirements and Scope</vt:lpstr>
      <vt:lpstr>Q2Q3D Outline</vt:lpstr>
      <vt:lpstr>SHMS 11 GeV/c Spectrometer Hall C- June 2016 New companion to the 25 Year old HMS 7.4 GeV/c spectrometer</vt:lpstr>
      <vt:lpstr>SHMS Spectrometer- June 2016 detectors and magnet yokes</vt:lpstr>
      <vt:lpstr>SHMS Magnets and Systems</vt:lpstr>
      <vt:lpstr>SHMS Dipole/Q2/Q3</vt:lpstr>
      <vt:lpstr>SHMS Dipole Q2/Q3 Specifications @ 11 GeV/c</vt:lpstr>
      <vt:lpstr>SHMS Dipole and Quad Magnet Coils</vt:lpstr>
      <vt:lpstr>Q2Q3D Interface Specifications</vt:lpstr>
      <vt:lpstr>ASME, Pressure, Leak, VCL and Cryo Spec’s</vt:lpstr>
      <vt:lpstr>Hall C SHMS Magnets a Year Ago – June 2015</vt:lpstr>
      <vt:lpstr>SHMS Q1 and HB Status</vt:lpstr>
      <vt:lpstr>Dipole , Q2 &amp; Q3 April 2016</vt:lpstr>
      <vt:lpstr>Q3 &amp; Dipole June 2016</vt:lpstr>
      <vt:lpstr>Q2 July &amp; August 2016</vt:lpstr>
      <vt:lpstr>Q2 has landed! Norfolk VA 10/5/16</vt:lpstr>
      <vt:lpstr>Q2 in JLAB Hall C 10/8/16</vt:lpstr>
      <vt:lpstr>Q2 Mounted on the SHMS 10/9/16</vt:lpstr>
      <vt:lpstr>SHMS October 11, 2016 Q2 Installed with yoke</vt:lpstr>
      <vt:lpstr>Q2Q3Dipole Status</vt:lpstr>
      <vt:lpstr>Q2Q3 and Dipole Contracts</vt:lpstr>
      <vt:lpstr>Q2Q3Dipole Contracts</vt:lpstr>
      <vt:lpstr>PowerPoint Presentation</vt:lpstr>
      <vt:lpstr>Scope of Work - JLAB</vt:lpstr>
      <vt:lpstr>Scope of Work - SigmaPhi</vt:lpstr>
      <vt:lpstr>Scope of Work SigmaPhi II</vt:lpstr>
      <vt:lpstr>Summary</vt:lpstr>
      <vt:lpstr>Appendix VCL test results</vt:lpstr>
      <vt:lpstr>PIX of Burnout proof VCL’s</vt:lpstr>
      <vt:lpstr>Development of Burnout Proof Current Leads for SHMS Magnets</vt:lpstr>
      <vt:lpstr>No burnout VCL 5 KA no coolant 11 min. test results</vt:lpstr>
      <vt:lpstr>No burnout VCL discharge test results</vt:lpstr>
      <vt:lpstr>Appendix 2 SSC Cable tests</vt:lpstr>
      <vt:lpstr>SSC Outer Cable Tests</vt:lpstr>
      <vt:lpstr>SSC Outer Cable Measurements at 4.2 K</vt:lpstr>
      <vt:lpstr>Cable Tests, Nominal SSC Outer Short Sample Curve &amp; SHMS Dipole Peak Field Load line</vt:lpstr>
      <vt:lpstr>SHMS Dipole and Q23 temp margins</vt:lpstr>
      <vt:lpstr>SHMS Q1' and HB Temp margins</vt:lpstr>
      <vt:lpstr>SHMS Operating Margins on Peak Field Load Line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Q2Q3D Specifications, Requirements and Scope</dc:title>
  <dc:creator>Paul Brindza</dc:creator>
  <cp:lastModifiedBy>Paul Brindza</cp:lastModifiedBy>
  <cp:revision>28</cp:revision>
  <cp:lastPrinted>2016-10-11T19:17:53Z</cp:lastPrinted>
  <dcterms:created xsi:type="dcterms:W3CDTF">2016-09-28T15:08:45Z</dcterms:created>
  <dcterms:modified xsi:type="dcterms:W3CDTF">2016-10-12T11:22:43Z</dcterms:modified>
</cp:coreProperties>
</file>