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66" r:id="rId5"/>
    <p:sldId id="267" r:id="rId6"/>
    <p:sldId id="268" r:id="rId7"/>
    <p:sldId id="269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5FA4F-19D2-4485-B185-A54C1107C508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AC3B09C-9356-4827-AF18-72BA4F53E336}">
      <dgm:prSet phldrT="[Texte]" custT="1"/>
      <dgm:spPr/>
      <dgm:t>
        <a:bodyPr/>
        <a:lstStyle/>
        <a:p>
          <a:r>
            <a:rPr lang="en-US" sz="2800" dirty="0" smtClean="0"/>
            <a:t>Compression tests</a:t>
          </a:r>
          <a:endParaRPr lang="en-US" sz="2800" dirty="0"/>
        </a:p>
      </dgm:t>
    </dgm:pt>
    <dgm:pt modelId="{65676E0D-2650-4AAE-AE89-E9DC71311D9E}" type="parTrans" cxnId="{96DC1FE2-166B-4661-87AC-150460DEE8D7}">
      <dgm:prSet/>
      <dgm:spPr/>
      <dgm:t>
        <a:bodyPr/>
        <a:lstStyle/>
        <a:p>
          <a:endParaRPr lang="en-US"/>
        </a:p>
      </dgm:t>
    </dgm:pt>
    <dgm:pt modelId="{EAA5C5D2-6051-4DD5-B4F3-E8F416DA3C74}" type="sibTrans" cxnId="{96DC1FE2-166B-4661-87AC-150460DEE8D7}">
      <dgm:prSet/>
      <dgm:spPr/>
      <dgm:t>
        <a:bodyPr/>
        <a:lstStyle/>
        <a:p>
          <a:endParaRPr lang="en-US"/>
        </a:p>
      </dgm:t>
    </dgm:pt>
    <dgm:pt modelId="{89867EE6-66A5-4B3C-955A-4FF0568B950B}">
      <dgm:prSet phldrT="[Texte]" custT="1"/>
      <dgm:spPr/>
      <dgm:t>
        <a:bodyPr/>
        <a:lstStyle/>
        <a:p>
          <a:r>
            <a:rPr lang="en-US" sz="1800" dirty="0" smtClean="0"/>
            <a:t>Tape thickness 0,25mm at half covering</a:t>
          </a:r>
          <a:endParaRPr lang="en-US" sz="1800" dirty="0"/>
        </a:p>
      </dgm:t>
    </dgm:pt>
    <dgm:pt modelId="{8BAC3F8E-4CE5-4A29-AC6F-5AFE06C68A44}" type="parTrans" cxnId="{87D2BDA1-B3A7-41DB-A160-12A6EE83A459}">
      <dgm:prSet/>
      <dgm:spPr/>
      <dgm:t>
        <a:bodyPr/>
        <a:lstStyle/>
        <a:p>
          <a:endParaRPr lang="en-US"/>
        </a:p>
      </dgm:t>
    </dgm:pt>
    <dgm:pt modelId="{30AC4978-D3F0-487B-BFDF-08E9CA86522D}" type="sibTrans" cxnId="{87D2BDA1-B3A7-41DB-A160-12A6EE83A459}">
      <dgm:prSet/>
      <dgm:spPr/>
      <dgm:t>
        <a:bodyPr/>
        <a:lstStyle/>
        <a:p>
          <a:endParaRPr lang="en-US"/>
        </a:p>
      </dgm:t>
    </dgm:pt>
    <dgm:pt modelId="{B6D80C20-4E44-4D5F-ABFE-1E1B35495C8B}">
      <dgm:prSet phldrT="[Texte]" custT="1"/>
      <dgm:spPr/>
      <dgm:t>
        <a:bodyPr/>
        <a:lstStyle/>
        <a:p>
          <a:r>
            <a:rPr lang="en-US" sz="1800" dirty="0" smtClean="0"/>
            <a:t>10 MPa of precompression before molding</a:t>
          </a:r>
          <a:endParaRPr lang="en-US" sz="1800" dirty="0"/>
        </a:p>
      </dgm:t>
    </dgm:pt>
    <dgm:pt modelId="{DBCD116C-A966-4886-A793-AD92F400D392}" type="parTrans" cxnId="{2932D03C-ADF6-4002-87B6-D130205FFB16}">
      <dgm:prSet/>
      <dgm:spPr/>
      <dgm:t>
        <a:bodyPr/>
        <a:lstStyle/>
        <a:p>
          <a:endParaRPr lang="en-US"/>
        </a:p>
      </dgm:t>
    </dgm:pt>
    <dgm:pt modelId="{F711C7E3-AACF-45FE-8216-8BF158B1F823}" type="sibTrans" cxnId="{2932D03C-ADF6-4002-87B6-D130205FFB16}">
      <dgm:prSet/>
      <dgm:spPr/>
      <dgm:t>
        <a:bodyPr/>
        <a:lstStyle/>
        <a:p>
          <a:endParaRPr lang="en-US"/>
        </a:p>
      </dgm:t>
    </dgm:pt>
    <dgm:pt modelId="{DA6373D4-BB22-4774-9C6B-DA647050300B}">
      <dgm:prSet phldrT="[Texte]" custT="1"/>
      <dgm:spPr/>
      <dgm:t>
        <a:bodyPr/>
        <a:lstStyle/>
        <a:p>
          <a:r>
            <a:rPr lang="en-US" sz="1800" dirty="0" smtClean="0"/>
            <a:t>VPI with Epoxy resin CTD 101K</a:t>
          </a:r>
          <a:endParaRPr lang="en-US" sz="1800" dirty="0"/>
        </a:p>
      </dgm:t>
    </dgm:pt>
    <dgm:pt modelId="{E6368CCA-DC1D-411C-B830-7B39B6957E6E}" type="parTrans" cxnId="{545F9D23-AB73-4332-AD46-AC9C31FE4E66}">
      <dgm:prSet/>
      <dgm:spPr/>
      <dgm:t>
        <a:bodyPr/>
        <a:lstStyle/>
        <a:p>
          <a:endParaRPr lang="en-US"/>
        </a:p>
      </dgm:t>
    </dgm:pt>
    <dgm:pt modelId="{36AB762A-2F70-4ABF-A02E-624E7F0BB4A1}" type="sibTrans" cxnId="{545F9D23-AB73-4332-AD46-AC9C31FE4E66}">
      <dgm:prSet/>
      <dgm:spPr/>
      <dgm:t>
        <a:bodyPr/>
        <a:lstStyle/>
        <a:p>
          <a:endParaRPr lang="en-US"/>
        </a:p>
      </dgm:t>
    </dgm:pt>
    <dgm:pt modelId="{3DDA6A1E-A183-4E31-BA07-F8B113F369B3}" type="pres">
      <dgm:prSet presAssocID="{D025FA4F-19D2-4485-B185-A54C1107C5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1CC0D0-8372-4B08-8ABE-96ED716DDC60}" type="pres">
      <dgm:prSet presAssocID="{1AC3B09C-9356-4827-AF18-72BA4F53E336}" presName="parentText" presStyleLbl="node1" presStyleIdx="0" presStyleCnt="1" custScaleY="50346" custLinFactNeighborY="-23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6074E-201E-4132-B1F9-A488B621F6AA}" type="pres">
      <dgm:prSet presAssocID="{1AC3B09C-9356-4827-AF18-72BA4F53E33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DBFC8C-E1C1-47BC-A99B-8681A77AC387}" type="presOf" srcId="{DA6373D4-BB22-4774-9C6B-DA647050300B}" destId="{8BC6074E-201E-4132-B1F9-A488B621F6AA}" srcOrd="0" destOrd="2" presId="urn:microsoft.com/office/officeart/2005/8/layout/vList2"/>
    <dgm:cxn modelId="{87D2BDA1-B3A7-41DB-A160-12A6EE83A459}" srcId="{1AC3B09C-9356-4827-AF18-72BA4F53E336}" destId="{89867EE6-66A5-4B3C-955A-4FF0568B950B}" srcOrd="0" destOrd="0" parTransId="{8BAC3F8E-4CE5-4A29-AC6F-5AFE06C68A44}" sibTransId="{30AC4978-D3F0-487B-BFDF-08E9CA86522D}"/>
    <dgm:cxn modelId="{76174748-9024-4D0A-A7E6-863B0F2C8672}" type="presOf" srcId="{89867EE6-66A5-4B3C-955A-4FF0568B950B}" destId="{8BC6074E-201E-4132-B1F9-A488B621F6AA}" srcOrd="0" destOrd="0" presId="urn:microsoft.com/office/officeart/2005/8/layout/vList2"/>
    <dgm:cxn modelId="{96DC1FE2-166B-4661-87AC-150460DEE8D7}" srcId="{D025FA4F-19D2-4485-B185-A54C1107C508}" destId="{1AC3B09C-9356-4827-AF18-72BA4F53E336}" srcOrd="0" destOrd="0" parTransId="{65676E0D-2650-4AAE-AE89-E9DC71311D9E}" sibTransId="{EAA5C5D2-6051-4DD5-B4F3-E8F416DA3C74}"/>
    <dgm:cxn modelId="{BE22BF0A-10AE-4100-8E56-AFE8ADC14303}" type="presOf" srcId="{B6D80C20-4E44-4D5F-ABFE-1E1B35495C8B}" destId="{8BC6074E-201E-4132-B1F9-A488B621F6AA}" srcOrd="0" destOrd="1" presId="urn:microsoft.com/office/officeart/2005/8/layout/vList2"/>
    <dgm:cxn modelId="{2932D03C-ADF6-4002-87B6-D130205FFB16}" srcId="{1AC3B09C-9356-4827-AF18-72BA4F53E336}" destId="{B6D80C20-4E44-4D5F-ABFE-1E1B35495C8B}" srcOrd="1" destOrd="0" parTransId="{DBCD116C-A966-4886-A793-AD92F400D392}" sibTransId="{F711C7E3-AACF-45FE-8216-8BF158B1F823}"/>
    <dgm:cxn modelId="{3F5A5E6A-DC48-426F-8DAB-D3CEB8596B06}" type="presOf" srcId="{1AC3B09C-9356-4827-AF18-72BA4F53E336}" destId="{F91CC0D0-8372-4B08-8ABE-96ED716DDC60}" srcOrd="0" destOrd="0" presId="urn:microsoft.com/office/officeart/2005/8/layout/vList2"/>
    <dgm:cxn modelId="{D755F7F2-37D6-4C2A-AC10-630363A940B6}" type="presOf" srcId="{D025FA4F-19D2-4485-B185-A54C1107C508}" destId="{3DDA6A1E-A183-4E31-BA07-F8B113F369B3}" srcOrd="0" destOrd="0" presId="urn:microsoft.com/office/officeart/2005/8/layout/vList2"/>
    <dgm:cxn modelId="{545F9D23-AB73-4332-AD46-AC9C31FE4E66}" srcId="{1AC3B09C-9356-4827-AF18-72BA4F53E336}" destId="{DA6373D4-BB22-4774-9C6B-DA647050300B}" srcOrd="2" destOrd="0" parTransId="{E6368CCA-DC1D-411C-B830-7B39B6957E6E}" sibTransId="{36AB762A-2F70-4ABF-A02E-624E7F0BB4A1}"/>
    <dgm:cxn modelId="{9A590F38-87D5-4851-818E-50DC67BF67E7}" type="presParOf" srcId="{3DDA6A1E-A183-4E31-BA07-F8B113F369B3}" destId="{F91CC0D0-8372-4B08-8ABE-96ED716DDC60}" srcOrd="0" destOrd="0" presId="urn:microsoft.com/office/officeart/2005/8/layout/vList2"/>
    <dgm:cxn modelId="{6F71B246-889F-4549-9617-6EFE95131ECD}" type="presParOf" srcId="{3DDA6A1E-A183-4E31-BA07-F8B113F369B3}" destId="{8BC6074E-201E-4132-B1F9-A488B621F6A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CC0D0-8372-4B08-8ABE-96ED716DDC60}">
      <dsp:nvSpPr>
        <dsp:cNvPr id="0" name=""/>
        <dsp:cNvSpPr/>
      </dsp:nvSpPr>
      <dsp:spPr>
        <a:xfrm>
          <a:off x="0" y="0"/>
          <a:ext cx="8199549" cy="6031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Compression tests</a:t>
          </a:r>
          <a:endParaRPr lang="en-US" sz="2800" kern="1200" dirty="0"/>
        </a:p>
      </dsp:txBody>
      <dsp:txXfrm>
        <a:off x="29445" y="29445"/>
        <a:ext cx="8140659" cy="544295"/>
      </dsp:txXfrm>
    </dsp:sp>
    <dsp:sp modelId="{8BC6074E-201E-4132-B1F9-A488B621F6AA}">
      <dsp:nvSpPr>
        <dsp:cNvPr id="0" name=""/>
        <dsp:cNvSpPr/>
      </dsp:nvSpPr>
      <dsp:spPr>
        <a:xfrm>
          <a:off x="0" y="702350"/>
          <a:ext cx="819954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3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Tape thickness 0,25mm at half covering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10 MPa of precompression before molding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VPI with Epoxy resin CTD 101K</a:t>
          </a:r>
          <a:endParaRPr lang="en-US" sz="1800" kern="1200" dirty="0"/>
        </a:p>
      </dsp:txBody>
      <dsp:txXfrm>
        <a:off x="0" y="702350"/>
        <a:ext cx="8199549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502-48CF-4F56-88AC-8DF1B54F27D3}" type="datetimeFigureOut">
              <a:rPr lang="fr-FR" smtClean="0"/>
              <a:t>26/07/2013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E0-508F-43D5-B5E4-DA5708EAF9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502-48CF-4F56-88AC-8DF1B54F27D3}" type="datetimeFigureOut">
              <a:rPr lang="fr-FR" smtClean="0"/>
              <a:t>26/07/2013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E0-508F-43D5-B5E4-DA5708EAF9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502-48CF-4F56-88AC-8DF1B54F27D3}" type="datetimeFigureOut">
              <a:rPr lang="fr-FR" smtClean="0"/>
              <a:t>26/07/2013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E0-508F-43D5-B5E4-DA5708EAF9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23528" y="648866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FF-AP</a:t>
            </a:r>
            <a:r>
              <a:rPr lang="en-GB" sz="1050" i="1" baseline="0" dirty="0" smtClean="0"/>
              <a:t> </a:t>
            </a:r>
            <a:r>
              <a:rPr lang="en-GB" sz="1050" i="1" dirty="0" smtClean="0"/>
              <a:t> 10/07/2013</a:t>
            </a:r>
            <a:endParaRPr lang="en-GB" sz="1050" i="1" dirty="0"/>
          </a:p>
        </p:txBody>
      </p:sp>
      <p:pic>
        <p:nvPicPr>
          <p:cNvPr id="7170" name="Object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7" b="23997"/>
          <a:stretch>
            <a:fillRect/>
          </a:stretch>
        </p:blipFill>
        <p:spPr bwMode="auto">
          <a:xfrm>
            <a:off x="0" y="0"/>
            <a:ext cx="1476375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06"/>
          <a:stretch/>
        </p:blipFill>
        <p:spPr>
          <a:xfrm>
            <a:off x="0" y="0"/>
            <a:ext cx="2120900" cy="134874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3020886" y="260648"/>
            <a:ext cx="514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Model </a:t>
            </a:r>
            <a:r>
              <a:rPr lang="en-US" sz="2800" b="1" dirty="0" err="1" smtClean="0">
                <a:solidFill>
                  <a:schemeClr val="accent6"/>
                </a:solidFill>
              </a:rPr>
              <a:t>Ansys</a:t>
            </a:r>
            <a:r>
              <a:rPr lang="en-US" sz="2800" b="1" dirty="0" smtClean="0">
                <a:solidFill>
                  <a:schemeClr val="accent6"/>
                </a:solidFill>
              </a:rPr>
              <a:t> Vers33-5-90-SS-100 </a:t>
            </a:r>
          </a:p>
        </p:txBody>
      </p:sp>
    </p:spTree>
    <p:extLst>
      <p:ext uri="{BB962C8B-B14F-4D97-AF65-F5344CB8AC3E}">
        <p14:creationId xmlns:p14="http://schemas.microsoft.com/office/powerpoint/2010/main" val="194728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06"/>
          <a:stretch/>
        </p:blipFill>
        <p:spPr>
          <a:xfrm>
            <a:off x="0" y="0"/>
            <a:ext cx="2120900" cy="134874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3020886" y="260648"/>
            <a:ext cx="514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Model </a:t>
            </a:r>
            <a:r>
              <a:rPr lang="en-US" sz="2800" b="1" dirty="0" err="1" smtClean="0">
                <a:solidFill>
                  <a:schemeClr val="accent6"/>
                </a:solidFill>
              </a:rPr>
              <a:t>Ansys</a:t>
            </a:r>
            <a:r>
              <a:rPr lang="en-US" sz="2800" b="1" dirty="0" smtClean="0">
                <a:solidFill>
                  <a:schemeClr val="accent6"/>
                </a:solidFill>
              </a:rPr>
              <a:t> Vers33-5-90-SS-100 </a:t>
            </a:r>
          </a:p>
        </p:txBody>
      </p:sp>
    </p:spTree>
    <p:extLst>
      <p:ext uri="{BB962C8B-B14F-4D97-AF65-F5344CB8AC3E}">
        <p14:creationId xmlns:p14="http://schemas.microsoft.com/office/powerpoint/2010/main" val="390625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502-48CF-4F56-88AC-8DF1B54F27D3}" type="datetimeFigureOut">
              <a:rPr lang="fr-FR" smtClean="0"/>
              <a:t>26/07/2013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E0-508F-43D5-B5E4-DA5708EAF9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502-48CF-4F56-88AC-8DF1B54F27D3}" type="datetimeFigureOut">
              <a:rPr lang="fr-FR" smtClean="0"/>
              <a:t>26/07/2013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E0-508F-43D5-B5E4-DA5708EAF9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502-48CF-4F56-88AC-8DF1B54F27D3}" type="datetimeFigureOut">
              <a:rPr lang="fr-FR" smtClean="0"/>
              <a:t>26/07/2013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E0-508F-43D5-B5E4-DA5708EAF9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502-48CF-4F56-88AC-8DF1B54F27D3}" type="datetimeFigureOut">
              <a:rPr lang="fr-FR" smtClean="0"/>
              <a:t>26/07/2013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E0-508F-43D5-B5E4-DA5708EAF9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502-48CF-4F56-88AC-8DF1B54F27D3}" type="datetimeFigureOut">
              <a:rPr lang="fr-FR" smtClean="0"/>
              <a:t>26/07/2013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E0-508F-43D5-B5E4-DA5708EAF9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502-48CF-4F56-88AC-8DF1B54F27D3}" type="datetimeFigureOut">
              <a:rPr lang="fr-FR" smtClean="0"/>
              <a:t>26/07/2013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E0-508F-43D5-B5E4-DA5708EAF9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502-48CF-4F56-88AC-8DF1B54F27D3}" type="datetimeFigureOut">
              <a:rPr lang="fr-FR" smtClean="0"/>
              <a:t>26/07/2013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E0-508F-43D5-B5E4-DA5708EAF9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502-48CF-4F56-88AC-8DF1B54F27D3}" type="datetimeFigureOut">
              <a:rPr lang="fr-FR" smtClean="0"/>
              <a:t>26/07/2013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E0-508F-43D5-B5E4-DA5708EAF9E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E502-48CF-4F56-88AC-8DF1B54F27D3}" type="datetimeFigureOut">
              <a:rPr lang="fr-FR" smtClean="0"/>
              <a:t>26/07/2013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9AE0-508F-43D5-B5E4-DA5708EAF9E0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emf"/><Relationship Id="rId4" Type="http://schemas.openxmlformats.org/officeDocument/2006/relationships/diagramLayout" Target="../diagrams/layout1.xml"/><Relationship Id="rId9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SHMS Dipole Conductor Grading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/>
              <a:t>B</a:t>
            </a:r>
            <a:r>
              <a:rPr lang="en-US" dirty="0" err="1" smtClean="0"/>
              <a:t>rindza</a:t>
            </a:r>
            <a:endParaRPr lang="en-US" dirty="0" smtClean="0"/>
          </a:p>
          <a:p>
            <a:r>
              <a:rPr lang="en-US" dirty="0" smtClean="0"/>
              <a:t>July 26,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2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Conductor Measurements, Grading and Dipole Coil </a:t>
            </a:r>
            <a:r>
              <a:rPr lang="en-US" dirty="0"/>
              <a:t>S</a:t>
            </a:r>
            <a:r>
              <a:rPr lang="en-US" dirty="0" smtClean="0"/>
              <a:t>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successful Dipole requires</a:t>
            </a:r>
          </a:p>
          <a:p>
            <a:pPr lvl="1"/>
            <a:r>
              <a:rPr lang="en-US" dirty="0" smtClean="0"/>
              <a:t>Coil Clamped against magnetic forces at the operating current</a:t>
            </a:r>
          </a:p>
          <a:p>
            <a:pPr lvl="1"/>
            <a:r>
              <a:rPr lang="en-US" dirty="0" smtClean="0"/>
              <a:t>Coil Yield Stress &gt; Compressive azimuthal stress</a:t>
            </a:r>
          </a:p>
          <a:p>
            <a:r>
              <a:rPr lang="en-US" dirty="0" smtClean="0"/>
              <a:t>Measure 10 stack coil sections at 300K , 80 K and 4 K</a:t>
            </a:r>
          </a:p>
          <a:p>
            <a:r>
              <a:rPr lang="en-US" dirty="0" smtClean="0"/>
              <a:t>FEA of coil using TOSCA forces</a:t>
            </a:r>
          </a:p>
          <a:p>
            <a:r>
              <a:rPr lang="en-US" dirty="0" smtClean="0"/>
              <a:t>Grade conductor to use best conductor in highest stress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8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245935469"/>
              </p:ext>
            </p:extLst>
          </p:nvPr>
        </p:nvGraphicFramePr>
        <p:xfrm>
          <a:off x="455053" y="765933"/>
          <a:ext cx="8199549" cy="186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6985" y="2817740"/>
            <a:ext cx="6323523" cy="404026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955633" y="3392906"/>
            <a:ext cx="3188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F4 / F2 / G       GorF3 / G / </a:t>
            </a:r>
            <a:r>
              <a:rPr lang="fr-FR" dirty="0" err="1" smtClean="0"/>
              <a:t>Spare</a:t>
            </a:r>
            <a:endParaRPr lang="fr-FR" dirty="0" smtClean="0"/>
          </a:p>
          <a:p>
            <a:r>
              <a:rPr lang="fr-FR" dirty="0" smtClean="0"/>
              <a:t>118/112/?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B050"/>
                </a:solidFill>
              </a:rPr>
              <a:t>E1</a:t>
            </a:r>
            <a:r>
              <a:rPr lang="fr-FR" dirty="0" smtClean="0"/>
              <a:t> /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F2</a:t>
            </a:r>
            <a:r>
              <a:rPr lang="fr-FR" dirty="0" smtClean="0"/>
              <a:t> / G       F4 / G / </a:t>
            </a:r>
            <a:r>
              <a:rPr lang="fr-FR" dirty="0" err="1" smtClean="0"/>
              <a:t>Spare</a:t>
            </a:r>
            <a:endParaRPr lang="fr-FR" dirty="0" smtClean="0"/>
          </a:p>
          <a:p>
            <a:r>
              <a:rPr lang="fr-FR" dirty="0" smtClean="0"/>
              <a:t>106/112/?       118/?/?</a:t>
            </a:r>
          </a:p>
          <a:p>
            <a:endParaRPr lang="fr-FR" dirty="0" smtClean="0"/>
          </a:p>
          <a:p>
            <a:r>
              <a:rPr lang="fr-FR" dirty="0" smtClean="0"/>
              <a:t>E1 has a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soldering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F </a:t>
            </a:r>
            <a:r>
              <a:rPr lang="fr-FR" dirty="0" err="1" smtClean="0"/>
              <a:t>reels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4259179" y="1364499"/>
          <a:ext cx="47371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Feuille de calcul" r:id="rId9" imgW="3924400" imgH="1552658" progId="Excel.Sheet.12">
                  <p:embed/>
                </p:oleObj>
              </mc:Choice>
              <mc:Fallback>
                <p:oleObj name="Feuille de calcul" r:id="rId9" imgW="3924400" imgH="155265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179" y="1364499"/>
                        <a:ext cx="4737100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04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5" y="2116857"/>
            <a:ext cx="7899484" cy="37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noProof="0" dirty="0" err="1" smtClean="0"/>
                <a:t>Cooldown</a:t>
              </a:r>
              <a:r>
                <a:rPr lang="en-US" sz="1800" b="1" kern="1200" noProof="0" dirty="0" smtClean="0"/>
                <a:t> 4K + forces– </a:t>
              </a:r>
              <a:r>
                <a:rPr lang="en-US" b="1" dirty="0" smtClean="0"/>
                <a:t>Minimum </a:t>
              </a:r>
              <a:r>
                <a:rPr lang="en-US" b="1" dirty="0"/>
                <a:t>principal stress</a:t>
              </a:r>
              <a:endParaRPr lang="en-US" sz="1800" b="1" kern="1200" noProof="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4355976" y="602700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err="1" smtClean="0"/>
              <a:t>Peak</a:t>
            </a:r>
            <a:r>
              <a:rPr lang="fr-FR" sz="1600" i="1" dirty="0" smtClean="0"/>
              <a:t> stress not relevant </a:t>
            </a:r>
            <a:r>
              <a:rPr lang="fr-FR" sz="1600" i="1" dirty="0" err="1" smtClean="0"/>
              <a:t>at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edge</a:t>
            </a:r>
            <a:r>
              <a:rPr lang="fr-FR" sz="1600" i="1" dirty="0" smtClean="0"/>
              <a:t>, artefact due to the </a:t>
            </a:r>
            <a:r>
              <a:rPr lang="fr-FR" sz="1600" i="1" dirty="0" err="1" smtClean="0"/>
              <a:t>bad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mesh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shape</a:t>
            </a:r>
            <a:r>
              <a:rPr lang="fr-FR" sz="1600" i="1" dirty="0" smtClean="0"/>
              <a:t> ratio </a:t>
            </a:r>
            <a:r>
              <a:rPr lang="fr-FR" sz="1600" i="1" dirty="0" err="1" smtClean="0"/>
              <a:t>between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coil</a:t>
            </a:r>
            <a:r>
              <a:rPr lang="fr-FR" sz="1600" i="1" dirty="0" smtClean="0"/>
              <a:t> and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end </a:t>
            </a:r>
            <a:r>
              <a:rPr lang="fr-FR" sz="1600" i="1" dirty="0" err="1" smtClean="0"/>
              <a:t>spacer</a:t>
            </a:r>
            <a:endParaRPr lang="fr-FR" sz="1600" i="1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004048" y="4653136"/>
            <a:ext cx="1368152" cy="13738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Cooldown</a:t>
              </a:r>
              <a:r>
                <a:rPr lang="en-US" b="1" dirty="0" smtClean="0"/>
                <a:t> 4K + forces– </a:t>
              </a:r>
              <a:r>
                <a:rPr lang="en-US" sz="1800" b="1" kern="1200" noProof="0" dirty="0" smtClean="0"/>
                <a:t>CONTACT PRESSURE BETWEEN CENTRAL SPACER AND COIL</a:t>
              </a:r>
              <a:endParaRPr lang="en-US" sz="1800" b="1" kern="1200" noProof="0" dirty="0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29355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Dipole Conductor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SHMS Dipole coil has three double pancake coils and thus requires 6 pieces of conductor</a:t>
            </a:r>
          </a:p>
          <a:p>
            <a:r>
              <a:rPr lang="en-US" dirty="0" smtClean="0"/>
              <a:t>JLAB produced 12 Dipole length conductors</a:t>
            </a:r>
          </a:p>
          <a:p>
            <a:pPr lvl="1"/>
            <a:r>
              <a:rPr lang="en-US" dirty="0" smtClean="0"/>
              <a:t>3 “E” lengths (inner)</a:t>
            </a:r>
          </a:p>
          <a:p>
            <a:pPr lvl="1"/>
            <a:r>
              <a:rPr lang="en-US" dirty="0" smtClean="0"/>
              <a:t>3 “F” lengths (middle)</a:t>
            </a:r>
          </a:p>
          <a:p>
            <a:pPr lvl="1"/>
            <a:r>
              <a:rPr lang="en-US" dirty="0" smtClean="0"/>
              <a:t>6 “G” lengths (Outer/longest)</a:t>
            </a:r>
          </a:p>
          <a:p>
            <a:r>
              <a:rPr lang="en-US" dirty="0" smtClean="0"/>
              <a:t>E’s and F’s have been measured and G’s will be measured in Mid September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9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Conductor </a:t>
            </a:r>
            <a:r>
              <a:rPr lang="en-US" dirty="0" smtClean="0"/>
              <a:t>Grading</a:t>
            </a:r>
            <a:br>
              <a:rPr lang="en-US" dirty="0" smtClean="0"/>
            </a:br>
            <a:r>
              <a:rPr lang="en-US" sz="1600" dirty="0" smtClean="0"/>
              <a:t>Yield Stress from 10 stack composite coil sections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476882"/>
              </p:ext>
            </p:extLst>
          </p:nvPr>
        </p:nvGraphicFramePr>
        <p:xfrm>
          <a:off x="152400" y="1600200"/>
          <a:ext cx="89154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066800"/>
                <a:gridCol w="1066800"/>
                <a:gridCol w="1066800"/>
                <a:gridCol w="1143000"/>
                <a:gridCol w="1060451"/>
                <a:gridCol w="1073149"/>
              </a:tblGrid>
              <a:tr h="370840">
                <a:tc>
                  <a:txBody>
                    <a:bodyPr/>
                    <a:lstStyle/>
                    <a:p>
                      <a:endParaRPr lang="en-US" strike="noStrike" dirty="0">
                        <a:effectLst/>
                      </a:endParaRPr>
                    </a:p>
                  </a:txBody>
                  <a:tcPr>
                    <a:solidFill>
                      <a:srgbClr val="00B0F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F3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56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Dipole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Min. Prin.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coil stress@ </a:t>
                      </a:r>
                      <a:r>
                        <a:rPr lang="en-US" dirty="0" smtClean="0"/>
                        <a:t>11GeV</a:t>
                      </a:r>
                    </a:p>
                    <a:p>
                      <a:r>
                        <a:rPr lang="en-US" dirty="0" smtClean="0"/>
                        <a:t>Compressive-azimuthal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120MPA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120MPA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120MPA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120MPA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300K yield </a:t>
                      </a:r>
                      <a:r>
                        <a:rPr lang="en-US" sz="1200" dirty="0" smtClean="0"/>
                        <a:t>meas.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120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118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80K yield </a:t>
                      </a:r>
                      <a:r>
                        <a:rPr lang="en-US" sz="1000" dirty="0" smtClean="0"/>
                        <a:t>ratio meas.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144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142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4K yield </a:t>
                      </a:r>
                      <a:r>
                        <a:rPr lang="en-US" sz="1000" dirty="0" smtClean="0"/>
                        <a:t>(FEA)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158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156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Yield/coil stress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1.32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1.30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4495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SigmaPhi</a:t>
            </a:r>
            <a:r>
              <a:rPr lang="en-US" dirty="0" smtClean="0"/>
              <a:t> and JLAB selected F3 and F4 for use in dipole innermost winding to get best margin  ~ 31 %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5748" y="514213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“G” Dipole conductors samples in preparation for test will substitute for F3/F4 only if higher yield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78846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Yield(80K)/Yield(300k) measured @ 1.20</a:t>
            </a:r>
          </a:p>
          <a:p>
            <a:r>
              <a:rPr lang="en-US" dirty="0" smtClean="0"/>
              <a:t>Yield(4K)/Yield(300K) to be measured in September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4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Compressive coil stress in azimuthal direction equals conductor Yield at 300K</a:t>
            </a:r>
          </a:p>
          <a:p>
            <a:r>
              <a:rPr lang="en-US" dirty="0" smtClean="0"/>
              <a:t>Margin on Yield at 4 K is ~ 30 %</a:t>
            </a:r>
          </a:p>
          <a:p>
            <a:r>
              <a:rPr lang="en-US" dirty="0" smtClean="0"/>
              <a:t>Coil remains clamped &gt; 5 MPA</a:t>
            </a:r>
          </a:p>
          <a:p>
            <a:r>
              <a:rPr lang="en-US" dirty="0" smtClean="0"/>
              <a:t>Conclusion from this is </a:t>
            </a:r>
            <a:r>
              <a:rPr lang="en-US" smtClean="0"/>
              <a:t>that the Dipole </a:t>
            </a:r>
            <a:r>
              <a:rPr lang="en-US" dirty="0" smtClean="0"/>
              <a:t>should resist training and operations will be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162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397</Words>
  <Application>Microsoft Office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Thème Office</vt:lpstr>
      <vt:lpstr>Feuille de calcul</vt:lpstr>
      <vt:lpstr>SHMS Dipole Conductor Grading</vt:lpstr>
      <vt:lpstr>Conductor Measurements, Grading and Dipole Coil Stress</vt:lpstr>
      <vt:lpstr>PowerPoint Presentation</vt:lpstr>
      <vt:lpstr>PowerPoint Presentation</vt:lpstr>
      <vt:lpstr>PowerPoint Presentation</vt:lpstr>
      <vt:lpstr>Available Dipole Conductor</vt:lpstr>
      <vt:lpstr>Effect of Conductor Grading Yield Stress from 10 stack composite coil sections</vt:lpstr>
      <vt:lpstr>Conductor Grading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frederick forest</dc:creator>
  <cp:lastModifiedBy>Paul Brindza</cp:lastModifiedBy>
  <cp:revision>3</cp:revision>
  <dcterms:created xsi:type="dcterms:W3CDTF">2013-07-10T14:49:51Z</dcterms:created>
  <dcterms:modified xsi:type="dcterms:W3CDTF">2013-07-26T15:20:00Z</dcterms:modified>
</cp:coreProperties>
</file>