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65" r:id="rId3"/>
    <p:sldId id="402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43" r:id="rId12"/>
    <p:sldId id="587" r:id="rId13"/>
    <p:sldId id="584" r:id="rId14"/>
    <p:sldId id="585" r:id="rId15"/>
    <p:sldId id="583" r:id="rId16"/>
    <p:sldId id="586" r:id="rId17"/>
    <p:sldId id="558" r:id="rId18"/>
    <p:sldId id="557" r:id="rId19"/>
    <p:sldId id="555" r:id="rId20"/>
    <p:sldId id="582" r:id="rId21"/>
    <p:sldId id="578" r:id="rId22"/>
    <p:sldId id="547" r:id="rId23"/>
    <p:sldId id="546" r:id="rId24"/>
    <p:sldId id="545" r:id="rId25"/>
    <p:sldId id="549" r:id="rId26"/>
    <p:sldId id="550" r:id="rId27"/>
    <p:sldId id="551" r:id="rId28"/>
    <p:sldId id="552" r:id="rId29"/>
    <p:sldId id="553" r:id="rId30"/>
    <p:sldId id="554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59" r:id="rId39"/>
    <p:sldId id="487" r:id="rId40"/>
  </p:sldIdLst>
  <p:sldSz cx="9144000" cy="6858000" type="screen4x3"/>
  <p:notesSz cx="9926638" cy="66690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erick forest" initials="ff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86462" autoAdjust="0"/>
  </p:normalViewPr>
  <p:slideViewPr>
    <p:cSldViewPr>
      <p:cViewPr>
        <p:scale>
          <a:sx n="100" d="100"/>
          <a:sy n="100" d="100"/>
        </p:scale>
        <p:origin x="-264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740" y="-90"/>
      </p:cViewPr>
      <p:guideLst>
        <p:guide orient="horz" pos="210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BFBA-1D96-4DCA-BA64-EEA19B4D7627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334476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334476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12CB8-CC36-446E-A892-86FB14EF2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348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BFCA-C830-4C3B-8630-7C0642422EE9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5338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167816"/>
            <a:ext cx="794131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334476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334476"/>
            <a:ext cx="430154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D05B-89F5-4BD1-BB19-5BAD0A8707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702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37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32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35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36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3E6-DBCA-4ADC-BF41-E9A40756689B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42844" y="142852"/>
          <a:ext cx="8658736" cy="1357306"/>
        </p:xfrm>
        <a:graphic>
          <a:graphicData uri="http://schemas.openxmlformats.org/presentationml/2006/ole">
            <p:oleObj spid="_x0000_s1045" name="Acrobat Document" r:id="rId3" imgW="5667122" imgH="8019915" progId="AcroExch.Document.11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D91-B054-45A9-AD16-09AE732DB828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568F-559D-459E-A7BA-82752CEB3A53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IDR</a:t>
            </a:r>
            <a:r>
              <a:rPr lang="en-GB" sz="1050" i="1" baseline="0" dirty="0" smtClean="0"/>
              <a:t> N°5 – 28-29 January 2013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C4C9-C2F3-4633-904F-94723A14C25E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0" y="0"/>
          <a:ext cx="2773362" cy="1374775"/>
        </p:xfrm>
        <a:graphic>
          <a:graphicData uri="http://schemas.openxmlformats.org/presentationml/2006/ole">
            <p:oleObj spid="_x0000_s162818" name="Acrobat Document" r:id="rId3" imgW="5667122" imgH="5400472" progId="AcroExch.Document.11">
              <p:embed/>
            </p:oleObj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FF– 12/07/2012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FF– 12/07/2012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FF– 12/07/2012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FF– 12/07/2012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FF– 12/07/2012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034422" cy="346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0" y="1"/>
          <a:ext cx="1187624" cy="588714"/>
        </p:xfrm>
        <a:graphic>
          <a:graphicData uri="http://schemas.openxmlformats.org/presentationml/2006/ole">
            <p:oleObj spid="_x0000_s2069" name="Acrobat Document" r:id="rId3" imgW="5667122" imgH="5400472" progId="AcroExch.Document.11">
              <p:embed/>
            </p:oleObj>
          </a:graphicData>
        </a:graphic>
      </p:graphicFrame>
      <p:sp>
        <p:nvSpPr>
          <p:cNvPr id="8" name="ZoneTexte 7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FDR</a:t>
            </a:r>
            <a:r>
              <a:rPr lang="en-GB" sz="1050" i="1" baseline="0" dirty="0" smtClean="0"/>
              <a:t> – 24 April 2013</a:t>
            </a:r>
            <a:endParaRPr lang="en-GB" sz="1050" i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FF– 12/07/2012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FF– 12/07/2012</a:t>
            </a:r>
            <a:endParaRPr lang="en-GB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8A1-9543-46AE-8E89-6B77D8F29CEA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F7DB-030B-45B2-BB58-917DF0800053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99F5-13CB-45FB-B433-5BF423B51328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E6A-2E3C-4175-935A-EDEAD9708EAE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6D76-B6D6-42EA-81DD-3EA889003757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9113-96E9-456D-8150-8E1BE53CC590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0BAD-CB06-4CD1-80C2-404E6E26AE1A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6143-632B-4653-8E18-206BD205510B}" type="datetime1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9A96-1E7C-44E8-AC88-AA179D57C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89" r:id="rId13"/>
    <p:sldLayoutId id="2147483709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679055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Garamond" pitchFamily="18" charset="0"/>
              </a:rPr>
              <a:t/>
            </a:r>
            <a:br>
              <a:rPr lang="fr-FR" sz="4000" dirty="0" smtClean="0">
                <a:latin typeface="Garamond" pitchFamily="18" charset="0"/>
              </a:rPr>
            </a:br>
            <a:endParaRPr lang="fr-FR" sz="4000" dirty="0">
              <a:latin typeface="Garamond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JLAB MEETING</a:t>
            </a:r>
          </a:p>
          <a:p>
            <a:pPr lvl="0"/>
            <a:r>
              <a:rPr lang="fr-FR" dirty="0" smtClean="0"/>
              <a:t>FDR  – April 23-24th 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58924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Ansys version 33 </a:t>
            </a:r>
          </a:p>
          <a:p>
            <a:r>
              <a:rPr lang="fr-FR" dirty="0" err="1" smtClean="0"/>
              <a:t>Collaring</a:t>
            </a:r>
            <a:r>
              <a:rPr lang="fr-FR" dirty="0" smtClean="0"/>
              <a:t>  </a:t>
            </a:r>
            <a:r>
              <a:rPr lang="fr-FR" dirty="0" err="1" smtClean="0"/>
              <a:t>temperature</a:t>
            </a:r>
            <a:r>
              <a:rPr lang="fr-FR" dirty="0" smtClean="0"/>
              <a:t>: 90°C</a:t>
            </a:r>
          </a:p>
          <a:p>
            <a:r>
              <a:rPr lang="fr-FR" dirty="0" smtClean="0"/>
              <a:t>100% Nominal </a:t>
            </a:r>
            <a:r>
              <a:rPr lang="fr-FR" dirty="0" err="1" smtClean="0"/>
              <a:t>current</a:t>
            </a:r>
            <a:endParaRPr lang="fr-FR" dirty="0"/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5477"/>
            <a:ext cx="8187630" cy="46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331640" y="45091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Zero</a:t>
            </a:r>
            <a:r>
              <a:rPr lang="fr-FR" dirty="0" smtClean="0"/>
              <a:t> contact pressure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9" idx="0"/>
          </p:cNvCxnSpPr>
          <p:nvPr/>
        </p:nvCxnSpPr>
        <p:spPr>
          <a:xfrm flipV="1">
            <a:off x="2231740" y="3789040"/>
            <a:ext cx="61206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SIGMAPHI’S RESPONSIBILITY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7565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80932" name="Image 1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8566629" cy="214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55576" y="76470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risks related to the conductor defaults might be serious  and are not under Sigmaphi’s responsibility.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Nominal current generates a maximum stress similar to the yield stress with no safety margin to take account for conductor defaults.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 propose to  </a:t>
            </a:r>
            <a:r>
              <a:rPr lang="fr-FR" dirty="0" err="1" smtClean="0"/>
              <a:t>build</a:t>
            </a:r>
            <a:r>
              <a:rPr lang="fr-FR" dirty="0" smtClean="0"/>
              <a:t> the </a:t>
            </a:r>
            <a:r>
              <a:rPr lang="fr-FR" dirty="0" err="1" smtClean="0"/>
              <a:t>magnet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the  </a:t>
            </a:r>
            <a:r>
              <a:rPr lang="fr-FR" dirty="0" err="1" smtClean="0"/>
              <a:t>following</a:t>
            </a:r>
            <a:r>
              <a:rPr lang="fr-FR" dirty="0" smtClean="0"/>
              <a:t> agreement for the </a:t>
            </a:r>
            <a:r>
              <a:rPr lang="fr-FR" dirty="0" err="1" smtClean="0"/>
              <a:t>magnetic</a:t>
            </a:r>
            <a:r>
              <a:rPr lang="fr-FR" dirty="0" smtClean="0"/>
              <a:t> performances: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Maximum </a:t>
            </a:r>
            <a:r>
              <a:rPr lang="fr-FR" dirty="0" err="1" smtClean="0"/>
              <a:t>current</a:t>
            </a:r>
            <a:r>
              <a:rPr lang="fr-FR" dirty="0" smtClean="0"/>
              <a:t>  set </a:t>
            </a:r>
            <a:r>
              <a:rPr lang="fr-FR" dirty="0" err="1" smtClean="0"/>
              <a:t>at</a:t>
            </a:r>
            <a:r>
              <a:rPr lang="fr-FR" dirty="0" smtClean="0"/>
              <a:t> 103%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Full Sigmaphi’s responsibility  up to </a:t>
            </a:r>
            <a:r>
              <a:rPr lang="en-US" dirty="0" smtClean="0"/>
              <a:t>60% of nominal current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Full JLAB's responsibility between 60% and 103% of nominal current.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139952" y="5733256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452320" y="5733256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anlysis</a:t>
            </a:r>
            <a:r>
              <a:rPr lang="fr-FR" dirty="0" smtClean="0"/>
              <a:t> and sharing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JLAB </a:t>
            </a:r>
            <a:r>
              <a:rPr lang="fr-FR" dirty="0" err="1" smtClean="0"/>
              <a:t>during</a:t>
            </a:r>
            <a:r>
              <a:rPr lang="fr-FR" dirty="0" smtClean="0"/>
              <a:t> the FDR </a:t>
            </a:r>
            <a:r>
              <a:rPr lang="fr-FR" dirty="0" err="1" smtClean="0"/>
              <a:t>review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352425" y="1006410"/>
          <a:ext cx="7531943" cy="5508690"/>
        </p:xfrm>
        <a:graphic>
          <a:graphicData uri="http://schemas.openxmlformats.org/presentationml/2006/ole">
            <p:oleObj spid="_x0000_s464898" name="Worksheet" r:id="rId3" imgW="8439184" imgH="61722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11960" y="2420888"/>
            <a:ext cx="67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COST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95936" y="249289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D4 – FINAL DESIGN REVIEW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32234" cy="464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946946" cy="47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620688"/>
            <a:ext cx="3270449" cy="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132856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D5 – QA/QC Plan</a:t>
            </a:r>
            <a:endParaRPr lang="fr-FR" dirty="0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57813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D5 – QA/QC Plan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59632" y="1844824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 DO LIST: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Update the documents </a:t>
            </a:r>
            <a:r>
              <a:rPr lang="fr-FR" dirty="0" err="1" smtClean="0"/>
              <a:t>with</a:t>
            </a:r>
            <a:r>
              <a:rPr lang="fr-FR" dirty="0" smtClean="0"/>
              <a:t> :</a:t>
            </a:r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Conductor</a:t>
            </a:r>
            <a:r>
              <a:rPr lang="fr-FR" dirty="0" smtClean="0"/>
              <a:t>  </a:t>
            </a:r>
            <a:r>
              <a:rPr lang="fr-FR" dirty="0" err="1" smtClean="0"/>
              <a:t>consolidating</a:t>
            </a:r>
            <a:r>
              <a:rPr lang="fr-FR" dirty="0" smtClean="0"/>
              <a:t> process</a:t>
            </a:r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Coil</a:t>
            </a:r>
            <a:r>
              <a:rPr lang="fr-FR" dirty="0" smtClean="0"/>
              <a:t> vacuum </a:t>
            </a:r>
            <a:r>
              <a:rPr lang="fr-FR" dirty="0" err="1" smtClean="0"/>
              <a:t>impregnation</a:t>
            </a:r>
            <a:r>
              <a:rPr lang="fr-FR" dirty="0" smtClean="0"/>
              <a:t> process</a:t>
            </a:r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Vessel</a:t>
            </a:r>
            <a:r>
              <a:rPr lang="fr-FR" dirty="0" smtClean="0"/>
              <a:t> parts </a:t>
            </a:r>
            <a:r>
              <a:rPr lang="fr-FR" dirty="0" err="1" smtClean="0"/>
              <a:t>subcontracting</a:t>
            </a: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19/07/2013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132856"/>
            <a:ext cx="3110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D6 – MAGNET TRAVELER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date:19/07/2013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91880" y="213285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D7 – MAGNETIC ANALYSIS</a:t>
            </a:r>
            <a:endParaRPr lang="fr-FR" dirty="0"/>
          </a:p>
        </p:txBody>
      </p:sp>
      <p:pic>
        <p:nvPicPr>
          <p:cNvPr id="465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2390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621211" cy="202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Summary</a:t>
            </a:r>
            <a:r>
              <a:rPr lang="fr-FR" baseline="0" dirty="0" smtClean="0"/>
              <a:t> of the meeting objectives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229600" cy="4525963"/>
          </a:xfrm>
        </p:spPr>
        <p:txBody>
          <a:bodyPr/>
          <a:lstStyle/>
          <a:p>
            <a:r>
              <a:rPr lang="fr-FR" dirty="0" err="1" smtClean="0"/>
              <a:t>Agree</a:t>
            </a:r>
            <a:r>
              <a:rPr lang="fr-FR" dirty="0" smtClean="0"/>
              <a:t> on Sigmaphi ‘s </a:t>
            </a:r>
            <a:r>
              <a:rPr lang="fr-FR" dirty="0" err="1" smtClean="0"/>
              <a:t>responsibility</a:t>
            </a:r>
            <a:endParaRPr lang="fr-FR" dirty="0" smtClean="0"/>
          </a:p>
          <a:p>
            <a:r>
              <a:rPr lang="fr-FR" dirty="0" err="1" smtClean="0"/>
              <a:t>Agree</a:t>
            </a:r>
            <a:r>
              <a:rPr lang="fr-FR" dirty="0" smtClean="0"/>
              <a:t> on </a:t>
            </a:r>
            <a:r>
              <a:rPr lang="fr-FR" dirty="0" err="1" smtClean="0"/>
              <a:t>cost</a:t>
            </a:r>
            <a:endParaRPr lang="fr-FR" dirty="0" smtClean="0"/>
          </a:p>
          <a:p>
            <a:r>
              <a:rPr lang="fr-FR" dirty="0" smtClean="0"/>
              <a:t>Schedule </a:t>
            </a:r>
          </a:p>
          <a:p>
            <a:r>
              <a:rPr lang="fr-FR" dirty="0" err="1" smtClean="0"/>
              <a:t>Agree</a:t>
            </a:r>
            <a:r>
              <a:rPr lang="fr-FR" dirty="0" smtClean="0"/>
              <a:t> on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r>
              <a:rPr lang="fr-FR" dirty="0" smtClean="0"/>
              <a:t> to </a:t>
            </a:r>
            <a:r>
              <a:rPr lang="fr-FR" dirty="0" err="1" smtClean="0"/>
              <a:t>complete</a:t>
            </a:r>
            <a:r>
              <a:rPr lang="fr-FR" dirty="0" smtClean="0"/>
              <a:t> the FDR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225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D7-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smtClean="0"/>
              <a:t>Titre</a:t>
            </a:r>
            <a:endParaRPr lang="fr-FR" dirty="0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240360" cy="322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10734"/>
            <a:ext cx="3600400" cy="531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4104456" cy="245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20072" y="54868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err="1" smtClean="0"/>
              <a:t>Conductor</a:t>
            </a:r>
            <a:r>
              <a:rPr lang="fr-FR" sz="1600" dirty="0" smtClean="0"/>
              <a:t> </a:t>
            </a:r>
            <a:r>
              <a:rPr lang="fr-FR" sz="1600" dirty="0" err="1" smtClean="0"/>
              <a:t>consolidated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2.95mm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err="1" smtClean="0"/>
              <a:t>Insulation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 </a:t>
            </a:r>
            <a:r>
              <a:rPr lang="fr-FR" sz="1600" b="1" dirty="0" smtClean="0"/>
              <a:t>0,25</a:t>
            </a:r>
            <a:r>
              <a:rPr lang="fr-FR" sz="1600" dirty="0" smtClean="0"/>
              <a:t> mm  </a:t>
            </a:r>
            <a:r>
              <a:rPr lang="fr-FR" sz="1600" dirty="0" err="1" smtClean="0"/>
              <a:t>fiber</a:t>
            </a:r>
            <a:r>
              <a:rPr lang="fr-FR" sz="1600" dirty="0" smtClean="0"/>
              <a:t> glass </a:t>
            </a:r>
            <a:r>
              <a:rPr lang="fr-FR" sz="1600" dirty="0" err="1" smtClean="0"/>
              <a:t>overlap</a:t>
            </a:r>
            <a:r>
              <a:rPr lang="fr-FR" sz="1600" dirty="0" smtClean="0"/>
              <a:t>  vacuum </a:t>
            </a:r>
            <a:r>
              <a:rPr lang="fr-FR" sz="1600" dirty="0" err="1" smtClean="0"/>
              <a:t>impregnated</a:t>
            </a: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548680"/>
          <a:ext cx="8568951" cy="545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390"/>
                <a:gridCol w="2423178"/>
                <a:gridCol w="3456383"/>
              </a:tblGrid>
              <a:tr h="513205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JLAB </a:t>
                      </a:r>
                      <a:r>
                        <a:rPr lang="fr-FR" sz="1200" baseline="0" dirty="0" err="1" smtClean="0"/>
                        <a:t>Reference</a:t>
                      </a:r>
                      <a:r>
                        <a:rPr lang="fr-FR" sz="1200" baseline="0" dirty="0" smtClean="0"/>
                        <a:t> Design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Sigmaphi  FDR</a:t>
                      </a:r>
                      <a:endParaRPr lang="fr-FR" sz="1200" baseline="0" dirty="0" smtClean="0"/>
                    </a:p>
                  </a:txBody>
                  <a:tcPr/>
                </a:tc>
              </a:tr>
              <a:tr h="282862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Conductor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baseline="0" dirty="0" smtClean="0"/>
                        <a:t>nominal </a:t>
                      </a:r>
                      <a:r>
                        <a:rPr lang="fr-FR" sz="1000" baseline="0" dirty="0" err="1" smtClean="0"/>
                        <a:t>thickness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3,5 mm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rgbClr val="FF0000"/>
                          </a:solidFill>
                        </a:rPr>
                        <a:t>Consolidated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rgbClr val="FF0000"/>
                          </a:solidFill>
                        </a:rPr>
                        <a:t>at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</a:rPr>
                        <a:t> 2.95mm:  3,00 -3,05 mm (3,17 mm *)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405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Conductor</a:t>
                      </a:r>
                      <a:r>
                        <a:rPr lang="fr-FR" sz="1000" dirty="0" smtClean="0"/>
                        <a:t> nominal </a:t>
                      </a:r>
                      <a:r>
                        <a:rPr lang="fr-FR" sz="1000" dirty="0" err="1" smtClean="0"/>
                        <a:t>width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18,75 mm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 smtClean="0">
                          <a:solidFill>
                            <a:srgbClr val="FF0000"/>
                          </a:solidFill>
                        </a:rPr>
                        <a:t>Consolidated</a:t>
                      </a:r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1050" baseline="0" dirty="0" err="1" smtClean="0">
                          <a:solidFill>
                            <a:srgbClr val="FF0000"/>
                          </a:solidFill>
                        </a:rPr>
                        <a:t>at</a:t>
                      </a:r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 2.95mm: </a:t>
                      </a:r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19,00 – 19,20 mm (18,72</a:t>
                      </a:r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 mm *)</a:t>
                      </a:r>
                      <a:endParaRPr lang="fr-FR" sz="105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6099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Conductor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err="1" smtClean="0"/>
                        <a:t>insulation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 smtClean="0">
                          <a:solidFill>
                            <a:schemeClr val="tx1"/>
                          </a:solidFill>
                        </a:rPr>
                        <a:t>Kapton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 2x0,025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mm</a:t>
                      </a:r>
                    </a:p>
                    <a:p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B stage 0,18 mm</a:t>
                      </a:r>
                    </a:p>
                    <a:p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Total: 0,23 mm/</a:t>
                      </a:r>
                      <a:r>
                        <a:rPr lang="fr-FR" sz="1050" baseline="0" dirty="0" err="1" smtClean="0">
                          <a:solidFill>
                            <a:schemeClr val="tx1"/>
                          </a:solidFill>
                        </a:rPr>
                        <a:t>side</a:t>
                      </a:r>
                      <a:endParaRPr lang="fr-FR" sz="105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 smtClean="0">
                          <a:solidFill>
                            <a:schemeClr val="tx1"/>
                          </a:solidFill>
                        </a:rPr>
                        <a:t>Fiber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glass </a:t>
                      </a:r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2x0,25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mm</a:t>
                      </a:r>
                    </a:p>
                    <a:p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Vacuum </a:t>
                      </a:r>
                      <a:r>
                        <a:rPr lang="fr-FR" sz="1050" baseline="0" dirty="0" err="1" smtClean="0">
                          <a:solidFill>
                            <a:srgbClr val="FF0000"/>
                          </a:solidFill>
                        </a:rPr>
                        <a:t>impregnated</a:t>
                      </a:r>
                      <a:endParaRPr lang="fr-FR" sz="105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Total: </a:t>
                      </a:r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0,50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mm per </a:t>
                      </a:r>
                      <a:r>
                        <a:rPr lang="fr-FR" sz="1050" baseline="0" dirty="0" err="1" smtClean="0">
                          <a:solidFill>
                            <a:schemeClr val="tx1"/>
                          </a:solidFill>
                        </a:rPr>
                        <a:t>side</a:t>
                      </a:r>
                      <a:endParaRPr lang="fr-FR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2862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Insulated</a:t>
                      </a:r>
                      <a:r>
                        <a:rPr lang="fr-FR" sz="1000" dirty="0" smtClean="0"/>
                        <a:t>  </a:t>
                      </a:r>
                      <a:r>
                        <a:rPr lang="fr-FR" sz="1000" dirty="0" err="1" smtClean="0"/>
                        <a:t>conductor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dirty="0" err="1" smtClean="0"/>
                        <a:t>thickness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3,96 mm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4.00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– 4.05 mm  </a:t>
                      </a:r>
                      <a:r>
                        <a:rPr lang="fr-FR" sz="1050" baseline="0" dirty="0" err="1" smtClean="0">
                          <a:solidFill>
                            <a:schemeClr val="tx1"/>
                          </a:solidFill>
                        </a:rPr>
                        <a:t>theoretical</a:t>
                      </a:r>
                      <a:endParaRPr lang="fr-FR" sz="10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3.95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baseline="0" dirty="0" err="1" smtClean="0">
                          <a:solidFill>
                            <a:schemeClr val="tx1"/>
                          </a:solidFill>
                        </a:rPr>
                        <a:t>practical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2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Insulated</a:t>
                      </a:r>
                      <a:r>
                        <a:rPr lang="fr-FR" sz="1000" dirty="0" smtClean="0"/>
                        <a:t>  </a:t>
                      </a:r>
                      <a:r>
                        <a:rPr lang="fr-FR" sz="1000" dirty="0" err="1" smtClean="0"/>
                        <a:t>conductor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dirty="0" err="1" smtClean="0"/>
                        <a:t>width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19,21 mm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20,20 mm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2862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Conductor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err="1" smtClean="0"/>
                        <a:t>Tensile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modulus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Gpa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300 K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Gpa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300 K – 125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Gpa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80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085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Conductor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tensile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Yield</a:t>
                      </a:r>
                      <a:r>
                        <a:rPr lang="fr-FR" sz="1100" dirty="0" smtClean="0"/>
                        <a:t> stress 0,2% offset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173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4 K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120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(70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*) @ 300 K  -  170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80 K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821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Conductor</a:t>
                      </a:r>
                      <a:r>
                        <a:rPr lang="fr-FR" sz="1100" dirty="0" smtClean="0"/>
                        <a:t> pack compression </a:t>
                      </a:r>
                      <a:r>
                        <a:rPr lang="fr-FR" sz="1100" dirty="0" err="1" smtClean="0"/>
                        <a:t>modulus</a:t>
                      </a:r>
                      <a:r>
                        <a:rPr lang="fr-FR" sz="1100" dirty="0" smtClean="0"/>
                        <a:t> 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43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Gpa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300 K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20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</a:rPr>
                        <a:t>Gpa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 @ 300 K</a:t>
                      </a: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100" baseline="0" dirty="0" err="1" smtClean="0">
                          <a:solidFill>
                            <a:srgbClr val="FF0000"/>
                          </a:solidFill>
                        </a:rPr>
                        <a:t>GPa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 @ 80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K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 smtClean="0"/>
                        <a:t>Conductor</a:t>
                      </a:r>
                      <a:r>
                        <a:rPr lang="fr-FR" sz="1100" dirty="0" smtClean="0"/>
                        <a:t>  pack compression </a:t>
                      </a:r>
                      <a:r>
                        <a:rPr lang="fr-FR" sz="1100" dirty="0" err="1" smtClean="0"/>
                        <a:t>Yield</a:t>
                      </a:r>
                      <a:r>
                        <a:rPr lang="fr-FR" sz="1100" dirty="0" smtClean="0"/>
                        <a:t> stress 0,2% offset –  10 </a:t>
                      </a:r>
                      <a:r>
                        <a:rPr lang="fr-FR" sz="1100" dirty="0" err="1" smtClean="0"/>
                        <a:t>layers</a:t>
                      </a:r>
                      <a:r>
                        <a:rPr lang="fr-FR" sz="1100" dirty="0" smtClean="0"/>
                        <a:t> </a:t>
                      </a:r>
                      <a:endParaRPr lang="fr-FR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173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4 K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</a:rPr>
                        <a:t>Mpa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(55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*) @ 300 K -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100" baseline="0" dirty="0" err="1" smtClean="0">
                          <a:solidFill>
                            <a:srgbClr val="FF0000"/>
                          </a:solidFill>
                        </a:rPr>
                        <a:t>MPa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@ 80 K</a:t>
                      </a:r>
                    </a:p>
                  </a:txBody>
                  <a:tcPr/>
                </a:tc>
              </a:tr>
              <a:tr h="226680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Turns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err="1" smtClean="0"/>
                        <a:t>number</a:t>
                      </a:r>
                      <a:r>
                        <a:rPr lang="fr-FR" sz="1000" baseline="0" dirty="0" smtClean="0"/>
                        <a:t> per pole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608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>
                          <a:solidFill>
                            <a:srgbClr val="FF0000"/>
                          </a:solidFill>
                        </a:rPr>
                        <a:t>585 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8921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Max </a:t>
                      </a:r>
                      <a:r>
                        <a:rPr lang="fr-FR" sz="1000" dirty="0" err="1" smtClean="0"/>
                        <a:t>current</a:t>
                      </a:r>
                      <a:r>
                        <a:rPr lang="fr-FR" sz="1000" dirty="0" smtClean="0"/>
                        <a:t>  Imax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3500 A  @ BL=12.3</a:t>
                      </a:r>
                      <a:r>
                        <a:rPr lang="fr-FR" sz="1050" baseline="0" dirty="0" smtClean="0"/>
                        <a:t> </a:t>
                      </a:r>
                      <a:r>
                        <a:rPr lang="fr-FR" sz="1050" dirty="0" err="1" smtClean="0"/>
                        <a:t>T.m</a:t>
                      </a:r>
                      <a:r>
                        <a:rPr lang="fr-FR" sz="1050" dirty="0" smtClean="0"/>
                        <a:t> and Bo=4,25 T</a:t>
                      </a:r>
                    </a:p>
                    <a:p>
                      <a:r>
                        <a:rPr lang="fr-FR" sz="1050" dirty="0" smtClean="0"/>
                        <a:t>2.128x10</a:t>
                      </a:r>
                      <a:r>
                        <a:rPr lang="fr-FR" sz="1050" baseline="30000" dirty="0" smtClean="0"/>
                        <a:t>6</a:t>
                      </a:r>
                      <a:r>
                        <a:rPr lang="fr-FR" sz="1050" baseline="0" dirty="0" smtClean="0"/>
                        <a:t>   </a:t>
                      </a:r>
                      <a:r>
                        <a:rPr lang="fr-FR" sz="1050" baseline="0" dirty="0" err="1" smtClean="0"/>
                        <a:t>At</a:t>
                      </a:r>
                      <a:r>
                        <a:rPr lang="fr-FR" sz="1050" baseline="0" dirty="0" smtClean="0"/>
                        <a:t>/pole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3685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  @ BL=12.066  </a:t>
                      </a:r>
                      <a:r>
                        <a:rPr lang="fr-FR" sz="1050" dirty="0" err="1" smtClean="0">
                          <a:solidFill>
                            <a:schemeClr val="tx1"/>
                          </a:solidFill>
                        </a:rPr>
                        <a:t>T.m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   and Bo=4.25 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2.15 x10</a:t>
                      </a:r>
                      <a:r>
                        <a:rPr lang="fr-FR" sz="1050" baseline="30000" dirty="0" smtClean="0"/>
                        <a:t>6</a:t>
                      </a:r>
                      <a:r>
                        <a:rPr lang="fr-FR" sz="1050" baseline="0" dirty="0" smtClean="0"/>
                        <a:t>   </a:t>
                      </a:r>
                      <a:r>
                        <a:rPr lang="fr-FR" sz="1050" baseline="0" dirty="0" err="1" smtClean="0"/>
                        <a:t>At</a:t>
                      </a:r>
                      <a:r>
                        <a:rPr lang="fr-FR" sz="1050" baseline="0" dirty="0" smtClean="0"/>
                        <a:t>/pole</a:t>
                      </a:r>
                      <a:endParaRPr lang="fr-FR" sz="1050" dirty="0" smtClean="0"/>
                    </a:p>
                  </a:txBody>
                  <a:tcPr/>
                </a:tc>
              </a:tr>
              <a:tr h="28382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Nominal </a:t>
                      </a:r>
                      <a:r>
                        <a:rPr lang="fr-FR" sz="1000" dirty="0" err="1" smtClean="0"/>
                        <a:t>current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err="1" smtClean="0"/>
                        <a:t>Inom</a:t>
                      </a:r>
                      <a:r>
                        <a:rPr lang="fr-FR" sz="1000" dirty="0" smtClean="0"/>
                        <a:t> - </a:t>
                      </a:r>
                      <a:r>
                        <a:rPr lang="fr-FR" sz="1000" dirty="0" err="1" smtClean="0"/>
                        <a:t>Inom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3150 A @ BL=11.07  and Bo=3.86 T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3350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050" baseline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@ BL=10.96 </a:t>
                      </a:r>
                      <a:r>
                        <a:rPr lang="fr-FR" sz="1050" baseline="0" dirty="0" err="1" smtClean="0">
                          <a:solidFill>
                            <a:schemeClr val="tx1"/>
                          </a:solidFill>
                        </a:rPr>
                        <a:t>T.m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 and Bo=3.86 T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Sigmaphi </a:t>
                      </a:r>
                      <a:r>
                        <a:rPr lang="fr-FR" sz="1000" dirty="0" err="1" smtClean="0"/>
                        <a:t>Responsibility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err="1" smtClean="0"/>
                        <a:t>current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110 %  </a:t>
                      </a:r>
                      <a:r>
                        <a:rPr lang="fr-FR" sz="1050" dirty="0" err="1" smtClean="0"/>
                        <a:t>Inom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60%  </a:t>
                      </a:r>
                      <a:r>
                        <a:rPr lang="fr-FR" sz="1050" dirty="0" err="1" smtClean="0">
                          <a:solidFill>
                            <a:srgbClr val="FF0000"/>
                          </a:solidFill>
                        </a:rPr>
                        <a:t>Inom</a:t>
                      </a:r>
                      <a:endParaRPr lang="fr-FR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Energy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err="1" smtClean="0"/>
                        <a:t>stored</a:t>
                      </a:r>
                      <a:r>
                        <a:rPr lang="fr-FR" sz="1000" baseline="0" dirty="0" smtClean="0"/>
                        <a:t> @ Imax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16,2 MJ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16,2  MJ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Inductance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2.7 H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 2.4  H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788024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sz="1100" i="1" dirty="0" err="1" smtClean="0"/>
              <a:t>measured</a:t>
            </a:r>
            <a:r>
              <a:rPr lang="fr-FR" sz="1100" i="1" dirty="0" smtClean="0"/>
              <a:t> on the production </a:t>
            </a:r>
            <a:r>
              <a:rPr lang="fr-FR" sz="1100" i="1" dirty="0" err="1" smtClean="0"/>
              <a:t>conductor</a:t>
            </a:r>
            <a:r>
              <a:rPr lang="fr-FR" sz="1100" i="1" dirty="0" smtClean="0"/>
              <a:t> 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D7-MAGNETIC ANALYSIS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7" y="1700808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 DO LIST: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Update the </a:t>
            </a:r>
            <a:r>
              <a:rPr lang="fr-FR" dirty="0" err="1" smtClean="0"/>
              <a:t>Opera</a:t>
            </a:r>
            <a:r>
              <a:rPr lang="fr-FR" dirty="0" smtClean="0"/>
              <a:t> model </a:t>
            </a:r>
            <a:r>
              <a:rPr lang="fr-FR" dirty="0" err="1" smtClean="0"/>
              <a:t>with</a:t>
            </a:r>
            <a:r>
              <a:rPr lang="fr-FR" dirty="0" smtClean="0"/>
              <a:t>  the </a:t>
            </a:r>
            <a:r>
              <a:rPr lang="fr-FR" dirty="0" err="1" smtClean="0"/>
              <a:t>turns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the  </a:t>
            </a:r>
            <a:r>
              <a:rPr lang="fr-FR" dirty="0" err="1" smtClean="0"/>
              <a:t>consolidated</a:t>
            </a:r>
            <a:r>
              <a:rPr lang="fr-FR" dirty="0" smtClean="0"/>
              <a:t> </a:t>
            </a:r>
            <a:r>
              <a:rPr lang="fr-FR" dirty="0" err="1" smtClean="0"/>
              <a:t>conductor</a:t>
            </a:r>
            <a:r>
              <a:rPr lang="fr-FR" dirty="0" smtClean="0"/>
              <a:t> dimensions  to check the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harmonics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15 May 2013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91880" y="2132856"/>
            <a:ext cx="22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D8– STRESS  ANALYSIS</a:t>
            </a:r>
            <a:endParaRPr lang="fr-FR" dirty="0"/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3159820" cy="97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725986" cy="19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D8-STRESS ANALYSIS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191683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 DO LIST: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Upgrade the Ansys model </a:t>
            </a:r>
            <a:r>
              <a:rPr lang="fr-FR" dirty="0" err="1" smtClean="0"/>
              <a:t>with</a:t>
            </a:r>
            <a:r>
              <a:rPr lang="fr-FR" dirty="0" smtClean="0"/>
              <a:t>  the non </a:t>
            </a:r>
            <a:r>
              <a:rPr lang="fr-FR" dirty="0" err="1" smtClean="0"/>
              <a:t>linear</a:t>
            </a:r>
            <a:r>
              <a:rPr lang="fr-FR" dirty="0" smtClean="0"/>
              <a:t> stress/</a:t>
            </a:r>
            <a:r>
              <a:rPr lang="fr-FR" dirty="0" err="1" smtClean="0"/>
              <a:t>strain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/>
              <a:t>80K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Do </a:t>
            </a:r>
            <a:r>
              <a:rPr lang="fr-FR" dirty="0" smtClean="0"/>
              <a:t>the simulation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collaring</a:t>
            </a:r>
            <a:r>
              <a:rPr lang="fr-FR" dirty="0" smtClean="0"/>
              <a:t> </a:t>
            </a:r>
            <a:r>
              <a:rPr lang="fr-FR" dirty="0" err="1" smtClean="0"/>
              <a:t>temperatures</a:t>
            </a:r>
            <a:r>
              <a:rPr lang="fr-FR" dirty="0" smtClean="0"/>
              <a:t> to </a:t>
            </a:r>
            <a:r>
              <a:rPr lang="fr-FR" dirty="0" err="1" smtClean="0"/>
              <a:t>simulate</a:t>
            </a:r>
            <a:r>
              <a:rPr lang="fr-FR" dirty="0" smtClean="0"/>
              <a:t> the </a:t>
            </a:r>
            <a:r>
              <a:rPr lang="fr-FR" dirty="0" err="1" smtClean="0"/>
              <a:t>pre</a:t>
            </a:r>
            <a:r>
              <a:rPr lang="fr-FR" dirty="0" smtClean="0"/>
              <a:t> </a:t>
            </a:r>
            <a:r>
              <a:rPr lang="fr-FR" dirty="0" err="1" smtClean="0"/>
              <a:t>loading</a:t>
            </a:r>
            <a:r>
              <a:rPr lang="fr-FR" dirty="0" smtClean="0"/>
              <a:t> </a:t>
            </a:r>
            <a:r>
              <a:rPr lang="fr-FR" dirty="0" err="1" smtClean="0"/>
              <a:t>tolerances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14 </a:t>
            </a:r>
            <a:r>
              <a:rPr lang="fr-FR" dirty="0" err="1" smtClean="0"/>
              <a:t>june</a:t>
            </a:r>
            <a:r>
              <a:rPr lang="fr-FR" dirty="0" smtClean="0"/>
              <a:t> 2013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91880" y="2132856"/>
            <a:ext cx="237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D9– QUENCH ANALYSIS</a:t>
            </a:r>
            <a:endParaRPr lang="fr-FR" dirty="0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3167608" cy="123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2204864"/>
            <a:ext cx="374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D10– QUENCH PROTECTION ANALYSIS</a:t>
            </a:r>
            <a:endParaRPr lang="fr-FR" dirty="0"/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38197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55776" y="2132856"/>
            <a:ext cx="39008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D11-PRESSURE ANALYSIS</a:t>
            </a:r>
          </a:p>
          <a:p>
            <a:pPr lvl="1"/>
            <a:r>
              <a:rPr lang="fr-FR" dirty="0" smtClean="0"/>
              <a:t>C1-</a:t>
            </a:r>
            <a:r>
              <a:rPr lang="fr-FR" dirty="0" err="1" smtClean="0"/>
              <a:t>Analysis</a:t>
            </a:r>
            <a:r>
              <a:rPr lang="fr-FR" dirty="0" smtClean="0"/>
              <a:t> of pressure </a:t>
            </a:r>
            <a:r>
              <a:rPr lang="fr-FR" dirty="0" err="1" smtClean="0"/>
              <a:t>vessels</a:t>
            </a:r>
            <a:endParaRPr lang="fr-FR" dirty="0" smtClean="0"/>
          </a:p>
          <a:p>
            <a:pPr lvl="1"/>
            <a:r>
              <a:rPr lang="fr-FR" dirty="0" smtClean="0"/>
              <a:t>C4-</a:t>
            </a:r>
            <a:r>
              <a:rPr lang="fr-FR" dirty="0" err="1" smtClean="0"/>
              <a:t>Vessel</a:t>
            </a:r>
            <a:r>
              <a:rPr lang="fr-FR" dirty="0" smtClean="0"/>
              <a:t> </a:t>
            </a:r>
            <a:r>
              <a:rPr lang="fr-FR" dirty="0" err="1" smtClean="0"/>
              <a:t>weld</a:t>
            </a:r>
            <a:r>
              <a:rPr lang="fr-FR" dirty="0" smtClean="0"/>
              <a:t> design and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smtClean="0"/>
              <a:t>C5 –</a:t>
            </a:r>
            <a:r>
              <a:rPr lang="fr-FR" dirty="0" err="1" smtClean="0"/>
              <a:t>Weld</a:t>
            </a:r>
            <a:r>
              <a:rPr lang="fr-FR" dirty="0" smtClean="0"/>
              <a:t> qualification</a:t>
            </a:r>
          </a:p>
          <a:p>
            <a:pPr lvl="1"/>
            <a:r>
              <a:rPr lang="fr-FR" dirty="0" smtClean="0"/>
              <a:t>C6-</a:t>
            </a:r>
            <a:r>
              <a:rPr lang="fr-FR" dirty="0" err="1" smtClean="0"/>
              <a:t>Welder</a:t>
            </a:r>
            <a:r>
              <a:rPr lang="fr-FR" dirty="0" smtClean="0"/>
              <a:t> qualification</a:t>
            </a:r>
            <a:endParaRPr lang="fr-FR" dirty="0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7072"/>
            <a:ext cx="4733703" cy="116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D11 – PRESSURE ANALYSIS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844824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 DO LIST: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Select the </a:t>
            </a:r>
            <a:r>
              <a:rPr lang="fr-FR" dirty="0" err="1" smtClean="0"/>
              <a:t>vessels</a:t>
            </a:r>
            <a:r>
              <a:rPr lang="fr-FR" dirty="0" smtClean="0"/>
              <a:t> parts </a:t>
            </a:r>
            <a:r>
              <a:rPr lang="fr-FR" dirty="0" err="1" smtClean="0"/>
              <a:t>subcontractor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</a:t>
            </a:r>
            <a:r>
              <a:rPr lang="fr-FR" dirty="0" smtClean="0"/>
              <a:t> 15 May </a:t>
            </a:r>
            <a:r>
              <a:rPr lang="fr-FR" dirty="0" smtClean="0"/>
              <a:t>2013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Complete the </a:t>
            </a:r>
            <a:r>
              <a:rPr lang="fr-FR" dirty="0" err="1" smtClean="0"/>
              <a:t>weld</a:t>
            </a:r>
            <a:r>
              <a:rPr lang="fr-FR" dirty="0" smtClean="0"/>
              <a:t> design </a:t>
            </a:r>
            <a:r>
              <a:rPr lang="fr-FR" dirty="0" err="1" smtClean="0"/>
              <a:t>review</a:t>
            </a:r>
            <a:r>
              <a:rPr lang="fr-FR" dirty="0" smtClean="0"/>
              <a:t> and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subcontractor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Update the </a:t>
            </a:r>
            <a:r>
              <a:rPr lang="fr-FR" dirty="0" err="1" smtClean="0"/>
              <a:t>vessels</a:t>
            </a:r>
            <a:r>
              <a:rPr lang="fr-FR" dirty="0" smtClean="0"/>
              <a:t> </a:t>
            </a:r>
            <a:r>
              <a:rPr lang="fr-FR" dirty="0" err="1" smtClean="0"/>
              <a:t>drawings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Complete the FEA </a:t>
            </a:r>
            <a:r>
              <a:rPr lang="fr-FR" dirty="0" err="1" smtClean="0"/>
              <a:t>calculations</a:t>
            </a:r>
            <a:r>
              <a:rPr lang="fr-FR" dirty="0" smtClean="0"/>
              <a:t>  and do the design  </a:t>
            </a:r>
            <a:r>
              <a:rPr lang="fr-FR" dirty="0" err="1" smtClean="0"/>
              <a:t>approval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 </a:t>
            </a:r>
            <a:r>
              <a:rPr lang="fr-FR" dirty="0" err="1" smtClean="0"/>
              <a:t>Apave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19 July 2013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Do the </a:t>
            </a:r>
            <a:r>
              <a:rPr lang="fr-FR" dirty="0" err="1" smtClean="0"/>
              <a:t>welds</a:t>
            </a:r>
            <a:r>
              <a:rPr lang="fr-FR" dirty="0" smtClean="0"/>
              <a:t> qualification and </a:t>
            </a:r>
            <a:r>
              <a:rPr lang="fr-FR" dirty="0" err="1" smtClean="0"/>
              <a:t>welders</a:t>
            </a:r>
            <a:r>
              <a:rPr lang="fr-FR" dirty="0" smtClean="0"/>
              <a:t> qualification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subcontractor</a:t>
            </a:r>
            <a:r>
              <a:rPr lang="fr-FR" dirty="0" smtClean="0"/>
              <a:t> </a:t>
            </a:r>
            <a:r>
              <a:rPr lang="fr-FR" dirty="0" err="1" smtClean="0"/>
              <a:t>facility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18 </a:t>
            </a:r>
            <a:r>
              <a:rPr lang="fr-FR" dirty="0" err="1" smtClean="0"/>
              <a:t>October</a:t>
            </a:r>
            <a:r>
              <a:rPr lang="fr-FR" dirty="0" smtClean="0"/>
              <a:t> 2013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2276872"/>
            <a:ext cx="3990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D12-DC System </a:t>
            </a:r>
            <a:r>
              <a:rPr lang="fr-FR" dirty="0" err="1" smtClean="0"/>
              <a:t>analysis</a:t>
            </a:r>
            <a:endParaRPr lang="fr-FR" dirty="0" smtClean="0"/>
          </a:p>
          <a:p>
            <a:r>
              <a:rPr lang="fr-FR" dirty="0" smtClean="0"/>
              <a:t>D13-Instrumentation </a:t>
            </a:r>
            <a:r>
              <a:rPr lang="fr-FR" dirty="0" smtClean="0"/>
              <a:t>design</a:t>
            </a:r>
          </a:p>
          <a:p>
            <a:r>
              <a:rPr lang="fr-FR" i="1" dirty="0" smtClean="0"/>
              <a:t> </a:t>
            </a:r>
            <a:r>
              <a:rPr lang="fr-FR" i="1" dirty="0" err="1" smtClean="0"/>
              <a:t>See</a:t>
            </a:r>
            <a:r>
              <a:rPr lang="fr-FR" i="1" dirty="0" smtClean="0"/>
              <a:t> the Sigmaphi </a:t>
            </a:r>
            <a:r>
              <a:rPr lang="fr-FR" i="1" dirty="0" err="1" smtClean="0"/>
              <a:t>Technical</a:t>
            </a:r>
            <a:r>
              <a:rPr lang="fr-FR" i="1" dirty="0" smtClean="0"/>
              <a:t> </a:t>
            </a:r>
            <a:r>
              <a:rPr lang="fr-FR" i="1" dirty="0" err="1" smtClean="0"/>
              <a:t>Specification</a:t>
            </a:r>
            <a:endParaRPr lang="fr-FR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smtClean="0"/>
              <a:t>Titre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25649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SIGMAPHI’S  RESPONSIBILITY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2276872"/>
            <a:ext cx="24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D15 – </a:t>
            </a:r>
            <a:r>
              <a:rPr lang="fr-FR" dirty="0" err="1" smtClean="0"/>
              <a:t>Drawings</a:t>
            </a:r>
            <a:r>
              <a:rPr lang="fr-FR" dirty="0" smtClean="0"/>
              <a:t> package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5" y="1146175"/>
            <a:ext cx="902656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171" y="1209676"/>
            <a:ext cx="876672" cy="17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6836" y="1166587"/>
            <a:ext cx="872109" cy="17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568" y="1180874"/>
            <a:ext cx="1061060" cy="20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2208" y="1174979"/>
            <a:ext cx="1169933" cy="144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9520" y="1179284"/>
            <a:ext cx="673779" cy="213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114" y="1168400"/>
            <a:ext cx="1109509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8775" y="1168399"/>
            <a:ext cx="876619" cy="172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020311" y="260648"/>
            <a:ext cx="28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Drawings Package review</a:t>
            </a:r>
            <a:endParaRPr lang="en-GB" sz="2000" b="1" dirty="0"/>
          </a:p>
        </p:txBody>
      </p:sp>
      <p:pic>
        <p:nvPicPr>
          <p:cNvPr id="60622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075" y="4051299"/>
            <a:ext cx="2525498" cy="17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0250" y="4114800"/>
            <a:ext cx="24857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23706" y="4064000"/>
            <a:ext cx="259609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2351314" y="7239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Coil</a:t>
            </a:r>
            <a:r>
              <a:rPr lang="fr-FR" b="1" dirty="0" smtClean="0"/>
              <a:t> </a:t>
            </a:r>
            <a:r>
              <a:rPr lang="fr-FR" b="1" dirty="0" err="1" smtClean="0"/>
              <a:t>drawings</a:t>
            </a:r>
            <a:r>
              <a:rPr lang="fr-FR" b="1" dirty="0" smtClean="0"/>
              <a:t> – </a:t>
            </a:r>
            <a:r>
              <a:rPr lang="fr-FR" b="1" dirty="0" err="1" smtClean="0"/>
              <a:t>References</a:t>
            </a:r>
            <a:r>
              <a:rPr lang="fr-FR" b="1" dirty="0" smtClean="0"/>
              <a:t> 200-XXX</a:t>
            </a:r>
            <a:endParaRPr lang="fr-FR" b="1" dirty="0"/>
          </a:p>
        </p:txBody>
      </p:sp>
      <p:pic>
        <p:nvPicPr>
          <p:cNvPr id="74957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56977" y="2725739"/>
            <a:ext cx="1069448" cy="91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20311" y="260648"/>
            <a:ext cx="28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Drawings Package review</a:t>
            </a:r>
            <a:endParaRPr lang="en-GB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51314" y="7239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Collared</a:t>
            </a:r>
            <a:r>
              <a:rPr lang="fr-FR" b="1" dirty="0" smtClean="0"/>
              <a:t> </a:t>
            </a:r>
            <a:r>
              <a:rPr lang="fr-FR" b="1" dirty="0" err="1" smtClean="0"/>
              <a:t>coil</a:t>
            </a:r>
            <a:r>
              <a:rPr lang="fr-FR" b="1" dirty="0" smtClean="0"/>
              <a:t>– </a:t>
            </a:r>
            <a:r>
              <a:rPr lang="fr-FR" b="1" dirty="0" err="1" smtClean="0"/>
              <a:t>References</a:t>
            </a:r>
            <a:r>
              <a:rPr lang="fr-FR" b="1" dirty="0" smtClean="0"/>
              <a:t>  700-XXX and 704-XXX</a:t>
            </a:r>
            <a:endParaRPr lang="fr-FR" b="1" dirty="0"/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2348880"/>
            <a:ext cx="411699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417927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1828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196752"/>
            <a:ext cx="1943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20311" y="260648"/>
            <a:ext cx="28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Drawings Package review</a:t>
            </a:r>
            <a:endParaRPr lang="en-GB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51314" y="7239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Helium</a:t>
            </a:r>
            <a:r>
              <a:rPr lang="fr-FR" b="1" dirty="0" smtClean="0"/>
              <a:t> </a:t>
            </a:r>
            <a:r>
              <a:rPr lang="fr-FR" b="1" dirty="0" err="1" smtClean="0"/>
              <a:t>Vessel</a:t>
            </a:r>
            <a:r>
              <a:rPr lang="fr-FR" b="1" dirty="0" smtClean="0"/>
              <a:t> </a:t>
            </a:r>
            <a:r>
              <a:rPr lang="fr-FR" b="1" dirty="0" err="1" smtClean="0"/>
              <a:t>drawings</a:t>
            </a:r>
            <a:r>
              <a:rPr lang="fr-FR" b="1" dirty="0" smtClean="0"/>
              <a:t> – </a:t>
            </a:r>
            <a:r>
              <a:rPr lang="fr-FR" b="1" dirty="0" err="1" smtClean="0"/>
              <a:t>References</a:t>
            </a:r>
            <a:r>
              <a:rPr lang="fr-FR" b="1" dirty="0" smtClean="0"/>
              <a:t> 703-XXX</a:t>
            </a:r>
            <a:endParaRPr lang="fr-FR" b="1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569667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19621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20311" y="260648"/>
            <a:ext cx="28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Drawings Package review</a:t>
            </a:r>
            <a:endParaRPr lang="en-GB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51314" y="7239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Radiation </a:t>
            </a:r>
            <a:r>
              <a:rPr lang="fr-FR" b="1" dirty="0" err="1" smtClean="0"/>
              <a:t>Screen</a:t>
            </a:r>
            <a:r>
              <a:rPr lang="fr-FR" b="1" dirty="0" smtClean="0"/>
              <a:t> </a:t>
            </a:r>
            <a:r>
              <a:rPr lang="fr-FR" b="1" dirty="0" err="1" smtClean="0"/>
              <a:t>drawings</a:t>
            </a:r>
            <a:r>
              <a:rPr lang="fr-FR" b="1" dirty="0" smtClean="0"/>
              <a:t> – </a:t>
            </a:r>
            <a:r>
              <a:rPr lang="fr-FR" b="1" dirty="0" err="1" smtClean="0"/>
              <a:t>References</a:t>
            </a:r>
            <a:r>
              <a:rPr lang="fr-FR" b="1" dirty="0" smtClean="0"/>
              <a:t> 702-XXX</a:t>
            </a:r>
            <a:endParaRPr lang="fr-FR" b="1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7068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1828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268760"/>
            <a:ext cx="1790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20311" y="260648"/>
            <a:ext cx="28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Drawings Package review</a:t>
            </a:r>
            <a:endParaRPr lang="en-GB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351314" y="7239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Outer</a:t>
            </a:r>
            <a:r>
              <a:rPr lang="fr-FR" b="1" dirty="0" smtClean="0"/>
              <a:t> </a:t>
            </a:r>
            <a:r>
              <a:rPr lang="fr-FR" b="1" dirty="0" err="1" smtClean="0"/>
              <a:t>Vessel</a:t>
            </a:r>
            <a:r>
              <a:rPr lang="fr-FR" b="1" dirty="0" smtClean="0"/>
              <a:t> </a:t>
            </a:r>
            <a:r>
              <a:rPr lang="fr-FR" b="1" dirty="0" err="1" smtClean="0"/>
              <a:t>drawings</a:t>
            </a:r>
            <a:r>
              <a:rPr lang="fr-FR" b="1" dirty="0" smtClean="0"/>
              <a:t> – </a:t>
            </a:r>
            <a:r>
              <a:rPr lang="fr-FR" b="1" dirty="0" err="1" smtClean="0"/>
              <a:t>References</a:t>
            </a:r>
            <a:r>
              <a:rPr lang="fr-FR" b="1" dirty="0" smtClean="0"/>
              <a:t> 701-XXX</a:t>
            </a:r>
            <a:endParaRPr lang="fr-FR" b="1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68760"/>
            <a:ext cx="651138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20002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933056"/>
            <a:ext cx="18478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20310" y="260648"/>
            <a:ext cx="28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Drawings Package review</a:t>
            </a:r>
            <a:endParaRPr lang="en-GB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85257" y="723900"/>
            <a:ext cx="657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Suspension Links </a:t>
            </a:r>
            <a:r>
              <a:rPr lang="fr-FR" b="1" dirty="0" err="1" smtClean="0"/>
              <a:t>drawings</a:t>
            </a:r>
            <a:r>
              <a:rPr lang="fr-FR" b="1" dirty="0" smtClean="0"/>
              <a:t> – </a:t>
            </a:r>
            <a:r>
              <a:rPr lang="fr-FR" b="1" dirty="0" err="1" smtClean="0"/>
              <a:t>References</a:t>
            </a:r>
            <a:r>
              <a:rPr lang="fr-FR" b="1" dirty="0" smtClean="0"/>
              <a:t> 706-XXX and 705-XXX</a:t>
            </a:r>
            <a:endParaRPr lang="fr-FR" b="1" dirty="0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3672408" cy="257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12776"/>
            <a:ext cx="3528392" cy="24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1876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76872"/>
            <a:ext cx="20478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20688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drawings</a:t>
            </a:r>
            <a:r>
              <a:rPr lang="fr-FR" b="1" dirty="0" smtClean="0"/>
              <a:t> – </a:t>
            </a:r>
            <a:r>
              <a:rPr lang="fr-FR" b="1" dirty="0" err="1" smtClean="0"/>
              <a:t>References</a:t>
            </a:r>
            <a:r>
              <a:rPr lang="fr-FR" b="1" dirty="0" smtClean="0"/>
              <a:t> 001-001 </a:t>
            </a:r>
            <a:endParaRPr lang="fr-FR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6372200" cy="44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1866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D15-</a:t>
            </a:r>
            <a:r>
              <a:rPr lang="fr-FR" dirty="0" err="1" smtClean="0"/>
              <a:t>Drawings</a:t>
            </a:r>
            <a:r>
              <a:rPr lang="fr-FR" dirty="0" smtClean="0"/>
              <a:t> package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70453" y="1340768"/>
            <a:ext cx="7301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 DO LIST: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spacers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r>
              <a:rPr lang="fr-FR" dirty="0" smtClean="0"/>
              <a:t>  to </a:t>
            </a:r>
            <a:r>
              <a:rPr lang="fr-FR" dirty="0" err="1" smtClean="0"/>
              <a:t>be</a:t>
            </a:r>
            <a:r>
              <a:rPr lang="fr-FR" dirty="0" smtClean="0"/>
              <a:t> consistent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Opera</a:t>
            </a:r>
            <a:r>
              <a:rPr lang="fr-FR" dirty="0" smtClean="0"/>
              <a:t> model and the </a:t>
            </a:r>
            <a:r>
              <a:rPr lang="fr-FR" dirty="0" err="1" smtClean="0"/>
              <a:t>consolidated</a:t>
            </a:r>
            <a:r>
              <a:rPr lang="fr-FR" dirty="0" smtClean="0"/>
              <a:t> </a:t>
            </a:r>
            <a:r>
              <a:rPr lang="fr-FR" dirty="0" err="1" smtClean="0"/>
              <a:t>conductor</a:t>
            </a:r>
            <a:r>
              <a:rPr lang="fr-FR" dirty="0" smtClean="0"/>
              <a:t> </a:t>
            </a:r>
            <a:r>
              <a:rPr lang="fr-FR" dirty="0" smtClean="0"/>
              <a:t>dimensions</a:t>
            </a:r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15 May 2013</a:t>
            </a:r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Update the  </a:t>
            </a:r>
            <a:r>
              <a:rPr lang="fr-FR" dirty="0" err="1" smtClean="0"/>
              <a:t>welds</a:t>
            </a:r>
            <a:r>
              <a:rPr lang="fr-FR" dirty="0" smtClean="0"/>
              <a:t> design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vessels</a:t>
            </a:r>
            <a:r>
              <a:rPr lang="fr-FR" dirty="0" smtClean="0"/>
              <a:t> parts </a:t>
            </a:r>
            <a:r>
              <a:rPr lang="fr-FR" dirty="0" err="1" smtClean="0"/>
              <a:t>subcontractor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Validate</a:t>
            </a:r>
            <a:r>
              <a:rPr lang="fr-FR" dirty="0" smtClean="0"/>
              <a:t> the </a:t>
            </a:r>
            <a:r>
              <a:rPr lang="fr-FR" dirty="0" err="1" smtClean="0"/>
              <a:t>tolerances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up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vessels</a:t>
            </a:r>
            <a:r>
              <a:rPr lang="fr-FR" dirty="0" smtClean="0"/>
              <a:t>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smtClean="0"/>
              <a:t>bore</a:t>
            </a:r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19 July 2013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temporary</a:t>
            </a:r>
            <a:r>
              <a:rPr lang="fr-FR" dirty="0" smtClean="0"/>
              <a:t> </a:t>
            </a:r>
            <a:r>
              <a:rPr lang="fr-FR" dirty="0" err="1" smtClean="0"/>
              <a:t>collars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the real </a:t>
            </a:r>
            <a:r>
              <a:rPr lang="fr-FR" dirty="0" err="1" smtClean="0"/>
              <a:t>coil</a:t>
            </a:r>
            <a:r>
              <a:rPr lang="fr-FR" dirty="0" smtClean="0"/>
              <a:t> </a:t>
            </a:r>
            <a:r>
              <a:rPr lang="fr-FR" dirty="0" err="1" smtClean="0"/>
              <a:t>modulus</a:t>
            </a:r>
            <a:r>
              <a:rPr lang="fr-FR" dirty="0" smtClean="0"/>
              <a:t> and initial stress/</a:t>
            </a:r>
            <a:r>
              <a:rPr lang="fr-FR" dirty="0" err="1" smtClean="0"/>
              <a:t>strain</a:t>
            </a:r>
            <a:r>
              <a:rPr lang="fr-FR" dirty="0" smtClean="0"/>
              <a:t> </a:t>
            </a:r>
            <a:r>
              <a:rPr lang="fr-FR" dirty="0" err="1" smtClean="0"/>
              <a:t>lag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Completion</a:t>
            </a:r>
            <a:r>
              <a:rPr lang="fr-FR" dirty="0" smtClean="0"/>
              <a:t> date: 19 July 2013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35696" y="2420888"/>
            <a:ext cx="629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err="1" smtClean="0"/>
              <a:t>Thank</a:t>
            </a:r>
            <a:r>
              <a:rPr lang="fr-FR" sz="4000" b="1" i="1" dirty="0" smtClean="0"/>
              <a:t> </a:t>
            </a:r>
            <a:r>
              <a:rPr lang="fr-FR" sz="4000" b="1" i="1" dirty="0" err="1" smtClean="0"/>
              <a:t>you</a:t>
            </a:r>
            <a:r>
              <a:rPr lang="fr-FR" sz="4000" b="1" i="1" dirty="0" smtClean="0"/>
              <a:t> for </a:t>
            </a:r>
            <a:r>
              <a:rPr lang="fr-FR" sz="4000" b="1" i="1" dirty="0" err="1" smtClean="0"/>
              <a:t>your</a:t>
            </a:r>
            <a:r>
              <a:rPr lang="fr-FR" sz="4000" b="1" i="1" dirty="0" smtClean="0"/>
              <a:t> attention</a:t>
            </a:r>
            <a:endParaRPr lang="fr-FR" sz="4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376264" cy="13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23330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05489"/>
            <a:ext cx="2304256" cy="13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24002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348880"/>
            <a:ext cx="2336822" cy="131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4032448" cy="22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365104"/>
            <a:ext cx="4104456" cy="181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364088" y="263691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Large variation of the SC </a:t>
            </a:r>
            <a:r>
              <a:rPr lang="fr-FR" sz="1600" dirty="0" err="1" smtClean="0"/>
              <a:t>cable</a:t>
            </a:r>
            <a:r>
              <a:rPr lang="fr-FR" sz="1600" dirty="0" smtClean="0"/>
              <a:t> </a:t>
            </a:r>
            <a:r>
              <a:rPr lang="fr-FR" sz="1600" dirty="0" err="1" smtClean="0"/>
              <a:t>height</a:t>
            </a:r>
            <a:r>
              <a:rPr lang="fr-FR" sz="1600" dirty="0" smtClean="0"/>
              <a:t> </a:t>
            </a:r>
            <a:r>
              <a:rPr lang="fr-FR" sz="1600" dirty="0" err="1" smtClean="0"/>
              <a:t>along</a:t>
            </a:r>
            <a:r>
              <a:rPr lang="fr-FR" sz="1600" dirty="0" smtClean="0"/>
              <a:t> the </a:t>
            </a:r>
            <a:r>
              <a:rPr lang="fr-FR" sz="1600" dirty="0" err="1" smtClean="0"/>
              <a:t>reel</a:t>
            </a:r>
            <a:r>
              <a:rPr lang="fr-FR" sz="1600" dirty="0" smtClean="0"/>
              <a:t> </a:t>
            </a:r>
            <a:r>
              <a:rPr lang="fr-FR" sz="1600" dirty="0" err="1" smtClean="0"/>
              <a:t>length</a:t>
            </a:r>
            <a:r>
              <a:rPr lang="fr-FR" sz="1600" dirty="0" smtClean="0"/>
              <a:t>: 3,10-3,25 mm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err="1" smtClean="0"/>
              <a:t>Might</a:t>
            </a:r>
            <a:r>
              <a:rPr lang="fr-FR" sz="1600" dirty="0" smtClean="0"/>
              <a:t> </a:t>
            </a:r>
            <a:r>
              <a:rPr lang="fr-FR" sz="1600" dirty="0" err="1" smtClean="0"/>
              <a:t>induce</a:t>
            </a:r>
            <a:r>
              <a:rPr lang="fr-FR" sz="1600" dirty="0" smtClean="0"/>
              <a:t> </a:t>
            </a:r>
            <a:r>
              <a:rPr lang="fr-FR" sz="1600" dirty="0" err="1" smtClean="0"/>
              <a:t>some</a:t>
            </a:r>
            <a:r>
              <a:rPr lang="fr-FR" sz="1600" dirty="0" smtClean="0"/>
              <a:t> </a:t>
            </a:r>
            <a:r>
              <a:rPr lang="fr-FR" sz="1600" dirty="0" err="1" smtClean="0"/>
              <a:t>unexpected</a:t>
            </a:r>
            <a:r>
              <a:rPr lang="fr-FR" sz="1600" dirty="0" smtClean="0"/>
              <a:t> variations on the </a:t>
            </a:r>
            <a:r>
              <a:rPr lang="fr-FR" sz="1600" dirty="0" err="1" smtClean="0"/>
              <a:t>conductor</a:t>
            </a:r>
            <a:r>
              <a:rPr lang="fr-FR" sz="1600" dirty="0" smtClean="0"/>
              <a:t> </a:t>
            </a:r>
            <a:r>
              <a:rPr lang="fr-FR" sz="1600" dirty="0" err="1" smtClean="0"/>
              <a:t>properties</a:t>
            </a:r>
            <a:r>
              <a:rPr lang="fr-FR" sz="1600" dirty="0" smtClean="0"/>
              <a:t> </a:t>
            </a:r>
            <a:r>
              <a:rPr lang="fr-FR" sz="1600" dirty="0" err="1" smtClean="0"/>
              <a:t>after</a:t>
            </a:r>
            <a:r>
              <a:rPr lang="fr-FR" sz="1600" dirty="0" smtClean="0"/>
              <a:t> consolidation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843808" y="4046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Conductor</a:t>
            </a:r>
            <a:r>
              <a:rPr lang="fr-FR" dirty="0" smtClean="0"/>
              <a:t> dimensions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 err="1" smtClean="0"/>
              <a:t>Micrography</a:t>
            </a:r>
            <a:r>
              <a:rPr lang="fr-FR" sz="1600" dirty="0" smtClean="0"/>
              <a:t> – </a:t>
            </a:r>
            <a:r>
              <a:rPr lang="fr-FR" sz="1600" dirty="0" err="1" smtClean="0"/>
              <a:t>Consolidated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2,95 mm  </a:t>
            </a:r>
            <a:r>
              <a:rPr lang="fr-FR" sz="1600" dirty="0" err="1" smtClean="0"/>
              <a:t>tested</a:t>
            </a: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smtClean="0"/>
              <a:t>Titre</a:t>
            </a:r>
            <a:endParaRPr lang="fr-FR" dirty="0"/>
          </a:p>
        </p:txBody>
      </p:sp>
      <p:pic>
        <p:nvPicPr>
          <p:cNvPr id="6" name="Image 5" descr="sample100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168352" cy="2376264"/>
          </a:xfrm>
          <a:prstGeom prst="rect">
            <a:avLst/>
          </a:prstGeom>
        </p:spPr>
      </p:pic>
      <p:pic>
        <p:nvPicPr>
          <p:cNvPr id="7" name="Image 6" descr="sample1000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05064"/>
            <a:ext cx="3312368" cy="2484276"/>
          </a:xfrm>
          <a:prstGeom prst="rect">
            <a:avLst/>
          </a:prstGeom>
        </p:spPr>
      </p:pic>
      <p:pic>
        <p:nvPicPr>
          <p:cNvPr id="8" name="Image 7" descr="295T-07-left7&amp;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113112" cy="2334834"/>
          </a:xfrm>
          <a:prstGeom prst="rect">
            <a:avLst/>
          </a:prstGeom>
        </p:spPr>
      </p:pic>
      <p:pic>
        <p:nvPicPr>
          <p:cNvPr id="9" name="Image 8" descr="295T-03-left3&amp;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221088"/>
            <a:ext cx="2952328" cy="2214246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4788024" y="1628800"/>
            <a:ext cx="50405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7524328" y="2996952"/>
            <a:ext cx="86409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355976" y="3356992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11960" y="148478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crack</a:t>
            </a:r>
            <a:endParaRPr lang="fr-FR" sz="12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923928" y="321297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void</a:t>
            </a:r>
            <a:endParaRPr lang="fr-FR" sz="1200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135888" y="27089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void</a:t>
            </a:r>
            <a:endParaRPr lang="fr-FR" sz="1200" i="1" dirty="0"/>
          </a:p>
        </p:txBody>
      </p:sp>
      <p:sp>
        <p:nvSpPr>
          <p:cNvPr id="16" name="Rectangle 15"/>
          <p:cNvSpPr/>
          <p:nvPr/>
        </p:nvSpPr>
        <p:spPr>
          <a:xfrm>
            <a:off x="395536" y="6488668"/>
            <a:ext cx="1550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 smtClean="0"/>
              <a:t>Courtesy</a:t>
            </a:r>
            <a:r>
              <a:rPr lang="fr-FR" sz="1600" i="1" dirty="0" smtClean="0"/>
              <a:t> of JLAB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Conductor</a:t>
            </a:r>
            <a:r>
              <a:rPr lang="fr-FR" dirty="0" smtClean="0"/>
              <a:t>  </a:t>
            </a:r>
            <a:r>
              <a:rPr lang="fr-FR" dirty="0" err="1" smtClean="0"/>
              <a:t>quality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smtClean="0"/>
              <a:t>Titre</a:t>
            </a:r>
            <a:endParaRPr lang="fr-FR" dirty="0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59377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2577677" cy="169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295T-07-left7&amp;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36912"/>
            <a:ext cx="2400267" cy="18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03648" y="472514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Large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soldering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SC layer, </a:t>
            </a:r>
            <a:r>
              <a:rPr lang="fr-FR" dirty="0" err="1" smtClean="0"/>
              <a:t>measured</a:t>
            </a:r>
            <a:r>
              <a:rPr lang="fr-FR" dirty="0" smtClean="0"/>
              <a:t> longer </a:t>
            </a:r>
            <a:r>
              <a:rPr lang="fr-FR" dirty="0" err="1" smtClean="0"/>
              <a:t>than</a:t>
            </a:r>
            <a:r>
              <a:rPr lang="fr-FR" dirty="0" smtClean="0"/>
              <a:t> 20mm in </a:t>
            </a:r>
            <a:r>
              <a:rPr lang="fr-FR" dirty="0" err="1" smtClean="0"/>
              <a:t>some</a:t>
            </a:r>
            <a:r>
              <a:rPr lang="fr-FR" dirty="0" smtClean="0"/>
              <a:t>  location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Local </a:t>
            </a:r>
            <a:r>
              <a:rPr lang="fr-FR" dirty="0" err="1" smtClean="0"/>
              <a:t>soldering</a:t>
            </a:r>
            <a:r>
              <a:rPr lang="fr-FR" dirty="0" smtClean="0"/>
              <a:t> cracks,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worse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99792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Conductor</a:t>
            </a:r>
            <a:r>
              <a:rPr lang="fr-FR" dirty="0" smtClean="0"/>
              <a:t>  MQE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98072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to the </a:t>
            </a:r>
            <a:r>
              <a:rPr lang="fr-FR" dirty="0" err="1" smtClean="0"/>
              <a:t>calculated</a:t>
            </a:r>
            <a:r>
              <a:rPr lang="fr-FR" dirty="0" smtClean="0"/>
              <a:t>  MPZ</a:t>
            </a:r>
          </a:p>
          <a:p>
            <a:r>
              <a:rPr lang="fr-FR" dirty="0" smtClean="0"/>
              <a:t>MQE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vary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20mJ  and 1mJ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608512" cy="192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5472608" cy="176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16820"/>
            <a:ext cx="2841446" cy="172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076056" y="2924944"/>
          <a:ext cx="3454400" cy="1714500"/>
        </p:xfrm>
        <a:graphic>
          <a:graphicData uri="http://schemas.openxmlformats.org/drawingml/2006/table">
            <a:tbl>
              <a:tblPr/>
              <a:tblGrid>
                <a:gridCol w="1293023"/>
                <a:gridCol w="370793"/>
                <a:gridCol w="887369"/>
                <a:gridCol w="90321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Void &lt; 11mm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Void &gt; 11mm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Wire length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Magnetic force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Displacement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MQE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940152" y="4941168"/>
            <a:ext cx="280831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Theses</a:t>
            </a:r>
            <a:r>
              <a:rPr lang="fr-FR" b="1" i="1" dirty="0" smtClean="0"/>
              <a:t> </a:t>
            </a:r>
            <a:r>
              <a:rPr lang="fr-FR" b="1" i="1" dirty="0" err="1" smtClean="0"/>
              <a:t>calculations</a:t>
            </a:r>
            <a:r>
              <a:rPr lang="fr-FR" b="1" i="1" dirty="0" smtClean="0"/>
              <a:t> </a:t>
            </a:r>
            <a:r>
              <a:rPr lang="fr-FR" b="1" i="1" dirty="0" err="1" smtClean="0"/>
              <a:t>predict</a:t>
            </a:r>
            <a:r>
              <a:rPr lang="fr-FR" b="1" i="1" dirty="0" smtClean="0"/>
              <a:t> </a:t>
            </a:r>
            <a:r>
              <a:rPr lang="fr-FR" b="1" i="1" dirty="0" err="1" smtClean="0"/>
              <a:t>that</a:t>
            </a:r>
            <a:r>
              <a:rPr lang="fr-FR" b="1" i="1" dirty="0" smtClean="0"/>
              <a:t> a </a:t>
            </a:r>
            <a:r>
              <a:rPr lang="fr-FR" b="1" i="1" dirty="0" err="1" smtClean="0"/>
              <a:t>wire</a:t>
            </a:r>
            <a:r>
              <a:rPr lang="fr-FR" b="1" i="1" dirty="0" smtClean="0"/>
              <a:t> </a:t>
            </a:r>
            <a:r>
              <a:rPr lang="fr-FR" b="1" i="1" dirty="0" err="1" smtClean="0"/>
              <a:t>movement</a:t>
            </a:r>
            <a:r>
              <a:rPr lang="fr-FR" b="1" i="1" dirty="0" smtClean="0"/>
              <a:t> of 6 microns </a:t>
            </a:r>
            <a:r>
              <a:rPr lang="fr-FR" b="1" i="1" dirty="0" err="1" smtClean="0"/>
              <a:t>might</a:t>
            </a:r>
            <a:r>
              <a:rPr lang="fr-FR" b="1" i="1" dirty="0" smtClean="0"/>
              <a:t> </a:t>
            </a:r>
            <a:r>
              <a:rPr lang="fr-FR" b="1" i="1" dirty="0" err="1" smtClean="0"/>
              <a:t>be</a:t>
            </a:r>
            <a:r>
              <a:rPr lang="fr-FR" b="1" i="1" dirty="0" smtClean="0"/>
              <a:t> </a:t>
            </a:r>
            <a:r>
              <a:rPr lang="fr-FR" b="1" i="1" dirty="0" err="1" smtClean="0"/>
              <a:t>enough</a:t>
            </a:r>
            <a:r>
              <a:rPr lang="fr-FR" b="1" i="1" dirty="0" smtClean="0"/>
              <a:t> to trigger a </a:t>
            </a:r>
            <a:r>
              <a:rPr lang="fr-FR" b="1" i="1" dirty="0" err="1" smtClean="0"/>
              <a:t>quench</a:t>
            </a:r>
            <a:r>
              <a:rPr lang="fr-FR" b="1" i="1" dirty="0" smtClean="0"/>
              <a:t>…</a:t>
            </a:r>
            <a:endParaRPr lang="fr-FR" b="1" i="1" dirty="0"/>
          </a:p>
        </p:txBody>
      </p:sp>
      <p:sp>
        <p:nvSpPr>
          <p:cNvPr id="10" name="Ellipse 9"/>
          <p:cNvSpPr/>
          <p:nvPr/>
        </p:nvSpPr>
        <p:spPr>
          <a:xfrm>
            <a:off x="7812360" y="4005064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smtClean="0"/>
              <a:t>Titre</a:t>
            </a:r>
            <a:endParaRPr lang="fr-FR" dirty="0"/>
          </a:p>
        </p:txBody>
      </p:sp>
      <p:pic>
        <p:nvPicPr>
          <p:cNvPr id="453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4928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6586314" cy="18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7787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558924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Ansys version 33 </a:t>
            </a:r>
          </a:p>
          <a:p>
            <a:r>
              <a:rPr lang="fr-FR" dirty="0" err="1" smtClean="0"/>
              <a:t>Collaring</a:t>
            </a:r>
            <a:r>
              <a:rPr lang="fr-FR" dirty="0" smtClean="0"/>
              <a:t>  </a:t>
            </a:r>
            <a:r>
              <a:rPr lang="fr-FR" dirty="0" err="1" smtClean="0"/>
              <a:t>temperature</a:t>
            </a:r>
            <a:r>
              <a:rPr lang="fr-FR" dirty="0" smtClean="0"/>
              <a:t>: 90°C</a:t>
            </a:r>
          </a:p>
          <a:p>
            <a:r>
              <a:rPr lang="fr-FR" dirty="0" smtClean="0"/>
              <a:t>100% Nominal </a:t>
            </a:r>
            <a:r>
              <a:rPr lang="fr-FR" dirty="0" err="1" smtClean="0"/>
              <a:t>current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120 </a:t>
            </a:r>
            <a:r>
              <a:rPr lang="fr-FR" b="1" dirty="0" err="1" smtClean="0"/>
              <a:t>MPa</a:t>
            </a:r>
            <a:endParaRPr lang="fr-FR" b="1" dirty="0"/>
          </a:p>
        </p:txBody>
      </p:sp>
      <p:cxnSp>
        <p:nvCxnSpPr>
          <p:cNvPr id="8" name="Connecteur droit avec flèche 7"/>
          <p:cNvCxnSpPr>
            <a:stCxn id="6" idx="3"/>
          </p:cNvCxnSpPr>
          <p:nvPr/>
        </p:nvCxnSpPr>
        <p:spPr>
          <a:xfrm flipV="1">
            <a:off x="1080120" y="4581128"/>
            <a:ext cx="827584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6559</TotalTime>
  <Words>994</Words>
  <Application>Microsoft Office PowerPoint</Application>
  <PresentationFormat>Affichage à l'écran (4:3)</PresentationFormat>
  <Paragraphs>274</Paragraphs>
  <Slides>39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Thème Office</vt:lpstr>
      <vt:lpstr>Acrobat Document</vt:lpstr>
      <vt:lpstr>Feuille Microsoft Office Excel 97-2003</vt:lpstr>
      <vt:lpstr> </vt:lpstr>
      <vt:lpstr>Summary of the meeting objectives</vt:lpstr>
      <vt:lpstr>Diapositive 3</vt:lpstr>
      <vt:lpstr>Diapositive 4</vt:lpstr>
      <vt:lpstr>Micrography – Consolidated at 2,95 mm  tested</vt:lpstr>
      <vt:lpstr>Conductor  quality</vt:lpstr>
      <vt:lpstr>Diapositive 7</vt:lpstr>
      <vt:lpstr>Diapositive 8</vt:lpstr>
      <vt:lpstr>Diapositive 9</vt:lpstr>
      <vt:lpstr>Diapositive 10</vt:lpstr>
      <vt:lpstr>SIGMAPHI’S RESPONSIBILITY</vt:lpstr>
      <vt:lpstr>Risk anlysis and sharing  (done with JLAB during the FDR review)</vt:lpstr>
      <vt:lpstr>Diapositive 13</vt:lpstr>
      <vt:lpstr>Diapositive 14</vt:lpstr>
      <vt:lpstr>D4 – FINAL DESIGN REVIEW</vt:lpstr>
      <vt:lpstr>Diapositive 16</vt:lpstr>
      <vt:lpstr>D5 – QA/QC Plan </vt:lpstr>
      <vt:lpstr>Diapositive 18</vt:lpstr>
      <vt:lpstr>Diapositive 19</vt:lpstr>
      <vt:lpstr>D7-Magnetic analysis</vt:lpstr>
      <vt:lpstr>Diapositive 21</vt:lpstr>
      <vt:lpstr>D7-MAGNETIC ANALYSIS</vt:lpstr>
      <vt:lpstr>Diapositive 23</vt:lpstr>
      <vt:lpstr>D8-STRESS ANALYSIS</vt:lpstr>
      <vt:lpstr>Diapositive 25</vt:lpstr>
      <vt:lpstr>Diapositive 26</vt:lpstr>
      <vt:lpstr>Diapositive 27</vt:lpstr>
      <vt:lpstr>D11 – PRESSURE ANALYSIS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D15-Drawings package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JL LANCELOT</dc:creator>
  <cp:lastModifiedBy>frederick forest</cp:lastModifiedBy>
  <cp:revision>269</cp:revision>
  <dcterms:created xsi:type="dcterms:W3CDTF">2009-09-23T05:20:35Z</dcterms:created>
  <dcterms:modified xsi:type="dcterms:W3CDTF">2013-04-24T09:27:28Z</dcterms:modified>
</cp:coreProperties>
</file>