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481" r:id="rId2"/>
    <p:sldId id="565" r:id="rId3"/>
    <p:sldId id="587" r:id="rId4"/>
    <p:sldId id="594" r:id="rId5"/>
    <p:sldId id="588" r:id="rId6"/>
    <p:sldId id="592" r:id="rId7"/>
    <p:sldId id="598" r:id="rId8"/>
    <p:sldId id="599" r:id="rId9"/>
    <p:sldId id="613" r:id="rId10"/>
    <p:sldId id="614" r:id="rId11"/>
    <p:sldId id="615" r:id="rId12"/>
    <p:sldId id="596" r:id="rId13"/>
    <p:sldId id="601" r:id="rId14"/>
    <p:sldId id="602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1" r:id="rId23"/>
    <p:sldId id="610" r:id="rId24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tion par défaut" id="{8F963386-C6E2-4606-85D5-3D06984D46F8}">
          <p14:sldIdLst>
            <p14:sldId id="481"/>
            <p14:sldId id="565"/>
            <p14:sldId id="587"/>
            <p14:sldId id="594"/>
            <p14:sldId id="593"/>
            <p14:sldId id="588"/>
            <p14:sldId id="592"/>
            <p14:sldId id="591"/>
            <p14:sldId id="589"/>
            <p14:sldId id="59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ury PORHIEL" initials="AP" lastIdx="0" clrIdx="0"/>
  <p:cmAuthor id="1" name="frederick forest" initials="f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5" autoAdjust="0"/>
    <p:restoredTop sz="88099" autoAdjust="0"/>
  </p:normalViewPr>
  <p:slideViewPr>
    <p:cSldViewPr>
      <p:cViewPr>
        <p:scale>
          <a:sx n="125" d="100"/>
          <a:sy n="125" d="100"/>
        </p:scale>
        <p:origin x="-189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34" y="-96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5"/>
          </a:xfrm>
          <a:prstGeom prst="rect">
            <a:avLst/>
          </a:prstGeom>
        </p:spPr>
        <p:txBody>
          <a:bodyPr vert="horz" lIns="96011" tIns="48006" rIns="96011" bIns="48006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285"/>
          </a:xfrm>
          <a:prstGeom prst="rect">
            <a:avLst/>
          </a:prstGeom>
        </p:spPr>
        <p:txBody>
          <a:bodyPr vert="horz" lIns="96011" tIns="48006" rIns="96011" bIns="48006" rtlCol="0"/>
          <a:lstStyle>
            <a:lvl1pPr algn="r">
              <a:defRPr sz="1300"/>
            </a:lvl1pPr>
          </a:lstStyle>
          <a:p>
            <a:fld id="{56DFBFBA-1D96-4DCA-BA64-EEA19B4D7627}" type="datetimeFigureOut">
              <a:rPr lang="fr-FR" smtClean="0"/>
              <a:pPr/>
              <a:t>26/06/2013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6011" tIns="48006" rIns="96011" bIns="48006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6011" tIns="48006" rIns="96011" bIns="48006" rtlCol="0" anchor="b"/>
          <a:lstStyle>
            <a:lvl1pPr algn="r">
              <a:defRPr sz="1300"/>
            </a:lvl1pPr>
          </a:lstStyle>
          <a:p>
            <a:fld id="{82F12CB8-CC36-446E-A892-86FB14EF29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2418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5"/>
          </a:xfrm>
          <a:prstGeom prst="rect">
            <a:avLst/>
          </a:prstGeom>
        </p:spPr>
        <p:txBody>
          <a:bodyPr vert="horz" lIns="96011" tIns="48006" rIns="96011" bIns="48006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285"/>
          </a:xfrm>
          <a:prstGeom prst="rect">
            <a:avLst/>
          </a:prstGeom>
        </p:spPr>
        <p:txBody>
          <a:bodyPr vert="horz" lIns="96011" tIns="48006" rIns="96011" bIns="48006" rtlCol="0"/>
          <a:lstStyle>
            <a:lvl1pPr algn="r">
              <a:defRPr sz="1300"/>
            </a:lvl1pPr>
          </a:lstStyle>
          <a:p>
            <a:fld id="{FA80BFCA-C830-4C3B-8630-7C0642422EE9}" type="datetimeFigureOut">
              <a:rPr lang="fr-FR" smtClean="0"/>
              <a:pPr/>
              <a:t>26/06/2013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1" tIns="48006" rIns="96011" bIns="4800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 vert="horz" lIns="96011" tIns="48006" rIns="96011" bIns="48006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6011" tIns="48006" rIns="96011" bIns="48006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6011" tIns="48006" rIns="96011" bIns="48006" rtlCol="0" anchor="b"/>
          <a:lstStyle>
            <a:lvl1pPr algn="r">
              <a:defRPr sz="1300"/>
            </a:lvl1pPr>
          </a:lstStyle>
          <a:p>
            <a:fld id="{51B4D05B-89F5-4BD1-BB19-5BAD0A87074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7613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0" y="0"/>
            <a:ext cx="9144000" cy="134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806"/>
          <a:stretch/>
        </p:blipFill>
        <p:spPr>
          <a:xfrm>
            <a:off x="0" y="0"/>
            <a:ext cx="2120900" cy="134874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2635502" y="260648"/>
            <a:ext cx="5911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Model</a:t>
            </a:r>
            <a:r>
              <a:rPr lang="en-US" sz="2800" b="1" baseline="0" dirty="0" smtClean="0">
                <a:solidFill>
                  <a:schemeClr val="accent6"/>
                </a:solidFill>
              </a:rPr>
              <a:t> OPERA-3D –  </a:t>
            </a:r>
            <a:r>
              <a:rPr lang="en-US" sz="2800" b="1" baseline="0" dirty="0" err="1" smtClean="0">
                <a:solidFill>
                  <a:schemeClr val="accent6"/>
                </a:solidFill>
              </a:rPr>
              <a:t>Vers</a:t>
            </a:r>
            <a:r>
              <a:rPr lang="en-US" sz="2800" b="1" baseline="0" dirty="0" smtClean="0">
                <a:solidFill>
                  <a:schemeClr val="accent6"/>
                </a:solidFill>
              </a:rPr>
              <a:t> 111 @ 4250A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6143-632B-4653-8E18-206BD205510B}" type="datetime1">
              <a:rPr lang="fr-FR" smtClean="0"/>
              <a:pPr/>
              <a:t>26/06/2013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3184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822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95536" y="6525344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bg1">
                    <a:lumMod val="50000"/>
                  </a:schemeClr>
                </a:solidFill>
              </a:rPr>
              <a:t>Sylvain ANTOINE</a:t>
            </a:r>
            <a:endParaRPr lang="fr-FR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884359" cy="40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E53B9A96-1E7C-44E8-AC88-AA179D57CCE9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42772" y="3018594"/>
            <a:ext cx="79336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Model Opera 3D    Analysis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Macro Model Vers-111 @ 4250 A</a:t>
            </a:r>
          </a:p>
          <a:p>
            <a:pPr algn="ctr"/>
            <a:endParaRPr lang="en-US" sz="1400" b="1" dirty="0" smtClean="0">
              <a:solidFill>
                <a:schemeClr val="accent6"/>
              </a:solidFill>
            </a:endParaRPr>
          </a:p>
          <a:p>
            <a:pPr algn="r"/>
            <a:r>
              <a:rPr lang="en-US" sz="2000" i="1" dirty="0" smtClean="0"/>
              <a:t>20 June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79512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noProof="0" dirty="0" smtClean="0"/>
                <a:t>By = f(x) @ </a:t>
              </a:r>
              <a:r>
                <a:rPr lang="en-US" b="1" dirty="0" smtClean="0"/>
                <a:t>4250A</a:t>
              </a:r>
              <a:endParaRPr lang="en-US" sz="1800" b="1" kern="1200" noProof="0" dirty="0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7632848" cy="399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65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79512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noProof="0" dirty="0" smtClean="0"/>
                <a:t>By = f(z) @ R=250mm @ </a:t>
              </a:r>
              <a:r>
                <a:rPr lang="en-US" b="1" dirty="0" smtClean="0"/>
                <a:t>4250A</a:t>
              </a:r>
              <a:endParaRPr lang="en-US" sz="1800" b="1" kern="1200" noProof="0" dirty="0"/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992888" cy="420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65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noProof="0" dirty="0" smtClean="0"/>
                <a:t>Harmonics –B3-B4-B6-B10 @ 4250A</a:t>
              </a:r>
              <a:endParaRPr lang="en-US" sz="1800" b="1" kern="1200" noProof="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621480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869160"/>
            <a:ext cx="2828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Fx</a:t>
              </a:r>
              <a:r>
                <a:rPr lang="en-US" b="1" dirty="0" smtClean="0"/>
                <a:t> force density in N/mm3 – 4250 A</a:t>
              </a:r>
              <a:endParaRPr lang="en-US" sz="1800" b="1" kern="1200" noProof="0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5400600" cy="447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132856"/>
            <a:ext cx="2277308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Fy</a:t>
              </a:r>
              <a:r>
                <a:rPr lang="en-US" b="1" dirty="0" smtClean="0"/>
                <a:t> force density in N/mm3 – 4250 A</a:t>
              </a:r>
              <a:endParaRPr lang="en-US" sz="1800" b="1" kern="1200" noProof="0" dirty="0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132856"/>
            <a:ext cx="2277308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5636915" cy="47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Fz</a:t>
              </a:r>
              <a:r>
                <a:rPr lang="en-US" b="1" dirty="0" smtClean="0"/>
                <a:t> force density in N/mm3 – 4250 A</a:t>
              </a:r>
              <a:endParaRPr lang="en-US" sz="1800" b="1" kern="1200" noProof="0" dirty="0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132856"/>
            <a:ext cx="2277308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5472608" cy="453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16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Fmod</a:t>
              </a:r>
              <a:r>
                <a:rPr lang="en-US" b="1" dirty="0" smtClean="0"/>
                <a:t> force density in N/mm3 – 4250 A</a:t>
              </a:r>
              <a:endParaRPr lang="en-US" sz="1800" b="1" kern="1200" noProof="0" dirty="0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132856"/>
            <a:ext cx="2277308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5287541" cy="454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Fx</a:t>
              </a:r>
              <a:r>
                <a:rPr lang="en-US" b="1" dirty="0" smtClean="0"/>
                <a:t> force density in N/mm3 – 4250 A</a:t>
              </a:r>
              <a:endParaRPr lang="en-US" sz="1800" b="1" kern="1200" noProof="0" dirty="0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4202460" cy="389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20888"/>
            <a:ext cx="1602050" cy="181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18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FY force density in N/mm3 – 4250 A</a:t>
              </a:r>
              <a:endParaRPr lang="en-US" sz="1800" b="1" kern="1200" noProof="0" dirty="0"/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1602050" cy="181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4248472" cy="426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19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Fz</a:t>
              </a:r>
              <a:r>
                <a:rPr lang="en-US" b="1" dirty="0" smtClean="0"/>
                <a:t> force density in N/mm3 – 4250 A</a:t>
              </a:r>
              <a:endParaRPr lang="en-US" sz="1800" b="1" kern="1200" noProof="0" dirty="0"/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1602050" cy="181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536504" cy="467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Revision and Abstract</a:t>
              </a:r>
              <a:endParaRPr lang="en-US" sz="1800" b="1" kern="1200" noProof="0" dirty="0"/>
            </a:p>
          </p:txBody>
        </p:sp>
      </p:grp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1760141"/>
              </p:ext>
            </p:extLst>
          </p:nvPr>
        </p:nvGraphicFramePr>
        <p:xfrm>
          <a:off x="272550" y="2060848"/>
          <a:ext cx="86409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946"/>
                <a:gridCol w="1745649"/>
                <a:gridCol w="1658365"/>
              </a:tblGrid>
              <a:tr h="360040"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Revision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Creation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20/06/2013-AS</a:t>
                      </a:r>
                      <a:endParaRPr lang="fr-FR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fr-FR" dirty="0" smtClean="0"/>
                        <a:t>update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26/06/2013-AS</a:t>
                      </a:r>
                      <a:endParaRPr lang="fr-FR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14574" y="36450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ABSTRACT</a:t>
            </a:r>
          </a:p>
          <a:p>
            <a:r>
              <a:rPr lang="en-US" dirty="0" smtClean="0"/>
              <a:t>	This report presents calculation made by </a:t>
            </a:r>
            <a:r>
              <a:rPr lang="en-US" dirty="0" err="1" smtClean="0"/>
              <a:t>Sigmaphi</a:t>
            </a:r>
            <a:r>
              <a:rPr lang="en-US" dirty="0" smtClean="0"/>
              <a:t> at 4250A (Imax)</a:t>
            </a:r>
          </a:p>
          <a:p>
            <a:endParaRPr lang="en-US" dirty="0" smtClean="0"/>
          </a:p>
          <a:p>
            <a:r>
              <a:rPr lang="en-US" dirty="0" smtClean="0"/>
              <a:t>Opera files: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318711-JLAB-Qpole-V111-OP3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20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Fmod</a:t>
              </a:r>
              <a:r>
                <a:rPr lang="en-US" b="1" dirty="0" smtClean="0"/>
                <a:t> force density in N/mm3 – 4250 A</a:t>
              </a:r>
              <a:endParaRPr lang="en-US" sz="1800" b="1" kern="1200" noProof="0" dirty="0"/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1602050" cy="181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4392488" cy="458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The peak </a:t>
              </a:r>
              <a:r>
                <a:rPr lang="en-US" b="1" dirty="0" err="1" smtClean="0"/>
                <a:t>lorenz</a:t>
              </a:r>
              <a:r>
                <a:rPr lang="en-US" b="1" dirty="0" smtClean="0"/>
                <a:t> force density in the coil N/mm3 – 4250 A</a:t>
              </a:r>
              <a:endParaRPr lang="en-US" sz="1800" b="1" kern="1200" noProof="0" dirty="0"/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42" y="2060848"/>
            <a:ext cx="73802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873594" cy="403244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22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dG</a:t>
              </a:r>
              <a:r>
                <a:rPr lang="en-US" b="1" dirty="0" smtClean="0"/>
                <a:t>/G0 homogeneity an </a:t>
              </a:r>
              <a:r>
                <a:rPr lang="en-US" b="1" dirty="0" err="1" smtClean="0"/>
                <a:t>dGL</a:t>
              </a:r>
              <a:r>
                <a:rPr lang="en-US" b="1" dirty="0" smtClean="0"/>
                <a:t>/GL0 homogeneity– 4250 A</a:t>
              </a:r>
              <a:endParaRPr lang="en-US" sz="1800" b="1" kern="1200" noProof="0" dirty="0"/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584827" cy="402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280" y="2132856"/>
            <a:ext cx="3540712" cy="39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123728" y="602128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dG</a:t>
            </a:r>
            <a:r>
              <a:rPr lang="fr-FR" dirty="0" smtClean="0"/>
              <a:t>/G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228184" y="602128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dGL</a:t>
            </a:r>
            <a:r>
              <a:rPr lang="fr-FR" dirty="0" smtClean="0"/>
              <a:t>/GL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23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Opera calculation-Summary</a:t>
              </a:r>
              <a:endParaRPr lang="en-US" sz="1800" b="1" kern="1200" noProof="0" dirty="0"/>
            </a:p>
          </p:txBody>
        </p:sp>
      </p:grp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259632" y="1988840"/>
          <a:ext cx="6624736" cy="433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886"/>
                <a:gridCol w="1641538"/>
                <a:gridCol w="2808312"/>
              </a:tblGrid>
              <a:tr h="41044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/>
                        <a:t>Jlab  Specification</a:t>
                      </a:r>
                    </a:p>
                    <a:p>
                      <a:pPr algn="ctr"/>
                      <a:r>
                        <a:rPr lang="en-US" sz="1050" smtClean="0"/>
                        <a:t>7 December 2009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Sigmaphi</a:t>
                      </a:r>
                      <a:r>
                        <a:rPr lang="en-US" sz="1050" dirty="0" smtClean="0"/>
                        <a:t> 3D calculation </a:t>
                      </a:r>
                    </a:p>
                    <a:p>
                      <a:pPr algn="ctr"/>
                      <a:r>
                        <a:rPr lang="en-US" sz="1050" dirty="0" smtClean="0"/>
                        <a:t>318711-jlab-3D-vers111  </a:t>
                      </a:r>
                    </a:p>
                    <a:p>
                      <a:pPr algn="ctr"/>
                      <a:r>
                        <a:rPr lang="en-US" sz="1050" dirty="0" smtClean="0"/>
                        <a:t>@ 4250A</a:t>
                      </a:r>
                      <a:endParaRPr lang="en-US" sz="1050" dirty="0"/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r>
                        <a:rPr lang="en-US" sz="1050" smtClean="0"/>
                        <a:t>Amp-Turns</a:t>
                      </a:r>
                    </a:p>
                    <a:p>
                      <a:r>
                        <a:rPr lang="en-US" sz="1050" smtClean="0"/>
                        <a:t>Nb Turns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/>
                        <a:t>6.818*10</a:t>
                      </a:r>
                      <a:r>
                        <a:rPr lang="en-US" sz="1050" baseline="30000" smtClean="0"/>
                        <a:t>6</a:t>
                      </a:r>
                    </a:p>
                    <a:p>
                      <a:pPr algn="ctr"/>
                      <a:r>
                        <a:rPr lang="en-US" sz="1050" baseline="0" smtClean="0"/>
                        <a:t>423 Turns</a:t>
                      </a:r>
                      <a:endParaRPr lang="en-US" sz="105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7.259*10</a:t>
                      </a:r>
                      <a:r>
                        <a:rPr lang="en-US" sz="1050" baseline="30000" dirty="0" smtClean="0"/>
                        <a:t>6</a:t>
                      </a:r>
                    </a:p>
                    <a:p>
                      <a:pPr algn="ctr"/>
                      <a:r>
                        <a:rPr lang="en-US" sz="1050" dirty="0" smtClean="0"/>
                        <a:t>427 Turns</a:t>
                      </a:r>
                      <a:endParaRPr lang="en-US" sz="1050" dirty="0"/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r>
                        <a:rPr lang="en-US" sz="1050" smtClean="0"/>
                        <a:t>Gradient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/>
                        <a:t>13.03 T/m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13.414 T/m</a:t>
                      </a:r>
                      <a:endParaRPr lang="en-US" sz="1050" dirty="0"/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r>
                        <a:rPr lang="en-US" sz="1050" smtClean="0"/>
                        <a:t>Integrated Gradient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21.4 </a:t>
                      </a:r>
                      <a:r>
                        <a:rPr lang="en-US" sz="1050" dirty="0" smtClean="0"/>
                        <a:t>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21.258 </a:t>
                      </a:r>
                      <a:r>
                        <a:rPr lang="en-US" sz="1050" dirty="0" smtClean="0"/>
                        <a:t>T</a:t>
                      </a:r>
                      <a:endParaRPr lang="en-US" sz="1050" dirty="0"/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r>
                        <a:rPr lang="en-US" sz="1050" smtClean="0"/>
                        <a:t>Lorenz force density –peak value at the coil (Vertical middle plan)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/>
                        <a:t>Not </a:t>
                      </a:r>
                      <a:r>
                        <a:rPr lang="en-US" sz="1050" noProof="0" smtClean="0"/>
                        <a:t>specified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Max </a:t>
                      </a:r>
                      <a:r>
                        <a:rPr lang="en-US" sz="1050" dirty="0" err="1" smtClean="0"/>
                        <a:t>fx</a:t>
                      </a:r>
                      <a:r>
                        <a:rPr lang="en-US" sz="1050" dirty="0" smtClean="0"/>
                        <a:t> density = 0.408</a:t>
                      </a:r>
                      <a:r>
                        <a:rPr lang="en-US" sz="1050" baseline="0" dirty="0" smtClean="0"/>
                        <a:t> N</a:t>
                      </a:r>
                      <a:r>
                        <a:rPr lang="en-US" sz="1050" dirty="0" smtClean="0"/>
                        <a:t>/mm3</a:t>
                      </a:r>
                    </a:p>
                    <a:p>
                      <a:pPr algn="ctr"/>
                      <a:r>
                        <a:rPr lang="en-US" sz="1050" dirty="0" smtClean="0"/>
                        <a:t>Max </a:t>
                      </a:r>
                      <a:r>
                        <a:rPr lang="en-US" sz="1050" dirty="0" err="1" smtClean="0"/>
                        <a:t>Fy</a:t>
                      </a:r>
                      <a:r>
                        <a:rPr lang="en-US" sz="1050" dirty="0" smtClean="0"/>
                        <a:t> density = 0.402 N/mm3</a:t>
                      </a:r>
                      <a:endParaRPr lang="en-US" sz="1050" dirty="0"/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smtClean="0"/>
                        <a:t>Lorenz force density –peak value at the coil (head)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/>
                        <a:t>Not specified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Max </a:t>
                      </a:r>
                      <a:r>
                        <a:rPr lang="en-US" sz="1050" dirty="0" err="1" smtClean="0"/>
                        <a:t>Fmod</a:t>
                      </a:r>
                      <a:r>
                        <a:rPr lang="en-US" sz="1050" dirty="0" smtClean="0"/>
                        <a:t> density = 0.520 N/mm3</a:t>
                      </a:r>
                      <a:endParaRPr lang="en-US" sz="1050" dirty="0"/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r>
                        <a:rPr lang="en-US" sz="1050" smtClean="0"/>
                        <a:t>Stored Energy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/>
                        <a:t>9.21 MJ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9.93</a:t>
                      </a:r>
                      <a:r>
                        <a:rPr lang="en-US" sz="1050" baseline="0" dirty="0" smtClean="0"/>
                        <a:t>  MJ</a:t>
                      </a:r>
                      <a:endParaRPr lang="en-US" sz="1050" dirty="0"/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r>
                        <a:rPr lang="en-US" sz="1050" smtClean="0"/>
                        <a:t>Field in the coil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/>
                        <a:t>Not specified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6.153</a:t>
                      </a:r>
                      <a:r>
                        <a:rPr lang="en-US" sz="1050" baseline="0" dirty="0" smtClean="0"/>
                        <a:t> Tesla</a:t>
                      </a:r>
                      <a:endParaRPr lang="en-US" sz="1050" dirty="0"/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r>
                        <a:rPr lang="en-US" sz="1050" smtClean="0">
                          <a:latin typeface="+mj-lt"/>
                        </a:rPr>
                        <a:t>Integrated</a:t>
                      </a:r>
                      <a:r>
                        <a:rPr lang="en-US" sz="1050" baseline="0" smtClean="0">
                          <a:latin typeface="+mj-lt"/>
                        </a:rPr>
                        <a:t> harmonics coefficients</a:t>
                      </a:r>
                    </a:p>
                    <a:p>
                      <a:pPr algn="r"/>
                      <a:r>
                        <a:rPr lang="en-US" sz="1050" baseline="0" smtClean="0">
                          <a:latin typeface="+mj-lt"/>
                        </a:rPr>
                        <a:t>B3/B2</a:t>
                      </a:r>
                    </a:p>
                    <a:p>
                      <a:pPr algn="r"/>
                      <a:r>
                        <a:rPr lang="en-US" sz="1050" baseline="0" smtClean="0">
                          <a:latin typeface="+mj-lt"/>
                        </a:rPr>
                        <a:t>B4/B2</a:t>
                      </a:r>
                    </a:p>
                    <a:p>
                      <a:pPr algn="r"/>
                      <a:r>
                        <a:rPr lang="en-US" sz="1050" baseline="0" smtClean="0">
                          <a:latin typeface="+mj-lt"/>
                        </a:rPr>
                        <a:t>B6/B2</a:t>
                      </a:r>
                    </a:p>
                    <a:p>
                      <a:pPr algn="r"/>
                      <a:r>
                        <a:rPr lang="en-US" sz="1050" baseline="0" smtClean="0">
                          <a:latin typeface="+mj-lt"/>
                        </a:rPr>
                        <a:t>B10/B2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0.1%</a:t>
                      </a:r>
                    </a:p>
                    <a:p>
                      <a:pPr algn="ctr" fontAlgn="b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-0.05%</a:t>
                      </a:r>
                    </a:p>
                    <a:p>
                      <a:pPr algn="ctr" fontAlgn="b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-0.3%</a:t>
                      </a:r>
                    </a:p>
                    <a:p>
                      <a:pPr algn="ctr" fontAlgn="b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-0.1%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7.098E-06 %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-0.010301 %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-0.356969 %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-0.064134 %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1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Solidworks</a:t>
              </a:r>
              <a:r>
                <a:rPr lang="en-US" b="1" dirty="0" smtClean="0"/>
                <a:t> geometry</a:t>
              </a:r>
              <a:endParaRPr lang="en-US" sz="1800" b="1" kern="1200" noProof="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18938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4333893" cy="260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336436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941168"/>
            <a:ext cx="3995936" cy="17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5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Opera Model </a:t>
              </a:r>
              <a:endParaRPr lang="en-US" sz="1800" b="1" kern="1200" noProof="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480720" cy="405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28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View of the mesh</a:t>
              </a:r>
              <a:endParaRPr lang="en-US" sz="1800" b="1" kern="1200" noProof="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488832" cy="39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53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79512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noProof="0" dirty="0" smtClean="0"/>
                <a:t> By at 250,0,0 (T) and gradient – Middle of the coil @ </a:t>
              </a:r>
              <a:r>
                <a:rPr lang="en-US" b="1" dirty="0" smtClean="0"/>
                <a:t>4250A</a:t>
              </a:r>
              <a:endParaRPr lang="en-US" sz="1800" b="1" kern="1200" noProof="0" dirty="0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192688" cy="387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148064" y="5085184"/>
            <a:ext cx="32496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Gradient T/M = 3.3526/0.250=13.414 T/M</a:t>
            </a:r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2376264" cy="103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65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79512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noProof="0" dirty="0" smtClean="0"/>
                <a:t> Field map on the coil surface@ </a:t>
              </a:r>
              <a:r>
                <a:rPr lang="en-US" b="1" dirty="0" smtClean="0"/>
                <a:t>4250A</a:t>
              </a:r>
              <a:endParaRPr lang="en-US" sz="1800" b="1" kern="1200" noProof="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1"/>
            <a:ext cx="8064896" cy="4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65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79512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noProof="0" dirty="0" smtClean="0"/>
                <a:t> Field map on the coil surface@ </a:t>
              </a:r>
              <a:r>
                <a:rPr lang="en-US" b="1" dirty="0" smtClean="0"/>
                <a:t>4250A</a:t>
              </a:r>
              <a:endParaRPr lang="en-US" sz="1800" b="1" kern="1200" noProof="0" dirty="0"/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988840"/>
            <a:ext cx="816826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65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79512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F</a:t>
              </a:r>
              <a:r>
                <a:rPr lang="en-US" b="1" noProof="0" dirty="0" err="1" smtClean="0"/>
                <a:t>ield</a:t>
              </a:r>
              <a:r>
                <a:rPr lang="en-US" b="1" noProof="0" dirty="0" smtClean="0"/>
                <a:t> homogeneity on a circle Ø500 @ </a:t>
              </a:r>
              <a:r>
                <a:rPr lang="en-US" b="1" dirty="0" smtClean="0"/>
                <a:t>4250A</a:t>
              </a:r>
              <a:endParaRPr lang="en-US" sz="1800" b="1" kern="1200" noProof="0" dirty="0"/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064896" cy="392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65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16720</TotalTime>
  <Words>334</Words>
  <Application>Microsoft Office PowerPoint</Application>
  <PresentationFormat>Affichage à l'écran (4:3)</PresentationFormat>
  <Paragraphs>113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 ANTOINE</dc:creator>
  <cp:lastModifiedBy>frederick forest</cp:lastModifiedBy>
  <cp:revision>1069</cp:revision>
  <dcterms:created xsi:type="dcterms:W3CDTF">2009-09-23T05:20:35Z</dcterms:created>
  <dcterms:modified xsi:type="dcterms:W3CDTF">2013-06-26T14:55:31Z</dcterms:modified>
</cp:coreProperties>
</file>