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3"/>
  </p:notesMasterIdLst>
  <p:sldIdLst>
    <p:sldId id="258" r:id="rId2"/>
    <p:sldId id="257" r:id="rId3"/>
    <p:sldId id="261" r:id="rId4"/>
    <p:sldId id="265" r:id="rId5"/>
    <p:sldId id="263" r:id="rId6"/>
    <p:sldId id="262" r:id="rId7"/>
    <p:sldId id="266" r:id="rId8"/>
    <p:sldId id="264" r:id="rId9"/>
    <p:sldId id="268" r:id="rId10"/>
    <p:sldId id="26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36"/>
    <a:srgbClr val="4D008C"/>
    <a:srgbClr val="0B1F8F"/>
    <a:srgbClr val="A12B2F"/>
    <a:srgbClr val="ECAA00"/>
    <a:srgbClr val="76777B"/>
    <a:srgbClr val="00609C"/>
    <a:srgbClr val="ECAC00"/>
    <a:srgbClr val="00A19C"/>
    <a:srgbClr val="008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7" autoAdjust="0"/>
    <p:restoredTop sz="82814" autoAdjust="0"/>
  </p:normalViewPr>
  <p:slideViewPr>
    <p:cSldViewPr snapToGrid="0" showGuides="1">
      <p:cViewPr varScale="1">
        <p:scale>
          <a:sx n="135" d="100"/>
          <a:sy n="135" d="100"/>
        </p:scale>
        <p:origin x="1400" y="168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6/2/17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3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773" indent="-280924" defTabSz="9133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3692" indent="-224425" defTabSz="9133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4111" indent="-224425" defTabSz="9133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2960" indent="-224425" defTabSz="9133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4948" indent="-224425" defTabSz="913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6936" indent="-224425" defTabSz="913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8924" indent="-224425" defTabSz="913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0912" indent="-224425" defTabSz="913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4D92DF-FB49-488D-B027-F20FAA4E7C48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7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6318955"/>
            <a:ext cx="3711039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0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www.anl.gov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066539" y="-1241416"/>
            <a:ext cx="3876414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r>
              <a:rPr lang="en-US" sz="1400" b="1" baseline="0" dirty="0" smtClean="0">
                <a:solidFill>
                  <a:schemeClr val="bg1"/>
                </a:solidFill>
              </a:rPr>
              <a:t>WE START WITH YES.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31BAE-37B5-4197-864B-D8A30A4A7797}" type="datetime1">
              <a:rPr lang="en-US"/>
              <a:pPr>
                <a:defRPr/>
              </a:pPr>
              <a:t>6/2/17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179C0-1BAC-45DE-930D-7B9185F8F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1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69" r:id="rId18"/>
    <p:sldLayoutId id="2147483770" r:id="rId19"/>
    <p:sldLayoutId id="2147483771" r:id="rId20"/>
    <p:sldLayoutId id="2147483772" r:id="rId21"/>
    <p:sldLayoutId id="2147483761" r:id="rId22"/>
    <p:sldLayoutId id="2147483762" r:id="rId23"/>
    <p:sldLayoutId id="2147483763" r:id="rId24"/>
    <p:sldLayoutId id="2147483765" r:id="rId25"/>
    <p:sldLayoutId id="2147483766" r:id="rId26"/>
    <p:sldLayoutId id="2147483775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1" y="1689100"/>
            <a:ext cx="3645724" cy="2265556"/>
          </a:xfrm>
        </p:spPr>
        <p:txBody>
          <a:bodyPr/>
          <a:lstStyle/>
          <a:p>
            <a:r>
              <a:rPr lang="en-US" dirty="0" smtClean="0"/>
              <a:t>Overview:</a:t>
            </a:r>
            <a:br>
              <a:rPr lang="en-US" dirty="0" smtClean="0"/>
            </a:br>
            <a:r>
              <a:rPr lang="en-US" dirty="0" smtClean="0"/>
              <a:t>E12-06-105 (x&gt;1)</a:t>
            </a:r>
            <a:br>
              <a:rPr lang="en-US" dirty="0" smtClean="0"/>
            </a:br>
            <a:r>
              <a:rPr lang="en-US" dirty="0" smtClean="0"/>
              <a:t>E12-10-008 (EMC) 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2"/>
          </p:nvPr>
        </p:nvSpPr>
        <p:spPr>
          <a:xfrm>
            <a:off x="0" y="1700376"/>
            <a:ext cx="249382" cy="2254280"/>
          </a:xfrm>
        </p:spPr>
        <p:txBody>
          <a:bodyPr/>
          <a:lstStyle/>
          <a:p>
            <a:r>
              <a:rPr lang="en-US" dirty="0" err="1" smtClean="0"/>
              <a:t>drhgfdjhngngfmhgmghmghjmghfmf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7"/>
          </p:nvPr>
        </p:nvSpPr>
        <p:spPr>
          <a:xfrm>
            <a:off x="469900" y="4440447"/>
            <a:ext cx="2692871" cy="393700"/>
          </a:xfrm>
        </p:spPr>
        <p:txBody>
          <a:bodyPr/>
          <a:lstStyle/>
          <a:p>
            <a:r>
              <a:rPr lang="en-US" dirty="0" smtClean="0"/>
              <a:t>John Arrington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8"/>
          </p:nvPr>
        </p:nvSpPr>
        <p:spPr>
          <a:xfrm>
            <a:off x="469900" y="4817884"/>
            <a:ext cx="2692871" cy="914400"/>
          </a:xfrm>
        </p:spPr>
        <p:txBody>
          <a:bodyPr/>
          <a:lstStyle/>
          <a:p>
            <a:r>
              <a:rPr lang="en-US" dirty="0" smtClean="0"/>
              <a:t>Argonne National Laboratory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June 8, 2017</a:t>
            </a:r>
          </a:p>
          <a:p>
            <a:r>
              <a:rPr lang="en-US" dirty="0" smtClean="0"/>
              <a:t>Newport News, VA</a:t>
            </a:r>
            <a:endParaRPr lang="en-US" dirty="0"/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Experimental readiness review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/>
        </p:blipFill>
        <p:spPr>
          <a:xfrm>
            <a:off x="3610099" y="1688501"/>
            <a:ext cx="5533901" cy="22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for running/analysis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2532"/>
            <a:ext cx="8372901" cy="51182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Nadia will discuss hardware responsibilities</a:t>
            </a:r>
          </a:p>
          <a:p>
            <a:endParaRPr lang="en-US" sz="1100" dirty="0" smtClean="0"/>
          </a:p>
          <a:p>
            <a:r>
              <a:rPr lang="en-US" dirty="0" smtClean="0"/>
              <a:t>Run plan</a:t>
            </a:r>
          </a:p>
          <a:p>
            <a:pPr lvl="1"/>
            <a:r>
              <a:rPr lang="en-US" sz="1600" dirty="0" smtClean="0"/>
              <a:t>Physics plan: Arrington, Fomin (+ Day, Gaskell, postdoc)</a:t>
            </a:r>
          </a:p>
          <a:p>
            <a:pPr lvl="1"/>
            <a:r>
              <a:rPr lang="en-US" sz="1600" dirty="0" smtClean="0"/>
              <a:t>Calibrations: Gaskell, Fomin (+ Arrington, postdoc, Thesis students)</a:t>
            </a:r>
          </a:p>
          <a:p>
            <a:endParaRPr lang="en-US" dirty="0" smtClean="0"/>
          </a:p>
          <a:p>
            <a:r>
              <a:rPr lang="en-US" dirty="0" smtClean="0"/>
              <a:t>Online analysis</a:t>
            </a:r>
          </a:p>
          <a:p>
            <a:pPr lvl="1"/>
            <a:r>
              <a:rPr lang="en-US" sz="1600" dirty="0" smtClean="0"/>
              <a:t>Will assign responsibility for detector checks, calibration monitoring, data quality checks, </a:t>
            </a:r>
            <a:r>
              <a:rPr lang="en-US" sz="1600" dirty="0" err="1" smtClean="0"/>
              <a:t>etc</a:t>
            </a:r>
            <a:r>
              <a:rPr lang="en-US" sz="1600" dirty="0" smtClean="0"/>
              <a:t>… to specific postdocs/students for each subsystems</a:t>
            </a:r>
          </a:p>
          <a:p>
            <a:pPr lvl="1"/>
            <a:r>
              <a:rPr lang="en-US" sz="1600" dirty="0" smtClean="0"/>
              <a:t>Coordinated by Gaskell, local postdoc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Physics Analysis</a:t>
            </a:r>
          </a:p>
          <a:p>
            <a:pPr lvl="1"/>
            <a:r>
              <a:rPr lang="en-US" sz="1600" dirty="0" smtClean="0"/>
              <a:t>Lead student will be identified for each spectrometer subsystem, other thesis students will verify quality of final calibrations, optics, </a:t>
            </a:r>
            <a:r>
              <a:rPr lang="en-US" sz="1600" dirty="0" err="1" smtClean="0"/>
              <a:t>etc</a:t>
            </a:r>
            <a:r>
              <a:rPr lang="en-US" sz="1600" dirty="0" smtClean="0"/>
              <a:t>… for their data sets</a:t>
            </a:r>
          </a:p>
          <a:p>
            <a:pPr lvl="1"/>
            <a:r>
              <a:rPr lang="en-US" sz="1600" dirty="0" smtClean="0"/>
              <a:t>PhD students will perform basic cross section extraction for full data sets</a:t>
            </a:r>
          </a:p>
          <a:p>
            <a:pPr lvl="2"/>
            <a:r>
              <a:rPr lang="en-US" sz="1600" dirty="0" smtClean="0"/>
              <a:t>Significant cross-checks</a:t>
            </a:r>
          </a:p>
          <a:p>
            <a:pPr lvl="1"/>
            <a:r>
              <a:rPr lang="en-US" sz="1600" dirty="0" smtClean="0"/>
              <a:t>Extraction of physics results separate for x&gt;1, EMC</a:t>
            </a:r>
          </a:p>
          <a:p>
            <a:pPr lvl="1"/>
            <a:endParaRPr lang="en-US" dirty="0"/>
          </a:p>
          <a:p>
            <a:r>
              <a:rPr lang="en-US" dirty="0" smtClean="0"/>
              <a:t>Analysis is identical to what is required for F2p/F2d commissioning running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745"/>
            <a:ext cx="8372901" cy="4422776"/>
          </a:xfrm>
        </p:spPr>
        <p:txBody>
          <a:bodyPr/>
          <a:lstStyle/>
          <a:p>
            <a:r>
              <a:rPr lang="en-US" dirty="0" smtClean="0"/>
              <a:t>Experiments use only standard equipment except for new targets, most of which have no additional procedures or documentation requirements</a:t>
            </a:r>
          </a:p>
          <a:p>
            <a:endParaRPr lang="en-US" dirty="0" smtClean="0"/>
          </a:p>
          <a:p>
            <a:r>
              <a:rPr lang="en-US" dirty="0" smtClean="0"/>
              <a:t>Steve Wood is generating updated documentation</a:t>
            </a:r>
          </a:p>
          <a:p>
            <a:pPr lvl="1"/>
            <a:r>
              <a:rPr lang="en-US" dirty="0" smtClean="0"/>
              <a:t>Will use the standard Hall C COO, ESAD, ERG</a:t>
            </a:r>
          </a:p>
          <a:p>
            <a:pPr lvl="1"/>
            <a:r>
              <a:rPr lang="en-US" dirty="0" smtClean="0"/>
              <a:t>Greg Smith has identified the minimal additions to the Standard </a:t>
            </a:r>
            <a:r>
              <a:rPr lang="en-US" dirty="0"/>
              <a:t>E</a:t>
            </a:r>
            <a:r>
              <a:rPr lang="en-US" dirty="0" smtClean="0"/>
              <a:t>quipment </a:t>
            </a:r>
            <a:r>
              <a:rPr lang="en-US" dirty="0"/>
              <a:t>M</a:t>
            </a:r>
            <a:r>
              <a:rPr lang="en-US" dirty="0" smtClean="0"/>
              <a:t>anual needed for Helium targets</a:t>
            </a:r>
          </a:p>
          <a:p>
            <a:pPr lvl="1"/>
            <a:r>
              <a:rPr lang="en-US" dirty="0" smtClean="0"/>
              <a:t>Will get full RSAD from </a:t>
            </a:r>
            <a:r>
              <a:rPr lang="en-US" dirty="0" err="1" smtClean="0"/>
              <a:t>Radcon</a:t>
            </a:r>
            <a:r>
              <a:rPr lang="en-US" dirty="0" smtClean="0"/>
              <a:t> (have prelim. calculations)</a:t>
            </a:r>
          </a:p>
          <a:p>
            <a:pPr lvl="1"/>
            <a:r>
              <a:rPr lang="en-US" dirty="0" smtClean="0"/>
              <a:t>Standard OSPs, Operation manuals,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Physics Div. Liaison assigned: Simona </a:t>
            </a:r>
            <a:r>
              <a:rPr lang="en-US" dirty="0" err="1" smtClean="0"/>
              <a:t>Malace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753123"/>
            <a:ext cx="8372901" cy="499715"/>
          </a:xfrm>
        </p:spPr>
        <p:txBody>
          <a:bodyPr/>
          <a:lstStyle/>
          <a:p>
            <a:r>
              <a:rPr lang="en-US" dirty="0" smtClean="0"/>
              <a:t>Charge element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Physics Overview</a:t>
            </a:r>
          </a:p>
          <a:p>
            <a:pPr lvl="1"/>
            <a:r>
              <a:rPr lang="en-US" dirty="0" smtClean="0"/>
              <a:t>Emphasis on key requirements for kinematics, performance,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Run plan</a:t>
            </a:r>
          </a:p>
          <a:p>
            <a:endParaRPr lang="en-US" dirty="0" smtClean="0"/>
          </a:p>
          <a:p>
            <a:r>
              <a:rPr lang="en-US" dirty="0" smtClean="0"/>
              <a:t>Collaboration Readiness</a:t>
            </a:r>
          </a:p>
          <a:p>
            <a:endParaRPr lang="en-US" dirty="0" smtClean="0"/>
          </a:p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812498"/>
            <a:ext cx="8372901" cy="499715"/>
          </a:xfrm>
        </p:spPr>
        <p:txBody>
          <a:bodyPr/>
          <a:lstStyle/>
          <a:p>
            <a:r>
              <a:rPr lang="en-US" dirty="0" smtClean="0"/>
              <a:t>Addressing charge items 3 and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overview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245"/>
            <a:ext cx="8372901" cy="4422776"/>
          </a:xfrm>
        </p:spPr>
        <p:txBody>
          <a:bodyPr/>
          <a:lstStyle/>
          <a:p>
            <a:r>
              <a:rPr lang="en-US" b="1" dirty="0" smtClean="0"/>
              <a:t>E12-06-105 (x&gt;1): </a:t>
            </a:r>
            <a:r>
              <a:rPr lang="en-US" dirty="0" smtClean="0"/>
              <a:t>J. Arrington, D. Day, N. Fomin</a:t>
            </a:r>
          </a:p>
          <a:p>
            <a:pPr lvl="1"/>
            <a:r>
              <a:rPr lang="en-US" dirty="0" smtClean="0"/>
              <a:t>QE scattering from high-momentum nucleons (&gt;</a:t>
            </a:r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) arising from hard, short-range N-N interactions to study </a:t>
            </a:r>
            <a:r>
              <a:rPr lang="en-US" i="1" dirty="0" smtClean="0">
                <a:solidFill>
                  <a:srgbClr val="0B1F8F"/>
                </a:solidFill>
              </a:rPr>
              <a:t>short-range correlations (SRCs) in nuclei</a:t>
            </a:r>
          </a:p>
          <a:p>
            <a:pPr lvl="1"/>
            <a:r>
              <a:rPr lang="en-US" dirty="0" smtClean="0"/>
              <a:t>DIS scattering at x&gt;1: Probe distribution of </a:t>
            </a:r>
            <a:r>
              <a:rPr lang="en-US" i="1" dirty="0" smtClean="0">
                <a:solidFill>
                  <a:srgbClr val="0B1F8F"/>
                </a:solidFill>
              </a:rPr>
              <a:t>super-fast quarks (SFQs) in nuclei</a:t>
            </a:r>
          </a:p>
          <a:p>
            <a:pPr lvl="1"/>
            <a:endParaRPr lang="en-US" dirty="0"/>
          </a:p>
          <a:p>
            <a:r>
              <a:rPr lang="en-US" b="1" dirty="0" smtClean="0"/>
              <a:t>E12-10-008 (EMC):</a:t>
            </a:r>
            <a:r>
              <a:rPr lang="en-US" dirty="0" smtClean="0"/>
              <a:t> J. Arrington, A. Daniel, </a:t>
            </a:r>
            <a:r>
              <a:rPr lang="en-US" dirty="0"/>
              <a:t>N. </a:t>
            </a:r>
            <a:r>
              <a:rPr lang="en-US" dirty="0" smtClean="0"/>
              <a:t>Fomin, D. Gaskell</a:t>
            </a:r>
          </a:p>
          <a:p>
            <a:pPr lvl="1"/>
            <a:r>
              <a:rPr lang="en-US" dirty="0" smtClean="0"/>
              <a:t>DIS from range of nuclei to study </a:t>
            </a:r>
            <a:r>
              <a:rPr lang="en-US" i="1" dirty="0" smtClean="0">
                <a:solidFill>
                  <a:srgbClr val="0B1F8F"/>
                </a:solidFill>
              </a:rPr>
              <a:t>Nuclear effects in parton distributions</a:t>
            </a:r>
          </a:p>
          <a:p>
            <a:pPr marL="284162" lvl="1" indent="0">
              <a:buNone/>
            </a:pPr>
            <a:endParaRPr lang="en-US" i="1" dirty="0" smtClean="0">
              <a:solidFill>
                <a:srgbClr val="0B1F8F"/>
              </a:solidFill>
            </a:endParaRPr>
          </a:p>
          <a:p>
            <a:r>
              <a:rPr lang="en-US" b="1" i="1" dirty="0" smtClean="0"/>
              <a:t>Combined</a:t>
            </a:r>
            <a:r>
              <a:rPr lang="en-US" b="1" dirty="0" smtClean="0"/>
              <a:t>: </a:t>
            </a:r>
            <a:r>
              <a:rPr lang="en-US" dirty="0" smtClean="0"/>
              <a:t>Examine</a:t>
            </a:r>
            <a:r>
              <a:rPr lang="en-US" dirty="0" smtClean="0">
                <a:solidFill>
                  <a:srgbClr val="0B1F8F"/>
                </a:solidFill>
              </a:rPr>
              <a:t> EMC-SRC correlation as function of A and N/Z</a:t>
            </a:r>
            <a:endParaRPr lang="en-US" b="1" dirty="0" smtClean="0">
              <a:solidFill>
                <a:srgbClr val="0B1F8F"/>
              </a:solidFill>
            </a:endParaRPr>
          </a:p>
          <a:p>
            <a:pPr lvl="1"/>
            <a:endParaRPr lang="en-US" i="1" dirty="0">
              <a:solidFill>
                <a:srgbClr val="0B1F8F"/>
              </a:solidFill>
            </a:endParaRPr>
          </a:p>
          <a:p>
            <a:r>
              <a:rPr lang="en-US" b="1" dirty="0" smtClean="0"/>
              <a:t>Several Common Requirements</a:t>
            </a:r>
          </a:p>
          <a:p>
            <a:pPr lvl="1"/>
            <a:r>
              <a:rPr lang="en-US" dirty="0" smtClean="0"/>
              <a:t>Inclusive scattering with reasonable rates, modest backgrounds</a:t>
            </a:r>
          </a:p>
          <a:p>
            <a:pPr lvl="1"/>
            <a:r>
              <a:rPr lang="en-US" dirty="0" smtClean="0"/>
              <a:t>Study wide range of nuclei to examine A-dependence and isospin-dependence of SRC contributions, nuclear pdfs</a:t>
            </a:r>
          </a:p>
          <a:p>
            <a:pPr lvl="1"/>
            <a:r>
              <a:rPr lang="en-US" dirty="0" smtClean="0"/>
              <a:t>Scan range of angles to examine Q</a:t>
            </a:r>
            <a:r>
              <a:rPr lang="en-US" baseline="30000" dirty="0" smtClean="0"/>
              <a:t>2</a:t>
            </a:r>
            <a:r>
              <a:rPr lang="en-US" dirty="0" smtClean="0"/>
              <a:t> dependence</a:t>
            </a:r>
          </a:p>
          <a:p>
            <a:pPr lvl="1"/>
            <a:r>
              <a:rPr lang="en-US" dirty="0" smtClean="0"/>
              <a:t>Most observables focus on A/</a:t>
            </a:r>
            <a:r>
              <a:rPr lang="en-US" baseline="30000" dirty="0" smtClean="0"/>
              <a:t>2</a:t>
            </a:r>
            <a:r>
              <a:rPr lang="en-US" dirty="0" smtClean="0"/>
              <a:t>H ratios; common systematics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753123"/>
            <a:ext cx="8372901" cy="499715"/>
          </a:xfrm>
        </p:spPr>
        <p:txBody>
          <a:bodyPr/>
          <a:lstStyle/>
          <a:p>
            <a:r>
              <a:rPr lang="en-US" dirty="0" smtClean="0"/>
              <a:t>Focus on experimental requirements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6275" y="4449263"/>
            <a:ext cx="310444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spcAft>
                <a:spcPts val="600"/>
              </a:spcAft>
              <a:defRPr/>
            </a:pP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JA, A. Daniel, D. Day, N. Fomin, D. Gaskell, P. Solvignon, PRC 86, 065204 (2012)</a:t>
            </a:r>
          </a:p>
          <a:p>
            <a:pPr algn="r" eaLnBrk="0" hangingPunct="0"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N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. Fomin, et al., PRL 108, 092052 (2012)</a:t>
            </a:r>
          </a:p>
          <a:p>
            <a:pPr algn="r" eaLnBrk="0" hangingPunct="0">
              <a:spcAft>
                <a:spcPts val="600"/>
              </a:spcAft>
              <a:defRPr/>
            </a:pPr>
            <a:r>
              <a:rPr lang="en-US" sz="1100" b="1" i="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L</a:t>
            </a:r>
            <a:r>
              <a:rPr lang="en-US" sz="1100" b="1" i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Weinstein, et al., PRL 106, 052301 (2011</a:t>
            </a:r>
            <a:r>
              <a:rPr lang="en-US" sz="1100" b="1" i="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)</a:t>
            </a:r>
          </a:p>
          <a:p>
            <a:pPr algn="r" eaLnBrk="0" hangingPunct="0"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schemeClr val="bg2">
                    <a:lumMod val="10000"/>
                  </a:schemeClr>
                </a:solidFill>
              </a:rPr>
              <a:t>J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</a:rPr>
              <a:t>. Seely, et al., PRL103, 202301 (2009) </a:t>
            </a:r>
          </a:p>
          <a:p>
            <a:pPr algn="r" eaLnBrk="0" hangingPunct="0">
              <a:spcAft>
                <a:spcPts val="600"/>
              </a:spcAft>
              <a:defRPr/>
            </a:pPr>
            <a:endParaRPr lang="en-US" sz="1100" b="1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  <a:p>
            <a:pPr algn="r" eaLnBrk="0" hangingPunct="0">
              <a:spcAft>
                <a:spcPts val="600"/>
              </a:spcAft>
              <a:defRPr/>
            </a:pPr>
            <a:endParaRPr lang="en-US" sz="1100" b="1" i="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560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5" y="1014488"/>
            <a:ext cx="39941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Oval 10"/>
          <p:cNvSpPr>
            <a:spLocks noChangeArrowheads="1"/>
          </p:cNvSpPr>
          <p:nvPr/>
        </p:nvSpPr>
        <p:spPr bwMode="auto">
          <a:xfrm>
            <a:off x="1910975" y="1590750"/>
            <a:ext cx="690563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0"/>
          </a:p>
        </p:txBody>
      </p:sp>
      <p:sp>
        <p:nvSpPr>
          <p:cNvPr id="38919" name="Oval 11"/>
          <p:cNvSpPr>
            <a:spLocks noChangeArrowheads="1"/>
          </p:cNvSpPr>
          <p:nvPr/>
        </p:nvSpPr>
        <p:spPr bwMode="auto">
          <a:xfrm>
            <a:off x="2218950" y="1565350"/>
            <a:ext cx="382588" cy="614363"/>
          </a:xfrm>
          <a:prstGeom prst="ellipse">
            <a:avLst/>
          </a:prstGeom>
          <a:noFill/>
          <a:ln w="28575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0"/>
          </a:p>
        </p:txBody>
      </p:sp>
      <p:cxnSp>
        <p:nvCxnSpPr>
          <p:cNvPr id="38920" name="Straight Arrow Connector 13"/>
          <p:cNvCxnSpPr>
            <a:cxnSpLocks noChangeShapeType="1"/>
          </p:cNvCxnSpPr>
          <p:nvPr/>
        </p:nvCxnSpPr>
        <p:spPr bwMode="auto">
          <a:xfrm>
            <a:off x="2459038" y="1705050"/>
            <a:ext cx="3457575" cy="142081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8921" name="Straight Arrow Connector 15"/>
          <p:cNvCxnSpPr>
            <a:cxnSpLocks noChangeShapeType="1"/>
            <a:stCxn id="38919" idx="7"/>
          </p:cNvCxnSpPr>
          <p:nvPr/>
        </p:nvCxnSpPr>
        <p:spPr bwMode="auto">
          <a:xfrm>
            <a:off x="2545509" y="1655321"/>
            <a:ext cx="4579685" cy="2441665"/>
          </a:xfrm>
          <a:prstGeom prst="straightConnector1">
            <a:avLst/>
          </a:prstGeom>
          <a:noFill/>
          <a:ln w="28575" algn="ctr">
            <a:solidFill>
              <a:srgbClr val="CC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26"/>
          <p:cNvSpPr>
            <a:spLocks/>
          </p:cNvSpPr>
          <p:nvPr/>
        </p:nvSpPr>
        <p:spPr bwMode="auto">
          <a:xfrm>
            <a:off x="554100" y="4449263"/>
            <a:ext cx="3305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 eaLnBrk="0" hangingPunct="0">
              <a:defRPr/>
            </a:pPr>
            <a:endParaRPr lang="en-US" sz="1100" b="1" i="0" dirty="0">
              <a:solidFill>
                <a:schemeClr val="bg2">
                  <a:lumMod val="1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702624" y="950663"/>
            <a:ext cx="4221864" cy="179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How are EMC effect, SRCs related?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High-momentum vs. high-density?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EMC effect as s</a:t>
            </a:r>
            <a:r>
              <a:rPr lang="en-US" b="1" i="0" dirty="0" smtClean="0">
                <a:solidFill>
                  <a:srgbClr val="0000FF"/>
                </a:solidFill>
                <a:latin typeface="+mn-lt"/>
              </a:rPr>
              <a:t>mall </a:t>
            </a:r>
            <a:r>
              <a:rPr lang="en-US" b="1" i="0" dirty="0">
                <a:solidFill>
                  <a:srgbClr val="0000FF"/>
                </a:solidFill>
                <a:latin typeface="+mn-lt"/>
              </a:rPr>
              <a:t>modification in all </a:t>
            </a:r>
            <a:r>
              <a:rPr lang="en-US" b="1" i="0" dirty="0" smtClean="0">
                <a:solidFill>
                  <a:srgbClr val="0000FF"/>
                </a:solidFill>
                <a:latin typeface="+mn-lt"/>
              </a:rPr>
              <a:t>nucleons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vs. l</a:t>
            </a:r>
            <a:r>
              <a:rPr lang="en-US" b="1" i="0" dirty="0" smtClean="0">
                <a:solidFill>
                  <a:srgbClr val="0000FF"/>
                </a:solidFill>
                <a:latin typeface="+mn-lt"/>
              </a:rPr>
              <a:t>arge </a:t>
            </a:r>
            <a:r>
              <a:rPr lang="en-US" b="1" i="0" dirty="0">
                <a:solidFill>
                  <a:srgbClr val="0000FF"/>
                </a:solidFill>
                <a:latin typeface="+mn-lt"/>
              </a:rPr>
              <a:t>effect limited </a:t>
            </a:r>
            <a:r>
              <a:rPr lang="en-US" b="1" i="0" dirty="0" smtClean="0">
                <a:solidFill>
                  <a:srgbClr val="0000FF"/>
                </a:solidFill>
                <a:latin typeface="+mn-lt"/>
              </a:rPr>
              <a:t>within SRCs? 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Rectangle 26"/>
          <p:cNvSpPr>
            <a:spLocks/>
          </p:cNvSpPr>
          <p:nvPr/>
        </p:nvSpPr>
        <p:spPr bwMode="auto">
          <a:xfrm>
            <a:off x="653143" y="5014425"/>
            <a:ext cx="322988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 eaLnBrk="0" hangingPunct="0">
              <a:defRPr/>
            </a:pPr>
            <a:endParaRPr lang="en-US" sz="1100" b="1" i="0" dirty="0">
              <a:solidFill>
                <a:schemeClr val="bg2">
                  <a:lumMod val="1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</p:spPr>
        <p:txBody>
          <a:bodyPr/>
          <a:lstStyle/>
          <a:p>
            <a:r>
              <a:rPr lang="en-US" sz="2800" dirty="0" smtClean="0"/>
              <a:t>EMC-SRC correlation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9595" y="1988745"/>
            <a:ext cx="3701915" cy="52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143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918" grpId="0"/>
      <p:bldP spid="3891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plan: Targets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885292" y="667181"/>
            <a:ext cx="2083578" cy="2063752"/>
            <a:chOff x="223838" y="2084825"/>
            <a:chExt cx="3503252" cy="3470275"/>
          </a:xfrm>
        </p:grpSpPr>
        <p:sp>
          <p:nvSpPr>
            <p:cNvPr id="7" name="Rectangle 6"/>
            <p:cNvSpPr/>
            <p:nvPr/>
          </p:nvSpPr>
          <p:spPr bwMode="auto">
            <a:xfrm>
              <a:off x="231774" y="2084825"/>
              <a:ext cx="3495316" cy="34702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i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8" name="Picture 20" descr="He3_He4_He6_He8_figure"/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04" t="9612" r="30908" b="8582"/>
            <a:stretch>
              <a:fillRect/>
            </a:stretch>
          </p:blipFill>
          <p:spPr bwMode="auto">
            <a:xfrm>
              <a:off x="231775" y="3813613"/>
              <a:ext cx="1882775" cy="174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1" descr="Be9 90"/>
            <p:cNvPicPr>
              <a:picLocks noChangeAspect="1" noChangeArrowheads="1"/>
            </p:cNvPicPr>
            <p:nvPr/>
          </p:nvPicPr>
          <p:blipFill>
            <a:blip r:embed="rId3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5" t="3334" r="4945" b="3334"/>
            <a:stretch>
              <a:fillRect/>
            </a:stretch>
          </p:blipFill>
          <p:spPr bwMode="auto">
            <a:xfrm>
              <a:off x="223838" y="2084825"/>
              <a:ext cx="1700212" cy="17414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He3_He4_He6_He8_figure"/>
            <p:cNvPicPr>
              <a:picLocks noChangeAspect="1" noChangeArrowheads="1"/>
            </p:cNvPicPr>
            <p:nvPr/>
          </p:nvPicPr>
          <p:blipFill>
            <a:blip r:embed="rId4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0" t="9268" r="55556" b="8582"/>
            <a:stretch>
              <a:fillRect/>
            </a:stretch>
          </p:blipFill>
          <p:spPr bwMode="auto">
            <a:xfrm>
              <a:off x="1926865" y="3799325"/>
              <a:ext cx="1800225" cy="174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5" descr="He3_He4_He6_He8_figure"/>
            <p:cNvPicPr>
              <a:picLocks noChangeAspect="1" noChangeArrowheads="1"/>
            </p:cNvPicPr>
            <p:nvPr/>
          </p:nvPicPr>
          <p:blipFill>
            <a:blip r:embed="rId5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" t="9268" r="78639" b="8582"/>
            <a:stretch>
              <a:fillRect/>
            </a:stretch>
          </p:blipFill>
          <p:spPr bwMode="auto">
            <a:xfrm>
              <a:off x="1884363" y="2084825"/>
              <a:ext cx="1836737" cy="173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202542" y="797806"/>
            <a:ext cx="1682750" cy="1804987"/>
            <a:chOff x="5293519" y="3207102"/>
            <a:chExt cx="1682750" cy="1804987"/>
          </a:xfrm>
        </p:grpSpPr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5455445" y="3207102"/>
              <a:ext cx="1432244" cy="1801812"/>
            </a:xfrm>
            <a:prstGeom prst="rect">
              <a:avLst/>
            </a:prstGeom>
            <a:solidFill>
              <a:srgbClr val="FFC000">
                <a:alpha val="90195"/>
              </a:srgbClr>
            </a:solidFill>
            <a:ln w="4762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293519" y="3222977"/>
              <a:ext cx="990600" cy="17859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1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H</a:t>
              </a:r>
              <a:endParaRPr 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2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H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3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He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4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He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5985669" y="3226152"/>
              <a:ext cx="990600" cy="17859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6,7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Li</a:t>
              </a:r>
              <a:endParaRPr 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9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Be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10,11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B</a:t>
              </a:r>
              <a:endParaRPr 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12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61123" y="4509476"/>
            <a:ext cx="1991364" cy="2265819"/>
            <a:chOff x="6976269" y="3207102"/>
            <a:chExt cx="1991364" cy="2265819"/>
          </a:xfrm>
        </p:grpSpPr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7040089" y="3226151"/>
              <a:ext cx="1927544" cy="2246769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90195"/>
              </a:schemeClr>
            </a:solidFill>
            <a:ln w="476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6976269" y="3207102"/>
              <a:ext cx="1098952" cy="224676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27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Al</a:t>
              </a:r>
              <a:endPara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40*,48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Ca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48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Ti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54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Fe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58,64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Ni</a:t>
              </a:r>
              <a:endPara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7977033" y="3226152"/>
              <a:ext cx="990600" cy="224676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64*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Cu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108*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Ag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119*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Sn</a:t>
              </a:r>
              <a:endPara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197*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Au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000" b="1" baseline="30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232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Th</a:t>
              </a:r>
              <a:endParaRPr lang="en-US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5364468" y="155389"/>
            <a:ext cx="3567386" cy="52766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Light nuclei: Reliable calculations of nuclear structure (e.g. clustering)</a:t>
            </a:r>
            <a:endParaRPr lang="en-US" sz="1600" b="1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070566" y="5615084"/>
            <a:ext cx="2839263" cy="52766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Heavier nuclei: Cover range of N/Z at ~fixed values of A</a:t>
            </a:r>
            <a:endParaRPr lang="en-US" sz="1600" b="1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27807" y="856245"/>
            <a:ext cx="4774735" cy="344262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Both experiments use wide range of nuclear targets to study impact of cluster structure, separate mass and isospin dependence on SRCs, nuclear PDFs</a:t>
            </a:r>
          </a:p>
          <a:p>
            <a:endParaRPr lang="en-US" sz="1600" dirty="0" smtClean="0"/>
          </a:p>
          <a:p>
            <a:r>
              <a:rPr lang="en-US" dirty="0" smtClean="0"/>
              <a:t>Additional foil targets (dark blue) added to original proposal. No additional beam time required, no special target issues</a:t>
            </a:r>
          </a:p>
          <a:p>
            <a:endParaRPr lang="en-US" sz="1600" dirty="0" smtClean="0"/>
          </a:p>
          <a:p>
            <a:r>
              <a:rPr lang="en-US" dirty="0" smtClean="0"/>
              <a:t>All targets measured for SRCs, EMC effect at high-rate kinematics. Select targets run at higher Q</a:t>
            </a:r>
            <a:r>
              <a:rPr lang="en-US" baseline="30000" dirty="0" smtClean="0"/>
              <a:t>2</a:t>
            </a:r>
            <a:r>
              <a:rPr lang="en-US" dirty="0" smtClean="0"/>
              <a:t> to study Q</a:t>
            </a:r>
            <a:r>
              <a:rPr lang="en-US" baseline="30000" dirty="0" smtClean="0"/>
              <a:t>2</a:t>
            </a:r>
            <a:r>
              <a:rPr lang="en-US" dirty="0" smtClean="0"/>
              <a:t> dependence or extend kinematic reach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Nadia Fomin, Dave </a:t>
            </a:r>
            <a:r>
              <a:rPr lang="en-US" dirty="0" err="1" smtClean="0"/>
              <a:t>Meekins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will cover technical details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0657" y="2523957"/>
            <a:ext cx="2516679" cy="35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plan: Kinematics overview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18" y="2937685"/>
            <a:ext cx="4563746" cy="342281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65766" y="3158838"/>
            <a:ext cx="676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EMC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1950" y="3204359"/>
            <a:ext cx="676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x</a:t>
            </a:r>
            <a:r>
              <a:rPr lang="en-US" sz="1600" b="1" dirty="0" smtClean="0">
                <a:solidFill>
                  <a:srgbClr val="7030A0"/>
                </a:solidFill>
              </a:rPr>
              <a:t>&gt;1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0093" y="4950031"/>
            <a:ext cx="1278576" cy="461665"/>
          </a:xfrm>
          <a:prstGeom prst="rect">
            <a:avLst/>
          </a:prstGeom>
          <a:noFill/>
          <a:ln>
            <a:solidFill>
              <a:srgbClr val="4D008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A-dependence of SRCs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3775" y="3623370"/>
            <a:ext cx="1723902" cy="461665"/>
          </a:xfrm>
          <a:prstGeom prst="rect">
            <a:avLst/>
          </a:prstGeom>
          <a:noFill/>
          <a:ln>
            <a:solidFill>
              <a:srgbClr val="4D008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PDFs at x&gt;1</a:t>
            </a:r>
          </a:p>
          <a:p>
            <a:r>
              <a:rPr lang="en-US" sz="1200" b="1" dirty="0">
                <a:solidFill>
                  <a:srgbClr val="7030A0"/>
                </a:solidFill>
              </a:rPr>
              <a:t>x</a:t>
            </a:r>
            <a:r>
              <a:rPr lang="en-US" sz="1200" b="1" dirty="0" smtClean="0">
                <a:solidFill>
                  <a:srgbClr val="7030A0"/>
                </a:solidFill>
              </a:rPr>
              <a:t>, Q</a:t>
            </a:r>
            <a:r>
              <a:rPr lang="en-US" sz="12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1200" b="1" dirty="0" smtClean="0">
                <a:solidFill>
                  <a:srgbClr val="7030A0"/>
                </a:solidFill>
              </a:rPr>
              <a:t> dependence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6354" y="3531038"/>
            <a:ext cx="172785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C00000"/>
                </a:solidFill>
              </a:rPr>
              <a:t>EMC effect vs A, N/Z</a:t>
            </a:r>
          </a:p>
          <a:p>
            <a:pPr algn="r"/>
            <a:r>
              <a:rPr lang="en-US" sz="1200" b="1" dirty="0" smtClean="0">
                <a:solidFill>
                  <a:srgbClr val="C00000"/>
                </a:solidFill>
              </a:rPr>
              <a:t>Larger Q</a:t>
            </a:r>
            <a:r>
              <a:rPr lang="en-US" sz="12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1200" b="1" dirty="0" smtClean="0">
                <a:solidFill>
                  <a:srgbClr val="C00000"/>
                </a:solidFill>
              </a:rPr>
              <a:t> pushes to highest x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33153"/>
            <a:ext cx="8372901" cy="229496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Both experiments cover range of angles (20-55º) to examine Q</a:t>
            </a:r>
            <a:r>
              <a:rPr lang="en-US" baseline="30000" dirty="0" smtClean="0"/>
              <a:t>2</a:t>
            </a:r>
            <a:r>
              <a:rPr lang="en-US" dirty="0" smtClean="0"/>
              <a:t> dependence of structure functions [angles shifted from proposal to increase compatibility]</a:t>
            </a:r>
          </a:p>
          <a:p>
            <a:endParaRPr lang="en-US" dirty="0" smtClean="0"/>
          </a:p>
          <a:p>
            <a:r>
              <a:rPr lang="en-US" dirty="0" smtClean="0"/>
              <a:t>Main PDF measurements at 20, 33</a:t>
            </a:r>
            <a:r>
              <a:rPr lang="en-US" dirty="0"/>
              <a:t>º</a:t>
            </a:r>
            <a:r>
              <a:rPr lang="en-US" dirty="0" smtClean="0"/>
              <a:t> (EMC), or x≥1: modest pion backgrounds</a:t>
            </a:r>
          </a:p>
          <a:p>
            <a:pPr marL="284162" lvl="1" indent="0">
              <a:buNone/>
            </a:pPr>
            <a:endParaRPr lang="en-US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68882" y="3192484"/>
            <a:ext cx="1128157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08123" y="3527080"/>
            <a:ext cx="2900546" cy="0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344394" y="3854202"/>
            <a:ext cx="237506" cy="169277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449294" y="4564727"/>
            <a:ext cx="237506" cy="169277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390444" y="5607752"/>
            <a:ext cx="237506" cy="169277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67100" y="2634303"/>
            <a:ext cx="3784265" cy="392087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High-x SRCs requires small angle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Need SHMS for E’ ≈ 11 GeV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Need ‘medium’ beam </a:t>
            </a:r>
            <a:r>
              <a:rPr lang="en-US" dirty="0" smtClean="0">
                <a:solidFill>
                  <a:srgbClr val="C00000"/>
                </a:solidFill>
              </a:rPr>
              <a:t>pipe</a:t>
            </a:r>
          </a:p>
          <a:p>
            <a:pPr lvl="1"/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HMS</a:t>
            </a:r>
            <a:r>
              <a:rPr lang="en-US" dirty="0">
                <a:sym typeface="Wingdings" panose="05000000000000000000" pitchFamily="2" charset="2"/>
              </a:rPr>
              <a:t>: 20-55</a:t>
            </a:r>
            <a:r>
              <a:rPr lang="en-US" dirty="0"/>
              <a:t>º, </a:t>
            </a:r>
            <a:r>
              <a:rPr lang="en-US" dirty="0">
                <a:sym typeface="Wingdings" panose="05000000000000000000" pitchFamily="2" charset="2"/>
              </a:rPr>
              <a:t>1.4-6.4 GeV/c</a:t>
            </a:r>
          </a:p>
          <a:p>
            <a:r>
              <a:rPr lang="en-US" dirty="0">
                <a:sym typeface="Wingdings" panose="05000000000000000000" pitchFamily="2" charset="2"/>
              </a:rPr>
              <a:t>SHMS: 8-33</a:t>
            </a:r>
            <a:r>
              <a:rPr lang="en-US" dirty="0"/>
              <a:t>º, 1.4-10.6 GeV/c</a:t>
            </a:r>
          </a:p>
          <a:p>
            <a:r>
              <a:rPr lang="en-US" dirty="0" smtClean="0"/>
              <a:t>All data taking at 11 GeV</a:t>
            </a:r>
          </a:p>
          <a:p>
            <a:endParaRPr lang="en-US" dirty="0" smtClean="0"/>
          </a:p>
          <a:p>
            <a:r>
              <a:rPr lang="en-US" dirty="0" smtClean="0"/>
              <a:t>Focus on target ratios</a:t>
            </a:r>
          </a:p>
          <a:p>
            <a:pPr lvl="1"/>
            <a:r>
              <a:rPr lang="en-US" dirty="0" smtClean="0"/>
              <a:t>Light nuclei: cluster structure</a:t>
            </a:r>
          </a:p>
          <a:p>
            <a:pPr lvl="1"/>
            <a:r>
              <a:rPr lang="en-US" dirty="0" smtClean="0"/>
              <a:t>Heavier nuclei: vary N/Z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0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plan overview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82" y="947450"/>
            <a:ext cx="8372901" cy="1990235"/>
          </a:xfrm>
        </p:spPr>
        <p:txBody>
          <a:bodyPr/>
          <a:lstStyle/>
          <a:p>
            <a:r>
              <a:rPr lang="en-US" dirty="0" smtClean="0"/>
              <a:t>Basic Run plan: 23 PAC days EMC, 32 days x&gt;1</a:t>
            </a:r>
          </a:p>
          <a:p>
            <a:pPr lvl="1"/>
            <a:r>
              <a:rPr lang="en-US" dirty="0" smtClean="0">
                <a:solidFill>
                  <a:srgbClr val="007836"/>
                </a:solidFill>
              </a:rPr>
              <a:t>Assume </a:t>
            </a:r>
            <a:r>
              <a:rPr lang="en-US" dirty="0">
                <a:solidFill>
                  <a:srgbClr val="007836"/>
                </a:solidFill>
              </a:rPr>
              <a:t>2 days </a:t>
            </a:r>
            <a:r>
              <a:rPr lang="en-US" dirty="0" smtClean="0">
                <a:solidFill>
                  <a:srgbClr val="007836"/>
                </a:solidFill>
              </a:rPr>
              <a:t>will be completed </a:t>
            </a:r>
            <a:r>
              <a:rPr lang="en-US" dirty="0">
                <a:solidFill>
                  <a:srgbClr val="007836"/>
                </a:solidFill>
              </a:rPr>
              <a:t>during Hall C </a:t>
            </a:r>
            <a:r>
              <a:rPr lang="en-US" dirty="0" smtClean="0">
                <a:solidFill>
                  <a:srgbClr val="007836"/>
                </a:solidFill>
              </a:rPr>
              <a:t>commissioning</a:t>
            </a:r>
          </a:p>
          <a:p>
            <a:pPr lvl="1"/>
            <a:endParaRPr lang="en-US" dirty="0" smtClean="0">
              <a:solidFill>
                <a:srgbClr val="007836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7 days for EMC effect at 20º [all targets, HMS and SHMS in parallel]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6 (3) days for selected targets at 35 (40) degrees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6 days overhead, calibrations, 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4 days for x&gt;1 at 8º [SHMS]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4 days for selected targets at 10º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17 days for high Q</a:t>
            </a:r>
            <a:r>
              <a:rPr lang="en-US" baseline="30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x&gt;1 (</a:t>
            </a:r>
            <a:r>
              <a:rPr lang="en-US" baseline="30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H,C,Cu)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6 days overhead, calibrations, …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93" y="2937685"/>
            <a:ext cx="4563746" cy="3422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5141" y="3158838"/>
            <a:ext cx="676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EMC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1325" y="3204359"/>
            <a:ext cx="676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x</a:t>
            </a:r>
            <a:r>
              <a:rPr lang="en-US" sz="1600" b="1" dirty="0" smtClean="0">
                <a:solidFill>
                  <a:srgbClr val="7030A0"/>
                </a:solidFill>
              </a:rPr>
              <a:t>&gt;1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9468" y="4950031"/>
            <a:ext cx="1278576" cy="461665"/>
          </a:xfrm>
          <a:prstGeom prst="rect">
            <a:avLst/>
          </a:prstGeom>
          <a:noFill/>
          <a:ln>
            <a:solidFill>
              <a:srgbClr val="4D008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A-dependence of SRCs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3150" y="3623370"/>
            <a:ext cx="1723902" cy="461665"/>
          </a:xfrm>
          <a:prstGeom prst="rect">
            <a:avLst/>
          </a:prstGeom>
          <a:noFill/>
          <a:ln>
            <a:solidFill>
              <a:srgbClr val="4D008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PDFs at x&gt;1</a:t>
            </a:r>
          </a:p>
          <a:p>
            <a:r>
              <a:rPr lang="en-US" sz="1200" b="1" dirty="0">
                <a:solidFill>
                  <a:srgbClr val="7030A0"/>
                </a:solidFill>
              </a:rPr>
              <a:t>x</a:t>
            </a:r>
            <a:r>
              <a:rPr lang="en-US" sz="1200" b="1" dirty="0" smtClean="0">
                <a:solidFill>
                  <a:srgbClr val="7030A0"/>
                </a:solidFill>
              </a:rPr>
              <a:t>, Q</a:t>
            </a:r>
            <a:r>
              <a:rPr lang="en-US" sz="12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1200" b="1" dirty="0" smtClean="0">
                <a:solidFill>
                  <a:srgbClr val="7030A0"/>
                </a:solidFill>
              </a:rPr>
              <a:t> dependence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2618" y="3637913"/>
            <a:ext cx="1549719" cy="6001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C00000"/>
                </a:solidFill>
              </a:rPr>
              <a:t>EMC effect vs A, N/Z</a:t>
            </a:r>
          </a:p>
          <a:p>
            <a:pPr algn="r"/>
            <a:r>
              <a:rPr lang="en-US" sz="1100" b="1" dirty="0" smtClean="0">
                <a:solidFill>
                  <a:srgbClr val="C00000"/>
                </a:solidFill>
              </a:rPr>
              <a:t>Larger Q</a:t>
            </a:r>
            <a:r>
              <a:rPr lang="en-US" sz="11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1100" b="1" dirty="0" smtClean="0">
                <a:solidFill>
                  <a:srgbClr val="C00000"/>
                </a:solidFill>
              </a:rPr>
              <a:t> pushes to highest x</a:t>
            </a:r>
            <a:endParaRPr lang="en-US" sz="1100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18257" y="3192484"/>
            <a:ext cx="1128157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57498" y="3527080"/>
            <a:ext cx="2900546" cy="0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593769" y="3854202"/>
            <a:ext cx="237506" cy="169277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98669" y="4564727"/>
            <a:ext cx="237506" cy="169277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639819" y="5607752"/>
            <a:ext cx="237506" cy="169277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96882" y="4238078"/>
            <a:ext cx="4025735" cy="240022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Notes: </a:t>
            </a:r>
          </a:p>
          <a:p>
            <a:pPr lvl="1"/>
            <a:r>
              <a:rPr lang="en-US" dirty="0" smtClean="0"/>
              <a:t>Proposed 80uA; assuming 60uA</a:t>
            </a:r>
          </a:p>
          <a:p>
            <a:pPr lvl="1"/>
            <a:r>
              <a:rPr lang="en-US" dirty="0" smtClean="0"/>
              <a:t>Single ladder with all solid targets</a:t>
            </a:r>
          </a:p>
          <a:p>
            <a:pPr lvl="1"/>
            <a:r>
              <a:rPr lang="en-US" dirty="0" smtClean="0"/>
              <a:t>Start with </a:t>
            </a:r>
            <a:r>
              <a:rPr lang="en-US" baseline="30000" dirty="0" smtClean="0"/>
              <a:t>1,2</a:t>
            </a:r>
            <a:r>
              <a:rPr lang="en-US" dirty="0" smtClean="0"/>
              <a:t>H, taking data with all targets; 1 day target changeover before running </a:t>
            </a:r>
            <a:r>
              <a:rPr lang="en-US" baseline="30000" dirty="0" smtClean="0">
                <a:sym typeface="Wingdings" panose="05000000000000000000" pitchFamily="2" charset="2"/>
              </a:rPr>
              <a:t>3,4</a:t>
            </a:r>
            <a:r>
              <a:rPr lang="en-US" dirty="0" smtClean="0">
                <a:sym typeface="Wingdings" panose="05000000000000000000" pitchFamily="2" charset="2"/>
              </a:rPr>
              <a:t>He (+C, dummy)</a:t>
            </a:r>
          </a:p>
        </p:txBody>
      </p:sp>
    </p:spTree>
    <p:extLst>
      <p:ext uri="{BB962C8B-B14F-4D97-AF65-F5344CB8AC3E}">
        <p14:creationId xmlns:p14="http://schemas.microsoft.com/office/powerpoint/2010/main" val="163368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Manpower and analysis overview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6"/>
            <a:ext cx="8372901" cy="4816485"/>
          </a:xfrm>
        </p:spPr>
        <p:txBody>
          <a:bodyPr/>
          <a:lstStyle/>
          <a:p>
            <a:r>
              <a:rPr lang="en-US" dirty="0" smtClean="0"/>
              <a:t>Confirmed participation</a:t>
            </a:r>
          </a:p>
          <a:p>
            <a:pPr lvl="1"/>
            <a:r>
              <a:rPr lang="en-US" dirty="0" smtClean="0"/>
              <a:t>12 institutions (JLab, </a:t>
            </a:r>
            <a:r>
              <a:rPr lang="en-US" dirty="0"/>
              <a:t>UVa, ANL</a:t>
            </a:r>
            <a:r>
              <a:rPr lang="en-US" dirty="0" smtClean="0"/>
              <a:t>, UT, UNH, JMU, MSU, Ohio - key </a:t>
            </a:r>
            <a:r>
              <a:rPr lang="en-US" dirty="0" err="1" smtClean="0"/>
              <a:t>collabs</a:t>
            </a:r>
            <a:r>
              <a:rPr lang="en-US" dirty="0" smtClean="0"/>
              <a:t>.) </a:t>
            </a:r>
          </a:p>
          <a:p>
            <a:pPr lvl="1"/>
            <a:r>
              <a:rPr lang="en-US" dirty="0" smtClean="0"/>
              <a:t>Estimated participation of 40 Faculty/Staff, 10 Postdocs, 20 Graduate students (4 Thesis)</a:t>
            </a:r>
          </a:p>
          <a:p>
            <a:endParaRPr lang="en-US" dirty="0"/>
          </a:p>
          <a:p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Relatively simple analysis; key issues are similar for x&gt;1 and EMC (inclusive scattering, rapidly varying cross sections, focus on target ratios)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Follows all the same procedures as 6 GeV “XEM” rungroup</a:t>
            </a:r>
          </a:p>
          <a:p>
            <a:pPr lvl="2"/>
            <a:r>
              <a:rPr lang="en-US" dirty="0" smtClean="0"/>
              <a:t>Have calibration codes, cross section models, radiative corrections,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Arrington/Day/Gaskell spokespersons for 6 GeV run</a:t>
            </a:r>
          </a:p>
          <a:p>
            <a:pPr lvl="2"/>
            <a:r>
              <a:rPr lang="en-US" dirty="0" smtClean="0"/>
              <a:t>Daniel/Fomin were graduate students on EMC/x&gt;1</a:t>
            </a:r>
          </a:p>
          <a:p>
            <a:pPr lvl="2"/>
            <a:r>
              <a:rPr lang="en-US" dirty="0" smtClean="0"/>
              <a:t>Plan to treat both experiments as single analysis, with students focusing on different physics aspects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Calibrations, simulations, analysis, </a:t>
            </a:r>
            <a:r>
              <a:rPr lang="en-US" dirty="0" err="1" smtClean="0">
                <a:solidFill>
                  <a:srgbClr val="C00000"/>
                </a:solidFill>
              </a:rPr>
              <a:t>etc</a:t>
            </a:r>
            <a:r>
              <a:rPr lang="en-US" dirty="0" smtClean="0">
                <a:solidFill>
                  <a:srgbClr val="C00000"/>
                </a:solidFill>
              </a:rPr>
              <a:t>… will all be tested during F2p/F2d commissioning run</a:t>
            </a:r>
          </a:p>
          <a:p>
            <a:pPr lvl="1"/>
            <a:r>
              <a:rPr lang="en-US" dirty="0" smtClean="0"/>
              <a:t>Expect 4 Thesis students: 2 focusing on x&gt;1 physics, 2 on EMC physics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776873"/>
            <a:ext cx="8372901" cy="499715"/>
          </a:xfrm>
        </p:spPr>
        <p:txBody>
          <a:bodyPr/>
          <a:lstStyle/>
          <a:p>
            <a:r>
              <a:rPr lang="en-US" dirty="0" smtClean="0"/>
              <a:t>Charge item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Experimental, analysis requirements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619"/>
            <a:ext cx="8372901" cy="5140183"/>
          </a:xfrm>
        </p:spPr>
        <p:txBody>
          <a:bodyPr/>
          <a:lstStyle/>
          <a:p>
            <a:r>
              <a:rPr lang="en-US" dirty="0" smtClean="0"/>
              <a:t>Conventional trigger and efficiency studies: high efficiency, low background, modest rates</a:t>
            </a:r>
          </a:p>
          <a:p>
            <a:r>
              <a:rPr lang="en-US" dirty="0" smtClean="0"/>
              <a:t>Working version of C++/ROOT analyzer exists (validated against 6 GeV code)</a:t>
            </a:r>
          </a:p>
          <a:p>
            <a:r>
              <a:rPr lang="en-US" dirty="0" smtClean="0"/>
              <a:t>Full simulations (realistic cross section model, detailed radiative corrections, spectrometer models, </a:t>
            </a:r>
            <a:r>
              <a:rPr lang="en-US" dirty="0" err="1" smtClean="0"/>
              <a:t>etc</a:t>
            </a:r>
            <a:r>
              <a:rPr lang="en-US" dirty="0" smtClean="0"/>
              <a:t>….) exist now</a:t>
            </a:r>
          </a:p>
          <a:p>
            <a:r>
              <a:rPr lang="en-US" dirty="0" smtClean="0"/>
              <a:t>SHMS spectrometer model checked during 2017 run</a:t>
            </a:r>
          </a:p>
          <a:p>
            <a:endParaRPr lang="en-US" dirty="0"/>
          </a:p>
          <a:p>
            <a:r>
              <a:rPr lang="en-US" b="1" dirty="0" smtClean="0"/>
              <a:t>All aspects of x&gt;1/EMC data taking and analysis </a:t>
            </a:r>
            <a:r>
              <a:rPr lang="en-US" dirty="0" smtClean="0"/>
              <a:t>will be tested during Hall C commissioning (small subset of targets being run with F2p/F2d due to significant kinematic overlap)</a:t>
            </a:r>
          </a:p>
          <a:p>
            <a:r>
              <a:rPr lang="en-US" dirty="0" smtClean="0"/>
              <a:t>EMC and x&gt;1 physics analysis will follow the same procedures as Tritium rungroup experiments.</a:t>
            </a:r>
          </a:p>
          <a:p>
            <a:endParaRPr lang="en-US" dirty="0"/>
          </a:p>
          <a:p>
            <a:r>
              <a:rPr lang="en-US" dirty="0" smtClean="0"/>
              <a:t>Codes and procedures will be well tested, the collaboration includes most current experts, and the Tritium rungroup and Hall C commissioning data will provide many more experts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776873"/>
            <a:ext cx="8372901" cy="499715"/>
          </a:xfrm>
        </p:spPr>
        <p:txBody>
          <a:bodyPr/>
          <a:lstStyle/>
          <a:p>
            <a:r>
              <a:rPr lang="en-US" dirty="0" smtClean="0"/>
              <a:t>Charge item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</Template>
  <TotalTime>5809</TotalTime>
  <Words>1221</Words>
  <Application>Microsoft Macintosh PowerPoint</Application>
  <PresentationFormat>On-screen Show (4:3)</PresentationFormat>
  <Paragraphs>182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ＭＳ Ｐゴシック</vt:lpstr>
      <vt:lpstr>Wingdings</vt:lpstr>
      <vt:lpstr>presentation_4x3</vt:lpstr>
      <vt:lpstr>Overview: E12-06-105 (x&gt;1) E12-10-008 (EMC) </vt:lpstr>
      <vt:lpstr>Outline </vt:lpstr>
      <vt:lpstr>Physics overview </vt:lpstr>
      <vt:lpstr>EMC-SRC correlation </vt:lpstr>
      <vt:lpstr>Run plan: Targets </vt:lpstr>
      <vt:lpstr>Run plan: Kinematics overview </vt:lpstr>
      <vt:lpstr>Run plan overview </vt:lpstr>
      <vt:lpstr>Manpower and analysis overview </vt:lpstr>
      <vt:lpstr>Experimental, analysis requirements </vt:lpstr>
      <vt:lpstr>Responsibilities for running/analysis </vt:lpstr>
      <vt:lpstr>Documentation </vt:lpstr>
    </vt:vector>
  </TitlesOfParts>
  <Company>Argonne National Laboratory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Arrington, John R.</dc:creator>
  <cp:lastModifiedBy>Dave Gaskell</cp:lastModifiedBy>
  <cp:revision>31</cp:revision>
  <cp:lastPrinted>2015-09-08T15:35:42Z</cp:lastPrinted>
  <dcterms:created xsi:type="dcterms:W3CDTF">2017-05-20T17:59:04Z</dcterms:created>
  <dcterms:modified xsi:type="dcterms:W3CDTF">2017-06-02T12:55:23Z</dcterms:modified>
</cp:coreProperties>
</file>