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256" r:id="rId2"/>
    <p:sldId id="293" r:id="rId3"/>
    <p:sldId id="281" r:id="rId4"/>
    <p:sldId id="285" r:id="rId5"/>
    <p:sldId id="287" r:id="rId6"/>
    <p:sldId id="290" r:id="rId7"/>
    <p:sldId id="292" r:id="rId8"/>
    <p:sldId id="289" r:id="rId9"/>
    <p:sldId id="294" r:id="rId10"/>
    <p:sldId id="302" r:id="rId11"/>
    <p:sldId id="303" r:id="rId12"/>
    <p:sldId id="283" r:id="rId13"/>
    <p:sldId id="282" r:id="rId14"/>
    <p:sldId id="258" r:id="rId15"/>
    <p:sldId id="269" r:id="rId16"/>
    <p:sldId id="259" r:id="rId17"/>
    <p:sldId id="260" r:id="rId18"/>
    <p:sldId id="261" r:id="rId19"/>
    <p:sldId id="280" r:id="rId20"/>
    <p:sldId id="272" r:id="rId21"/>
    <p:sldId id="288" r:id="rId22"/>
    <p:sldId id="270" r:id="rId23"/>
    <p:sldId id="271" r:id="rId24"/>
    <p:sldId id="278" r:id="rId25"/>
    <p:sldId id="295" r:id="rId26"/>
    <p:sldId id="264" r:id="rId27"/>
    <p:sldId id="263" r:id="rId28"/>
    <p:sldId id="265" r:id="rId29"/>
    <p:sldId id="266" r:id="rId30"/>
    <p:sldId id="291" r:id="rId31"/>
    <p:sldId id="296" r:id="rId32"/>
    <p:sldId id="301" r:id="rId33"/>
    <p:sldId id="300" r:id="rId34"/>
    <p:sldId id="299" r:id="rId35"/>
    <p:sldId id="279" r:id="rId36"/>
    <p:sldId id="267" r:id="rId37"/>
    <p:sldId id="268" r:id="rId38"/>
    <p:sldId id="298"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20"/>
    <p:restoredTop sz="94932"/>
  </p:normalViewPr>
  <p:slideViewPr>
    <p:cSldViewPr snapToGrid="0" snapToObjects="1">
      <p:cViewPr varScale="1">
        <p:scale>
          <a:sx n="134" d="100"/>
          <a:sy n="134" d="100"/>
        </p:scale>
        <p:origin x="904"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17BD8-1258-B14C-B7F6-AB4DF2EC94AE}" type="datetimeFigureOut">
              <a:rPr lang="en-US" smtClean="0"/>
              <a:t>7/25/20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B77CBE-4F5C-6740-89D9-C4E00DA47EF9}" type="slidenum">
              <a:rPr lang="en-US" smtClean="0"/>
              <a:t>‹#›</a:t>
            </a:fld>
            <a:endParaRPr lang="en-US"/>
          </a:p>
        </p:txBody>
      </p:sp>
    </p:spTree>
    <p:extLst>
      <p:ext uri="{BB962C8B-B14F-4D97-AF65-F5344CB8AC3E}">
        <p14:creationId xmlns:p14="http://schemas.microsoft.com/office/powerpoint/2010/main" val="3982257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B3D4E2-5E7B-FB40-93F9-EE263082A672}" type="datetime1">
              <a:rPr lang="en-US" smtClean="0"/>
              <a:t>7/25/20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6FDD22-66AB-E946-B1BC-3EF5E5A6170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215150-9DFB-504B-81DD-D3EABFECBEB9}" type="datetime1">
              <a:rPr lang="en-US" smtClean="0"/>
              <a:t>7/25/20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6FDD22-66AB-E946-B1BC-3EF5E5A6170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BA72EA-95F6-EC44-8CB7-DC02A299E49F}" type="datetime1">
              <a:rPr lang="en-US" smtClean="0"/>
              <a:t>7/25/20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6FDD22-66AB-E946-B1BC-3EF5E5A6170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FC0067-E0D1-034D-90C6-0F9AC2A8606D}" type="datetime1">
              <a:rPr lang="en-US" smtClean="0"/>
              <a:t>7/25/20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6FDD22-66AB-E946-B1BC-3EF5E5A6170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77F31C-7DE9-944D-BE9E-D5D5BF0FEC0F}" type="datetime1">
              <a:rPr lang="en-US" smtClean="0"/>
              <a:t>7/25/20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6FDD22-66AB-E946-B1BC-3EF5E5A6170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28E44D-C83B-C64C-92AA-DD0429D86994}" type="datetime1">
              <a:rPr lang="en-US" smtClean="0"/>
              <a:t>7/25/20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6FDD22-66AB-E946-B1BC-3EF5E5A6170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BB6AE2-B4C4-C842-A842-5A105DA0C67D}" type="datetime1">
              <a:rPr lang="en-US" smtClean="0"/>
              <a:t>7/25/20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6FDD22-66AB-E946-B1BC-3EF5E5A6170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BBE981-A300-B141-8752-94F7526DBBEC}" type="datetime1">
              <a:rPr lang="en-US" smtClean="0"/>
              <a:t>7/25/20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6FDD22-66AB-E946-B1BC-3EF5E5A6170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ECF32B-C89D-954E-A467-D79807991B68}" type="datetime1">
              <a:rPr lang="en-US" smtClean="0"/>
              <a:t>7/25/20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6FDD22-66AB-E946-B1BC-3EF5E5A6170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7A7579-8413-004A-B76E-14B03039A0C3}" type="datetime1">
              <a:rPr lang="en-US" smtClean="0"/>
              <a:t>7/25/20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6FDD22-66AB-E946-B1BC-3EF5E5A6170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109D06-94C5-8F4F-B1FB-3F5FECCA4774}" type="datetime1">
              <a:rPr lang="en-US" smtClean="0"/>
              <a:t>7/25/20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6FDD22-66AB-E946-B1BC-3EF5E5A6170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3C075-D136-1B4A-970B-C101BC4B9B7A}" type="datetime1">
              <a:rPr lang="en-US" smtClean="0"/>
              <a:t>7/25/20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FDD22-66AB-E946-B1BC-3EF5E5A6170A}" type="slidenum">
              <a:rPr lang="en-US" smtClean="0"/>
              <a:t>‹#›</a:t>
            </a:fld>
            <a:endParaRPr lang="en-US"/>
          </a:p>
        </p:txBody>
      </p:sp>
    </p:spTree>
    <p:extLst>
      <p:ext uri="{BB962C8B-B14F-4D97-AF65-F5344CB8AC3E}">
        <p14:creationId xmlns:p14="http://schemas.microsoft.com/office/powerpoint/2010/main" val="360725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4FC77-5060-5445-939E-B0F68819ED87}"/>
              </a:ext>
            </a:extLst>
          </p:cNvPr>
          <p:cNvSpPr>
            <a:spLocks noGrp="1"/>
          </p:cNvSpPr>
          <p:nvPr>
            <p:ph type="ctrTitle"/>
          </p:nvPr>
        </p:nvSpPr>
        <p:spPr/>
        <p:txBody>
          <a:bodyPr/>
          <a:lstStyle/>
          <a:p>
            <a:r>
              <a:rPr lang="en-US" dirty="0"/>
              <a:t>Target Operator </a:t>
            </a:r>
            <a:br>
              <a:rPr lang="en-US" dirty="0"/>
            </a:br>
            <a:r>
              <a:rPr lang="en-US" dirty="0"/>
              <a:t>Training slides</a:t>
            </a:r>
          </a:p>
        </p:txBody>
      </p:sp>
      <p:sp>
        <p:nvSpPr>
          <p:cNvPr id="3" name="Subtitle 2">
            <a:extLst>
              <a:ext uri="{FF2B5EF4-FFF2-40B4-BE49-F238E27FC236}">
                <a16:creationId xmlns:a16="http://schemas.microsoft.com/office/drawing/2014/main" id="{088412F5-6722-5846-8F35-8A9A85AB8A7A}"/>
              </a:ext>
            </a:extLst>
          </p:cNvPr>
          <p:cNvSpPr>
            <a:spLocks noGrp="1"/>
          </p:cNvSpPr>
          <p:nvPr>
            <p:ph type="subTitle" idx="1"/>
          </p:nvPr>
        </p:nvSpPr>
        <p:spPr>
          <a:xfrm>
            <a:off x="1143000" y="3846314"/>
            <a:ext cx="6858000" cy="575072"/>
          </a:xfrm>
        </p:spPr>
        <p:txBody>
          <a:bodyPr/>
          <a:lstStyle/>
          <a:p>
            <a:r>
              <a:rPr lang="en-US" dirty="0"/>
              <a:t>The Polarized </a:t>
            </a:r>
            <a:r>
              <a:rPr lang="en-US" baseline="30000" dirty="0"/>
              <a:t>3</a:t>
            </a:r>
            <a:r>
              <a:rPr lang="en-US" dirty="0"/>
              <a:t>He Target Group</a:t>
            </a:r>
          </a:p>
        </p:txBody>
      </p:sp>
      <p:sp>
        <p:nvSpPr>
          <p:cNvPr id="4" name="Slide Number Placeholder 3">
            <a:extLst>
              <a:ext uri="{FF2B5EF4-FFF2-40B4-BE49-F238E27FC236}">
                <a16:creationId xmlns:a16="http://schemas.microsoft.com/office/drawing/2014/main" id="{4054A637-7D84-1143-8BCD-380FF5C4EC43}"/>
              </a:ext>
            </a:extLst>
          </p:cNvPr>
          <p:cNvSpPr>
            <a:spLocks noGrp="1"/>
          </p:cNvSpPr>
          <p:nvPr>
            <p:ph type="sldNum" sz="quarter" idx="12"/>
          </p:nvPr>
        </p:nvSpPr>
        <p:spPr/>
        <p:txBody>
          <a:bodyPr/>
          <a:lstStyle/>
          <a:p>
            <a:fld id="{AF6FDD22-66AB-E946-B1BC-3EF5E5A6170A}" type="slidenum">
              <a:rPr lang="en-US" smtClean="0"/>
              <a:t>1</a:t>
            </a:fld>
            <a:endParaRPr lang="en-US"/>
          </a:p>
        </p:txBody>
      </p:sp>
    </p:spTree>
    <p:extLst>
      <p:ext uri="{BB962C8B-B14F-4D97-AF65-F5344CB8AC3E}">
        <p14:creationId xmlns:p14="http://schemas.microsoft.com/office/powerpoint/2010/main" val="2709053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19C53-6356-7246-A8E4-037606A33A28}"/>
              </a:ext>
            </a:extLst>
          </p:cNvPr>
          <p:cNvSpPr>
            <a:spLocks noGrp="1"/>
          </p:cNvSpPr>
          <p:nvPr>
            <p:ph type="title"/>
          </p:nvPr>
        </p:nvSpPr>
        <p:spPr/>
        <p:txBody>
          <a:bodyPr/>
          <a:lstStyle/>
          <a:p>
            <a:pPr algn="ctr"/>
            <a:r>
              <a:rPr lang="en-US" dirty="0"/>
              <a:t>Reference cell</a:t>
            </a:r>
          </a:p>
        </p:txBody>
      </p:sp>
      <p:sp>
        <p:nvSpPr>
          <p:cNvPr id="4" name="Slide Number Placeholder 3">
            <a:extLst>
              <a:ext uri="{FF2B5EF4-FFF2-40B4-BE49-F238E27FC236}">
                <a16:creationId xmlns:a16="http://schemas.microsoft.com/office/drawing/2014/main" id="{94CC0DF8-E984-AE4A-B0A9-06564E3E647B}"/>
              </a:ext>
            </a:extLst>
          </p:cNvPr>
          <p:cNvSpPr>
            <a:spLocks noGrp="1"/>
          </p:cNvSpPr>
          <p:nvPr>
            <p:ph type="sldNum" sz="quarter" idx="12"/>
          </p:nvPr>
        </p:nvSpPr>
        <p:spPr/>
        <p:txBody>
          <a:bodyPr/>
          <a:lstStyle/>
          <a:p>
            <a:fld id="{AF6FDD22-66AB-E946-B1BC-3EF5E5A6170A}" type="slidenum">
              <a:rPr lang="en-US" smtClean="0"/>
              <a:t>10</a:t>
            </a:fld>
            <a:endParaRPr lang="en-US"/>
          </a:p>
        </p:txBody>
      </p:sp>
      <p:pic>
        <p:nvPicPr>
          <p:cNvPr id="5" name="Picture 4">
            <a:extLst>
              <a:ext uri="{FF2B5EF4-FFF2-40B4-BE49-F238E27FC236}">
                <a16:creationId xmlns:a16="http://schemas.microsoft.com/office/drawing/2014/main" id="{BEFCC96C-480C-5840-A8CF-0013235A5FE0}"/>
              </a:ext>
            </a:extLst>
          </p:cNvPr>
          <p:cNvPicPr>
            <a:picLocks noChangeAspect="1"/>
          </p:cNvPicPr>
          <p:nvPr/>
        </p:nvPicPr>
        <p:blipFill>
          <a:blip r:embed="rId2"/>
          <a:stretch>
            <a:fillRect/>
          </a:stretch>
        </p:blipFill>
        <p:spPr>
          <a:xfrm>
            <a:off x="1656067" y="1410755"/>
            <a:ext cx="6183116" cy="4637337"/>
          </a:xfrm>
          <a:prstGeom prst="rect">
            <a:avLst/>
          </a:prstGeom>
        </p:spPr>
      </p:pic>
    </p:spTree>
    <p:extLst>
      <p:ext uri="{BB962C8B-B14F-4D97-AF65-F5344CB8AC3E}">
        <p14:creationId xmlns:p14="http://schemas.microsoft.com/office/powerpoint/2010/main" val="4292070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5AE1-E050-974A-90F8-87F31D1855A8}"/>
              </a:ext>
            </a:extLst>
          </p:cNvPr>
          <p:cNvSpPr>
            <a:spLocks noGrp="1"/>
          </p:cNvSpPr>
          <p:nvPr>
            <p:ph type="title"/>
          </p:nvPr>
        </p:nvSpPr>
        <p:spPr/>
        <p:txBody>
          <a:bodyPr/>
          <a:lstStyle/>
          <a:p>
            <a:pPr algn="ctr"/>
            <a:r>
              <a:rPr lang="en-US" dirty="0"/>
              <a:t>Carbon foils arrangement</a:t>
            </a:r>
          </a:p>
        </p:txBody>
      </p:sp>
      <p:pic>
        <p:nvPicPr>
          <p:cNvPr id="9" name="Content Placeholder 8">
            <a:extLst>
              <a:ext uri="{FF2B5EF4-FFF2-40B4-BE49-F238E27FC236}">
                <a16:creationId xmlns:a16="http://schemas.microsoft.com/office/drawing/2014/main" id="{D826FD2E-718A-5643-A51C-5B5F90CE90F2}"/>
              </a:ext>
            </a:extLst>
          </p:cNvPr>
          <p:cNvPicPr>
            <a:picLocks noGrp="1" noChangeAspect="1"/>
          </p:cNvPicPr>
          <p:nvPr>
            <p:ph idx="1"/>
          </p:nvPr>
        </p:nvPicPr>
        <p:blipFill>
          <a:blip r:embed="rId2"/>
          <a:stretch>
            <a:fillRect/>
          </a:stretch>
        </p:blipFill>
        <p:spPr>
          <a:xfrm>
            <a:off x="608265" y="4064841"/>
            <a:ext cx="7886700" cy="2386948"/>
          </a:xfrm>
        </p:spPr>
      </p:pic>
      <p:sp>
        <p:nvSpPr>
          <p:cNvPr id="4" name="Slide Number Placeholder 3">
            <a:extLst>
              <a:ext uri="{FF2B5EF4-FFF2-40B4-BE49-F238E27FC236}">
                <a16:creationId xmlns:a16="http://schemas.microsoft.com/office/drawing/2014/main" id="{2139B862-D2F9-E743-A377-69E4362D0E23}"/>
              </a:ext>
            </a:extLst>
          </p:cNvPr>
          <p:cNvSpPr>
            <a:spLocks noGrp="1"/>
          </p:cNvSpPr>
          <p:nvPr>
            <p:ph type="sldNum" sz="quarter" idx="12"/>
          </p:nvPr>
        </p:nvSpPr>
        <p:spPr/>
        <p:txBody>
          <a:bodyPr/>
          <a:lstStyle/>
          <a:p>
            <a:fld id="{AF6FDD22-66AB-E946-B1BC-3EF5E5A6170A}" type="slidenum">
              <a:rPr lang="en-US" smtClean="0"/>
              <a:t>11</a:t>
            </a:fld>
            <a:endParaRPr lang="en-US"/>
          </a:p>
        </p:txBody>
      </p:sp>
      <p:sp>
        <p:nvSpPr>
          <p:cNvPr id="6" name="TextBox 5">
            <a:extLst>
              <a:ext uri="{FF2B5EF4-FFF2-40B4-BE49-F238E27FC236}">
                <a16:creationId xmlns:a16="http://schemas.microsoft.com/office/drawing/2014/main" id="{42F77422-0086-2B41-8369-EE58A06CF385}"/>
              </a:ext>
            </a:extLst>
          </p:cNvPr>
          <p:cNvSpPr txBox="1"/>
          <p:nvPr/>
        </p:nvSpPr>
        <p:spPr>
          <a:xfrm>
            <a:off x="671308" y="4064841"/>
            <a:ext cx="1867819" cy="923330"/>
          </a:xfrm>
          <a:prstGeom prst="rect">
            <a:avLst/>
          </a:prstGeom>
          <a:noFill/>
        </p:spPr>
        <p:txBody>
          <a:bodyPr wrap="none" rtlCol="0">
            <a:spAutoFit/>
          </a:bodyPr>
          <a:lstStyle/>
          <a:p>
            <a:pPr marL="342900" indent="-342900">
              <a:buFont typeface="+mj-lt"/>
              <a:buAutoNum type="arabicPeriod"/>
            </a:pPr>
            <a:r>
              <a:rPr lang="en-US" dirty="0"/>
              <a:t>Carbon optics</a:t>
            </a:r>
          </a:p>
          <a:p>
            <a:pPr marL="342900" indent="-342900">
              <a:buFont typeface="+mj-lt"/>
              <a:buAutoNum type="arabicPeriod"/>
            </a:pPr>
            <a:r>
              <a:rPr lang="en-US" dirty="0"/>
              <a:t>Carbon “hole”</a:t>
            </a:r>
          </a:p>
          <a:p>
            <a:pPr marL="342900" indent="-342900">
              <a:buFont typeface="+mj-lt"/>
              <a:buAutoNum type="arabicPeriod"/>
            </a:pPr>
            <a:r>
              <a:rPr lang="en-US" dirty="0"/>
              <a:t>Carbon foil</a:t>
            </a:r>
          </a:p>
        </p:txBody>
      </p:sp>
      <p:pic>
        <p:nvPicPr>
          <p:cNvPr id="7" name="Picture 6">
            <a:extLst>
              <a:ext uri="{FF2B5EF4-FFF2-40B4-BE49-F238E27FC236}">
                <a16:creationId xmlns:a16="http://schemas.microsoft.com/office/drawing/2014/main" id="{6AAD6533-BFF1-1847-889E-8B4115DDB056}"/>
              </a:ext>
            </a:extLst>
          </p:cNvPr>
          <p:cNvPicPr>
            <a:picLocks noChangeAspect="1"/>
          </p:cNvPicPr>
          <p:nvPr/>
        </p:nvPicPr>
        <p:blipFill>
          <a:blip r:embed="rId3"/>
          <a:stretch>
            <a:fillRect/>
          </a:stretch>
        </p:blipFill>
        <p:spPr>
          <a:xfrm>
            <a:off x="628650" y="1825625"/>
            <a:ext cx="3922965" cy="1931536"/>
          </a:xfrm>
          <a:prstGeom prst="rect">
            <a:avLst/>
          </a:prstGeom>
        </p:spPr>
      </p:pic>
      <p:pic>
        <p:nvPicPr>
          <p:cNvPr id="10" name="Picture 9">
            <a:extLst>
              <a:ext uri="{FF2B5EF4-FFF2-40B4-BE49-F238E27FC236}">
                <a16:creationId xmlns:a16="http://schemas.microsoft.com/office/drawing/2014/main" id="{1D4ED2B5-7840-FD44-AAF3-A342A038D118}"/>
              </a:ext>
            </a:extLst>
          </p:cNvPr>
          <p:cNvPicPr>
            <a:picLocks noChangeAspect="1"/>
          </p:cNvPicPr>
          <p:nvPr/>
        </p:nvPicPr>
        <p:blipFill>
          <a:blip r:embed="rId4"/>
          <a:stretch>
            <a:fillRect/>
          </a:stretch>
        </p:blipFill>
        <p:spPr>
          <a:xfrm>
            <a:off x="5275171" y="1468258"/>
            <a:ext cx="3102528" cy="2326896"/>
          </a:xfrm>
          <a:prstGeom prst="rect">
            <a:avLst/>
          </a:prstGeom>
        </p:spPr>
      </p:pic>
    </p:spTree>
    <p:extLst>
      <p:ext uri="{BB962C8B-B14F-4D97-AF65-F5344CB8AC3E}">
        <p14:creationId xmlns:p14="http://schemas.microsoft.com/office/powerpoint/2010/main" val="728286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Introduction</a:t>
            </a:r>
          </a:p>
        </p:txBody>
      </p:sp>
      <p:sp>
        <p:nvSpPr>
          <p:cNvPr id="3" name="Content Placeholder 2"/>
          <p:cNvSpPr>
            <a:spLocks noGrp="1"/>
          </p:cNvSpPr>
          <p:nvPr>
            <p:ph idx="1"/>
          </p:nvPr>
        </p:nvSpPr>
        <p:spPr/>
        <p:txBody>
          <a:bodyPr/>
          <a:lstStyle/>
          <a:p>
            <a:r>
              <a:rPr lang="en-US" dirty="0"/>
              <a:t>High density polarized He3 gas at ~10 </a:t>
            </a:r>
            <a:r>
              <a:rPr lang="en-US" dirty="0" err="1"/>
              <a:t>atm</a:t>
            </a:r>
            <a:r>
              <a:rPr lang="en-US" dirty="0"/>
              <a:t> in a target cell along with </a:t>
            </a:r>
            <a:r>
              <a:rPr lang="en-US" dirty="0" err="1"/>
              <a:t>Rb</a:t>
            </a:r>
            <a:r>
              <a:rPr lang="en-US" dirty="0"/>
              <a:t>-K mixture</a:t>
            </a:r>
          </a:p>
          <a:p>
            <a:r>
              <a:rPr lang="en-US" dirty="0"/>
              <a:t>The target employs a spin-exchange process to polarize the He3</a:t>
            </a:r>
          </a:p>
          <a:p>
            <a:r>
              <a:rPr lang="en-US" dirty="0"/>
              <a:t>Rubidium vapor is polarized by optical pumping with circularly polarized laser light at 795 nm</a:t>
            </a:r>
          </a:p>
          <a:p>
            <a:r>
              <a:rPr lang="en-US" dirty="0"/>
              <a:t>The polarization is transferred from </a:t>
            </a:r>
            <a:r>
              <a:rPr lang="en-US" dirty="0" err="1"/>
              <a:t>Rb</a:t>
            </a:r>
            <a:r>
              <a:rPr lang="en-US" dirty="0"/>
              <a:t> to K and eventually to He3 nuclei which will be our effective “neutron target”</a:t>
            </a:r>
          </a:p>
          <a:p>
            <a:endParaRPr lang="en-US" dirty="0"/>
          </a:p>
        </p:txBody>
      </p:sp>
      <p:sp>
        <p:nvSpPr>
          <p:cNvPr id="4" name="Slide Number Placeholder 3"/>
          <p:cNvSpPr>
            <a:spLocks noGrp="1"/>
          </p:cNvSpPr>
          <p:nvPr>
            <p:ph type="sldNum" sz="quarter" idx="12"/>
          </p:nvPr>
        </p:nvSpPr>
        <p:spPr/>
        <p:txBody>
          <a:bodyPr/>
          <a:lstStyle/>
          <a:p>
            <a:fld id="{AF6FDD22-66AB-E946-B1BC-3EF5E5A6170A}" type="slidenum">
              <a:rPr lang="en-US" smtClean="0"/>
              <a:t>12</a:t>
            </a:fld>
            <a:endParaRPr lang="en-US"/>
          </a:p>
        </p:txBody>
      </p:sp>
    </p:spTree>
    <p:extLst>
      <p:ext uri="{BB962C8B-B14F-4D97-AF65-F5344CB8AC3E}">
        <p14:creationId xmlns:p14="http://schemas.microsoft.com/office/powerpoint/2010/main" val="836321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F5CFD-51A4-F34C-950F-20BD3F25DA75}"/>
              </a:ext>
            </a:extLst>
          </p:cNvPr>
          <p:cNvSpPr>
            <a:spLocks noGrp="1"/>
          </p:cNvSpPr>
          <p:nvPr>
            <p:ph type="title"/>
          </p:nvPr>
        </p:nvSpPr>
        <p:spPr>
          <a:xfrm>
            <a:off x="628650" y="931334"/>
            <a:ext cx="7886700" cy="645584"/>
          </a:xfrm>
        </p:spPr>
        <p:txBody>
          <a:bodyPr>
            <a:normAutofit fontScale="90000"/>
          </a:bodyPr>
          <a:lstStyle/>
          <a:p>
            <a:pPr algn="ctr"/>
            <a:r>
              <a:rPr lang="en-US" dirty="0"/>
              <a:t>Target Operator Responsibilities</a:t>
            </a:r>
          </a:p>
        </p:txBody>
      </p:sp>
      <p:sp>
        <p:nvSpPr>
          <p:cNvPr id="5" name="Content Placeholder 4">
            <a:extLst>
              <a:ext uri="{FF2B5EF4-FFF2-40B4-BE49-F238E27FC236}">
                <a16:creationId xmlns:a16="http://schemas.microsoft.com/office/drawing/2014/main" id="{B5520CA6-131E-6142-9C6F-EF284316BE0E}"/>
              </a:ext>
            </a:extLst>
          </p:cNvPr>
          <p:cNvSpPr txBox="1">
            <a:spLocks noGrp="1"/>
          </p:cNvSpPr>
          <p:nvPr>
            <p:ph idx="1"/>
          </p:nvPr>
        </p:nvSpPr>
        <p:spPr>
          <a:xfrm>
            <a:off x="628650" y="1576918"/>
            <a:ext cx="8134350" cy="4373505"/>
          </a:xfrm>
          <a:prstGeom prst="rect">
            <a:avLst/>
          </a:prstGeom>
          <a:noFill/>
        </p:spPr>
        <p:txBody>
          <a:bodyPr wrap="square" rtlCol="0">
            <a:spAutoFit/>
          </a:bodyPr>
          <a:lstStyle/>
          <a:p>
            <a:r>
              <a:rPr lang="en-US" sz="1500" dirty="0"/>
              <a:t>Monitor temperatures of the target cell, pumping chamber,  transfer tube, oven and reference cell</a:t>
            </a:r>
          </a:p>
          <a:p>
            <a:r>
              <a:rPr lang="en-US" sz="1500" dirty="0"/>
              <a:t>Monitor temperatures for the laser fibers and fire safety interlock</a:t>
            </a:r>
          </a:p>
          <a:p>
            <a:r>
              <a:rPr lang="en-US" sz="1500" dirty="0"/>
              <a:t>Monitor cooling jets for the target windows and for </a:t>
            </a:r>
            <a:r>
              <a:rPr lang="en-US" sz="1500" dirty="0" err="1"/>
              <a:t>beamline</a:t>
            </a:r>
            <a:r>
              <a:rPr lang="en-US" sz="1500" dirty="0"/>
              <a:t> windows </a:t>
            </a:r>
          </a:p>
          <a:p>
            <a:r>
              <a:rPr lang="en-US" sz="1500" dirty="0"/>
              <a:t>Monitor pressure or vacuum of the reference cell</a:t>
            </a:r>
          </a:p>
          <a:p>
            <a:r>
              <a:rPr lang="en-US" sz="1500" dirty="0"/>
              <a:t>Move the target</a:t>
            </a:r>
          </a:p>
          <a:p>
            <a:r>
              <a:rPr lang="en-US" sz="1500" dirty="0"/>
              <a:t>Change oven temperature</a:t>
            </a:r>
          </a:p>
          <a:p>
            <a:r>
              <a:rPr lang="en-US" sz="1500" dirty="0"/>
              <a:t>Turn on/off the lasers, change power (current), monitor </a:t>
            </a:r>
            <a:r>
              <a:rPr lang="en-US" sz="1500" dirty="0" err="1"/>
              <a:t>spectro</a:t>
            </a:r>
            <a:r>
              <a:rPr lang="en-US" sz="1500" dirty="0"/>
              <a:t>-analyzer</a:t>
            </a:r>
          </a:p>
          <a:p>
            <a:r>
              <a:rPr lang="en-US" sz="1500" dirty="0"/>
              <a:t>Perform polarization measurements (NMR, EPR, pNMR)</a:t>
            </a:r>
          </a:p>
          <a:p>
            <a:r>
              <a:rPr lang="en-US" sz="1500" dirty="0"/>
              <a:t>Change target field directions, monitor current for main coils</a:t>
            </a:r>
          </a:p>
          <a:p>
            <a:r>
              <a:rPr lang="en-US" sz="1500" dirty="0"/>
              <a:t>Set current for correction coils corresponding to HB magnet angle/field</a:t>
            </a:r>
          </a:p>
          <a:p>
            <a:r>
              <a:rPr lang="en-US" sz="1500" dirty="0"/>
              <a:t>Set convention heater voltage</a:t>
            </a:r>
          </a:p>
          <a:p>
            <a:r>
              <a:rPr lang="en-US" sz="1500" dirty="0"/>
              <a:t>Service alarms, call target-on-call if necessary</a:t>
            </a:r>
          </a:p>
          <a:p>
            <a:endParaRPr lang="en-US" sz="1800" dirty="0"/>
          </a:p>
        </p:txBody>
      </p:sp>
      <p:sp>
        <p:nvSpPr>
          <p:cNvPr id="4" name="Slide Number Placeholder 3">
            <a:extLst>
              <a:ext uri="{FF2B5EF4-FFF2-40B4-BE49-F238E27FC236}">
                <a16:creationId xmlns:a16="http://schemas.microsoft.com/office/drawing/2014/main" id="{D858E054-9DC5-0C48-8762-FD2BAACE62AA}"/>
              </a:ext>
            </a:extLst>
          </p:cNvPr>
          <p:cNvSpPr>
            <a:spLocks noGrp="1"/>
          </p:cNvSpPr>
          <p:nvPr>
            <p:ph type="sldNum" sz="quarter" idx="12"/>
          </p:nvPr>
        </p:nvSpPr>
        <p:spPr/>
        <p:txBody>
          <a:bodyPr/>
          <a:lstStyle/>
          <a:p>
            <a:fld id="{AF6FDD22-66AB-E946-B1BC-3EF5E5A6170A}" type="slidenum">
              <a:rPr lang="en-US" smtClean="0"/>
              <a:t>13</a:t>
            </a:fld>
            <a:endParaRPr lang="en-US"/>
          </a:p>
        </p:txBody>
      </p:sp>
    </p:spTree>
    <p:extLst>
      <p:ext uri="{BB962C8B-B14F-4D97-AF65-F5344CB8AC3E}">
        <p14:creationId xmlns:p14="http://schemas.microsoft.com/office/powerpoint/2010/main" val="1526462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937C7-18C0-F74F-B826-E04711553B6C}"/>
              </a:ext>
            </a:extLst>
          </p:cNvPr>
          <p:cNvSpPr>
            <a:spLocks noGrp="1"/>
          </p:cNvSpPr>
          <p:nvPr>
            <p:ph type="title"/>
          </p:nvPr>
        </p:nvSpPr>
        <p:spPr/>
        <p:txBody>
          <a:bodyPr/>
          <a:lstStyle/>
          <a:p>
            <a:pPr algn="ctr"/>
            <a:r>
              <a:rPr lang="en-US" dirty="0"/>
              <a:t>To move the target ladder</a:t>
            </a:r>
          </a:p>
        </p:txBody>
      </p:sp>
      <p:sp>
        <p:nvSpPr>
          <p:cNvPr id="8" name="Content Placeholder 7">
            <a:extLst>
              <a:ext uri="{FF2B5EF4-FFF2-40B4-BE49-F238E27FC236}">
                <a16:creationId xmlns:a16="http://schemas.microsoft.com/office/drawing/2014/main" id="{F6720154-930A-E242-A28C-81B6085783B1}"/>
              </a:ext>
            </a:extLst>
          </p:cNvPr>
          <p:cNvSpPr>
            <a:spLocks noGrp="1"/>
          </p:cNvSpPr>
          <p:nvPr>
            <p:ph idx="1"/>
          </p:nvPr>
        </p:nvSpPr>
        <p:spPr>
          <a:xfrm>
            <a:off x="628651" y="2226469"/>
            <a:ext cx="3809534" cy="4252390"/>
          </a:xfrm>
        </p:spPr>
        <p:txBody>
          <a:bodyPr>
            <a:normAutofit fontScale="62500" lnSpcReduction="20000"/>
          </a:bodyPr>
          <a:lstStyle/>
          <a:p>
            <a:r>
              <a:rPr lang="en-US" dirty="0"/>
              <a:t>To move the target ladder</a:t>
            </a:r>
          </a:p>
          <a:p>
            <a:pPr lvl="1"/>
            <a:r>
              <a:rPr lang="en-US" dirty="0"/>
              <a:t>Call MCC</a:t>
            </a:r>
          </a:p>
          <a:p>
            <a:pPr lvl="1"/>
            <a:r>
              <a:rPr lang="en-US" dirty="0"/>
              <a:t>Tell them what target position you would like to move the target to</a:t>
            </a:r>
          </a:p>
          <a:p>
            <a:pPr lvl="1"/>
            <a:r>
              <a:rPr lang="en-US" dirty="0"/>
              <a:t>Make sure that the FSD is masked i.e. red tab in status box turns green</a:t>
            </a:r>
          </a:p>
          <a:p>
            <a:pPr lvl="1"/>
            <a:r>
              <a:rPr lang="en-US" dirty="0"/>
              <a:t>Make sure that the status box indicates “Moving to Target Complete”</a:t>
            </a:r>
          </a:p>
          <a:p>
            <a:pPr lvl="1"/>
            <a:r>
              <a:rPr lang="en-US" dirty="0"/>
              <a:t>Make a log book entry about the target move and post a screen shot of the current position</a:t>
            </a:r>
          </a:p>
          <a:p>
            <a:r>
              <a:rPr lang="en-US" dirty="0"/>
              <a:t>If the target ladder doesn't move, call the expert</a:t>
            </a:r>
          </a:p>
          <a:p>
            <a:r>
              <a:rPr lang="en-US" dirty="0"/>
              <a:t>Look at the procedure for taking the runs on reference cells ** </a:t>
            </a:r>
            <a:r>
              <a:rPr lang="en-US" dirty="0">
                <a:solidFill>
                  <a:srgbClr val="FF0000"/>
                </a:solidFill>
              </a:rPr>
              <a:t>confirm with Brad</a:t>
            </a:r>
          </a:p>
          <a:p>
            <a:pPr lvl="1"/>
            <a:endParaRPr lang="en-US" dirty="0"/>
          </a:p>
        </p:txBody>
      </p:sp>
      <p:sp>
        <p:nvSpPr>
          <p:cNvPr id="4" name="Slide Number Placeholder 3">
            <a:extLst>
              <a:ext uri="{FF2B5EF4-FFF2-40B4-BE49-F238E27FC236}">
                <a16:creationId xmlns:a16="http://schemas.microsoft.com/office/drawing/2014/main" id="{094ABA3F-71A4-744D-9149-2FDAEC3F00FD}"/>
              </a:ext>
            </a:extLst>
          </p:cNvPr>
          <p:cNvSpPr>
            <a:spLocks noGrp="1"/>
          </p:cNvSpPr>
          <p:nvPr>
            <p:ph type="sldNum" sz="quarter" idx="12"/>
          </p:nvPr>
        </p:nvSpPr>
        <p:spPr/>
        <p:txBody>
          <a:bodyPr/>
          <a:lstStyle/>
          <a:p>
            <a:fld id="{AF6FDD22-66AB-E946-B1BC-3EF5E5A6170A}" type="slidenum">
              <a:rPr lang="en-US" smtClean="0"/>
              <a:t>14</a:t>
            </a:fld>
            <a:endParaRPr lang="en-US"/>
          </a:p>
        </p:txBody>
      </p:sp>
      <p:pic>
        <p:nvPicPr>
          <p:cNvPr id="10" name="Picture 9">
            <a:extLst>
              <a:ext uri="{FF2B5EF4-FFF2-40B4-BE49-F238E27FC236}">
                <a16:creationId xmlns:a16="http://schemas.microsoft.com/office/drawing/2014/main" id="{27075348-A38E-754D-8836-FD59C2CDBB0A}"/>
              </a:ext>
            </a:extLst>
          </p:cNvPr>
          <p:cNvPicPr>
            <a:picLocks noChangeAspect="1"/>
          </p:cNvPicPr>
          <p:nvPr/>
        </p:nvPicPr>
        <p:blipFill>
          <a:blip r:embed="rId2"/>
          <a:stretch>
            <a:fillRect/>
          </a:stretch>
        </p:blipFill>
        <p:spPr>
          <a:xfrm>
            <a:off x="5393819" y="2026382"/>
            <a:ext cx="2772499" cy="3463591"/>
          </a:xfrm>
          <a:prstGeom prst="rect">
            <a:avLst/>
          </a:prstGeom>
        </p:spPr>
      </p:pic>
    </p:spTree>
    <p:extLst>
      <p:ext uri="{BB962C8B-B14F-4D97-AF65-F5344CB8AC3E}">
        <p14:creationId xmlns:p14="http://schemas.microsoft.com/office/powerpoint/2010/main" val="3489448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E009-0C21-0E44-89A8-BAD9114A2650}"/>
              </a:ext>
            </a:extLst>
          </p:cNvPr>
          <p:cNvSpPr>
            <a:spLocks noGrp="1"/>
          </p:cNvSpPr>
          <p:nvPr>
            <p:ph type="title"/>
          </p:nvPr>
        </p:nvSpPr>
        <p:spPr/>
        <p:txBody>
          <a:bodyPr/>
          <a:lstStyle/>
          <a:p>
            <a:pPr algn="ctr"/>
            <a:r>
              <a:rPr lang="en-US" dirty="0"/>
              <a:t>Turn the Oven On/Off</a:t>
            </a:r>
          </a:p>
        </p:txBody>
      </p:sp>
      <p:pic>
        <p:nvPicPr>
          <p:cNvPr id="6" name="Content Placeholder 5">
            <a:extLst>
              <a:ext uri="{FF2B5EF4-FFF2-40B4-BE49-F238E27FC236}">
                <a16:creationId xmlns:a16="http://schemas.microsoft.com/office/drawing/2014/main" id="{868E2FDD-73F7-E64C-934F-99AC110C9D90}"/>
              </a:ext>
            </a:extLst>
          </p:cNvPr>
          <p:cNvPicPr>
            <a:picLocks noGrp="1" noChangeAspect="1"/>
          </p:cNvPicPr>
          <p:nvPr>
            <p:ph idx="1"/>
          </p:nvPr>
        </p:nvPicPr>
        <p:blipFill>
          <a:blip r:embed="rId2"/>
          <a:stretch>
            <a:fillRect/>
          </a:stretch>
        </p:blipFill>
        <p:spPr>
          <a:xfrm>
            <a:off x="4810441" y="2125266"/>
            <a:ext cx="3704909" cy="3263504"/>
          </a:xfrm>
        </p:spPr>
      </p:pic>
      <p:sp>
        <p:nvSpPr>
          <p:cNvPr id="4" name="Slide Number Placeholder 3">
            <a:extLst>
              <a:ext uri="{FF2B5EF4-FFF2-40B4-BE49-F238E27FC236}">
                <a16:creationId xmlns:a16="http://schemas.microsoft.com/office/drawing/2014/main" id="{FB77A70D-1B3B-1F4F-AE57-27F467DF345F}"/>
              </a:ext>
            </a:extLst>
          </p:cNvPr>
          <p:cNvSpPr>
            <a:spLocks noGrp="1"/>
          </p:cNvSpPr>
          <p:nvPr>
            <p:ph type="sldNum" sz="quarter" idx="12"/>
          </p:nvPr>
        </p:nvSpPr>
        <p:spPr/>
        <p:txBody>
          <a:bodyPr/>
          <a:lstStyle/>
          <a:p>
            <a:fld id="{AF6FDD22-66AB-E946-B1BC-3EF5E5A6170A}" type="slidenum">
              <a:rPr lang="en-US" smtClean="0"/>
              <a:t>15</a:t>
            </a:fld>
            <a:endParaRPr lang="en-US"/>
          </a:p>
        </p:txBody>
      </p:sp>
      <p:sp>
        <p:nvSpPr>
          <p:cNvPr id="7" name="Content Placeholder 2">
            <a:extLst>
              <a:ext uri="{FF2B5EF4-FFF2-40B4-BE49-F238E27FC236}">
                <a16:creationId xmlns:a16="http://schemas.microsoft.com/office/drawing/2014/main" id="{B14BDBDA-F6F2-1547-887C-DAA4E23F67D2}"/>
              </a:ext>
            </a:extLst>
          </p:cNvPr>
          <p:cNvSpPr txBox="1">
            <a:spLocks/>
          </p:cNvSpPr>
          <p:nvPr/>
        </p:nvSpPr>
        <p:spPr>
          <a:xfrm>
            <a:off x="628651" y="2226469"/>
            <a:ext cx="3593306" cy="3263504"/>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Airflow should be on otherwise the heater trips off</a:t>
            </a:r>
          </a:p>
          <a:p>
            <a:r>
              <a:rPr lang="en-US" sz="2100" dirty="0"/>
              <a:t>You should be able to turn the oven on by clicking on “Run”</a:t>
            </a:r>
          </a:p>
          <a:p>
            <a:r>
              <a:rPr lang="en-US" sz="2100" dirty="0"/>
              <a:t>The heater should be tuned to the desired set point in small steps</a:t>
            </a:r>
          </a:p>
          <a:p>
            <a:r>
              <a:rPr lang="en-US" sz="2100" dirty="0"/>
              <a:t> Adjust the SP1 value on the set points box in the heater control software</a:t>
            </a:r>
          </a:p>
          <a:p>
            <a:r>
              <a:rPr lang="en-US" sz="2100" dirty="0"/>
              <a:t>Keep an eye on the Oven RTD temperatures</a:t>
            </a:r>
          </a:p>
          <a:p>
            <a:r>
              <a:rPr lang="en-US" sz="2100" dirty="0"/>
              <a:t>To turn the oven off, bring the temperature down to 20 degrees</a:t>
            </a:r>
          </a:p>
          <a:p>
            <a:endParaRPr lang="en-US" sz="2100" dirty="0"/>
          </a:p>
        </p:txBody>
      </p:sp>
    </p:spTree>
    <p:extLst>
      <p:ext uri="{BB962C8B-B14F-4D97-AF65-F5344CB8AC3E}">
        <p14:creationId xmlns:p14="http://schemas.microsoft.com/office/powerpoint/2010/main" val="1836920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D3E37-0AA6-D44E-ACEA-AD115038CDF0}"/>
              </a:ext>
            </a:extLst>
          </p:cNvPr>
          <p:cNvSpPr>
            <a:spLocks noGrp="1"/>
          </p:cNvSpPr>
          <p:nvPr>
            <p:ph type="title"/>
          </p:nvPr>
        </p:nvSpPr>
        <p:spPr/>
        <p:txBody>
          <a:bodyPr/>
          <a:lstStyle/>
          <a:p>
            <a:pPr algn="ctr"/>
            <a:r>
              <a:rPr lang="en-US" dirty="0"/>
              <a:t>Turning lasers On/Off</a:t>
            </a:r>
          </a:p>
        </p:txBody>
      </p:sp>
      <p:sp>
        <p:nvSpPr>
          <p:cNvPr id="3" name="Content Placeholder 2">
            <a:extLst>
              <a:ext uri="{FF2B5EF4-FFF2-40B4-BE49-F238E27FC236}">
                <a16:creationId xmlns:a16="http://schemas.microsoft.com/office/drawing/2014/main" id="{B0F5590F-3B2A-7549-9224-D24C827250A7}"/>
              </a:ext>
            </a:extLst>
          </p:cNvPr>
          <p:cNvSpPr>
            <a:spLocks noGrp="1"/>
          </p:cNvSpPr>
          <p:nvPr>
            <p:ph idx="1"/>
          </p:nvPr>
        </p:nvSpPr>
        <p:spPr>
          <a:xfrm>
            <a:off x="628650" y="2226469"/>
            <a:ext cx="8296275" cy="3263504"/>
          </a:xfrm>
        </p:spPr>
        <p:txBody>
          <a:bodyPr/>
          <a:lstStyle/>
          <a:p>
            <a:r>
              <a:rPr lang="en-US" dirty="0"/>
              <a:t>The He3 target uses two types of lasers (Transverse and Longitudinal)</a:t>
            </a:r>
          </a:p>
        </p:txBody>
      </p:sp>
      <p:sp>
        <p:nvSpPr>
          <p:cNvPr id="4" name="Slide Number Placeholder 3">
            <a:extLst>
              <a:ext uri="{FF2B5EF4-FFF2-40B4-BE49-F238E27FC236}">
                <a16:creationId xmlns:a16="http://schemas.microsoft.com/office/drawing/2014/main" id="{1832C6F8-A130-F046-883A-29F60E2CB5EC}"/>
              </a:ext>
            </a:extLst>
          </p:cNvPr>
          <p:cNvSpPr>
            <a:spLocks noGrp="1"/>
          </p:cNvSpPr>
          <p:nvPr>
            <p:ph type="sldNum" sz="quarter" idx="12"/>
          </p:nvPr>
        </p:nvSpPr>
        <p:spPr/>
        <p:txBody>
          <a:bodyPr/>
          <a:lstStyle/>
          <a:p>
            <a:fld id="{AF6FDD22-66AB-E946-B1BC-3EF5E5A6170A}" type="slidenum">
              <a:rPr lang="en-US" smtClean="0"/>
              <a:t>16</a:t>
            </a:fld>
            <a:endParaRPr lang="en-US"/>
          </a:p>
        </p:txBody>
      </p:sp>
      <p:pic>
        <p:nvPicPr>
          <p:cNvPr id="6" name="Picture 5">
            <a:extLst>
              <a:ext uri="{FF2B5EF4-FFF2-40B4-BE49-F238E27FC236}">
                <a16:creationId xmlns:a16="http://schemas.microsoft.com/office/drawing/2014/main" id="{6DAED1B3-EED2-7743-8625-82BE3330E5DE}"/>
              </a:ext>
            </a:extLst>
          </p:cNvPr>
          <p:cNvPicPr>
            <a:picLocks noChangeAspect="1"/>
          </p:cNvPicPr>
          <p:nvPr/>
        </p:nvPicPr>
        <p:blipFill>
          <a:blip r:embed="rId2"/>
          <a:stretch>
            <a:fillRect/>
          </a:stretch>
        </p:blipFill>
        <p:spPr>
          <a:xfrm>
            <a:off x="5263315" y="3021650"/>
            <a:ext cx="2876550" cy="1905000"/>
          </a:xfrm>
          <a:prstGeom prst="rect">
            <a:avLst/>
          </a:prstGeom>
        </p:spPr>
      </p:pic>
      <p:pic>
        <p:nvPicPr>
          <p:cNvPr id="8" name="Picture 7">
            <a:extLst>
              <a:ext uri="{FF2B5EF4-FFF2-40B4-BE49-F238E27FC236}">
                <a16:creationId xmlns:a16="http://schemas.microsoft.com/office/drawing/2014/main" id="{E506E0D6-DF59-504D-929A-1CB3A6A0F315}"/>
              </a:ext>
            </a:extLst>
          </p:cNvPr>
          <p:cNvPicPr>
            <a:picLocks noChangeAspect="1"/>
          </p:cNvPicPr>
          <p:nvPr/>
        </p:nvPicPr>
        <p:blipFill>
          <a:blip r:embed="rId3"/>
          <a:stretch>
            <a:fillRect/>
          </a:stretch>
        </p:blipFill>
        <p:spPr>
          <a:xfrm>
            <a:off x="937012" y="3086366"/>
            <a:ext cx="3541243" cy="2939387"/>
          </a:xfrm>
          <a:prstGeom prst="rect">
            <a:avLst/>
          </a:prstGeom>
        </p:spPr>
      </p:pic>
      <p:sp>
        <p:nvSpPr>
          <p:cNvPr id="5" name="TextBox 4">
            <a:extLst>
              <a:ext uri="{FF2B5EF4-FFF2-40B4-BE49-F238E27FC236}">
                <a16:creationId xmlns:a16="http://schemas.microsoft.com/office/drawing/2014/main" id="{7E56CCE9-5601-CC45-8845-D485B261D0FA}"/>
              </a:ext>
            </a:extLst>
          </p:cNvPr>
          <p:cNvSpPr txBox="1"/>
          <p:nvPr/>
        </p:nvSpPr>
        <p:spPr>
          <a:xfrm>
            <a:off x="4903115" y="5075500"/>
            <a:ext cx="4021810" cy="646331"/>
          </a:xfrm>
          <a:prstGeom prst="rect">
            <a:avLst/>
          </a:prstGeom>
          <a:noFill/>
        </p:spPr>
        <p:txBody>
          <a:bodyPr wrap="square" rtlCol="0">
            <a:spAutoFit/>
          </a:bodyPr>
          <a:lstStyle/>
          <a:p>
            <a:r>
              <a:rPr lang="en-US" dirty="0">
                <a:solidFill>
                  <a:srgbClr val="FF0000"/>
                </a:solidFill>
              </a:rPr>
              <a:t>Confirm with </a:t>
            </a:r>
            <a:r>
              <a:rPr lang="en-US" dirty="0" err="1">
                <a:solidFill>
                  <a:srgbClr val="FF0000"/>
                </a:solidFill>
              </a:rPr>
              <a:t>Junhao</a:t>
            </a:r>
            <a:r>
              <a:rPr lang="en-US" dirty="0">
                <a:solidFill>
                  <a:srgbClr val="FF0000"/>
                </a:solidFill>
              </a:rPr>
              <a:t> and check paper if front of the target desk</a:t>
            </a:r>
          </a:p>
        </p:txBody>
      </p:sp>
    </p:spTree>
    <p:extLst>
      <p:ext uri="{BB962C8B-B14F-4D97-AF65-F5344CB8AC3E}">
        <p14:creationId xmlns:p14="http://schemas.microsoft.com/office/powerpoint/2010/main" val="2087890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635F-AF82-2543-AD69-E662EB6DE476}"/>
              </a:ext>
            </a:extLst>
          </p:cNvPr>
          <p:cNvSpPr>
            <a:spLocks noGrp="1"/>
          </p:cNvSpPr>
          <p:nvPr>
            <p:ph type="title"/>
          </p:nvPr>
        </p:nvSpPr>
        <p:spPr/>
        <p:txBody>
          <a:bodyPr/>
          <a:lstStyle/>
          <a:p>
            <a:pPr algn="ctr"/>
            <a:r>
              <a:rPr lang="en-US" dirty="0"/>
              <a:t>Turning lasers On/Off</a:t>
            </a:r>
          </a:p>
        </p:txBody>
      </p:sp>
      <p:pic>
        <p:nvPicPr>
          <p:cNvPr id="6" name="Content Placeholder 5">
            <a:extLst>
              <a:ext uri="{FF2B5EF4-FFF2-40B4-BE49-F238E27FC236}">
                <a16:creationId xmlns:a16="http://schemas.microsoft.com/office/drawing/2014/main" id="{495D722B-7099-3B4C-81C5-EE92B6CB0FC0}"/>
              </a:ext>
            </a:extLst>
          </p:cNvPr>
          <p:cNvPicPr>
            <a:picLocks noGrp="1" noChangeAspect="1"/>
          </p:cNvPicPr>
          <p:nvPr>
            <p:ph idx="1"/>
          </p:nvPr>
        </p:nvPicPr>
        <p:blipFill>
          <a:blip r:embed="rId2"/>
          <a:stretch>
            <a:fillRect/>
          </a:stretch>
        </p:blipFill>
        <p:spPr>
          <a:xfrm>
            <a:off x="3470587" y="2125266"/>
            <a:ext cx="5243285" cy="2800099"/>
          </a:xfrm>
        </p:spPr>
      </p:pic>
      <p:sp>
        <p:nvSpPr>
          <p:cNvPr id="4" name="Slide Number Placeholder 3">
            <a:extLst>
              <a:ext uri="{FF2B5EF4-FFF2-40B4-BE49-F238E27FC236}">
                <a16:creationId xmlns:a16="http://schemas.microsoft.com/office/drawing/2014/main" id="{453A1F24-DD48-2C46-942A-35B308E58E88}"/>
              </a:ext>
            </a:extLst>
          </p:cNvPr>
          <p:cNvSpPr>
            <a:spLocks noGrp="1"/>
          </p:cNvSpPr>
          <p:nvPr>
            <p:ph type="sldNum" sz="quarter" idx="12"/>
          </p:nvPr>
        </p:nvSpPr>
        <p:spPr/>
        <p:txBody>
          <a:bodyPr/>
          <a:lstStyle/>
          <a:p>
            <a:fld id="{AF6FDD22-66AB-E946-B1BC-3EF5E5A6170A}" type="slidenum">
              <a:rPr lang="en-US" smtClean="0"/>
              <a:t>17</a:t>
            </a:fld>
            <a:endParaRPr lang="en-US"/>
          </a:p>
        </p:txBody>
      </p:sp>
      <p:sp>
        <p:nvSpPr>
          <p:cNvPr id="7" name="Content Placeholder 2">
            <a:extLst>
              <a:ext uri="{FF2B5EF4-FFF2-40B4-BE49-F238E27FC236}">
                <a16:creationId xmlns:a16="http://schemas.microsoft.com/office/drawing/2014/main" id="{22456AB6-B67B-2741-98CE-0739977E71CA}"/>
              </a:ext>
            </a:extLst>
          </p:cNvPr>
          <p:cNvSpPr txBox="1">
            <a:spLocks/>
          </p:cNvSpPr>
          <p:nvPr/>
        </p:nvSpPr>
        <p:spPr>
          <a:xfrm>
            <a:off x="628650" y="2226469"/>
            <a:ext cx="2755232" cy="3263504"/>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Click on Raytum D-Light Lasers icon on the Laser control desktop</a:t>
            </a:r>
          </a:p>
          <a:p>
            <a:r>
              <a:rPr lang="en-US" sz="2100" dirty="0"/>
              <a:t>Make sure all the lasers settings are loaded </a:t>
            </a:r>
          </a:p>
          <a:p>
            <a:r>
              <a:rPr lang="en-US" sz="2100" dirty="0"/>
              <a:t>After the loading is complete, click on the </a:t>
            </a:r>
            <a:r>
              <a:rPr lang="en-US" sz="2100" dirty="0" err="1"/>
              <a:t>Adapter.vi</a:t>
            </a:r>
            <a:r>
              <a:rPr lang="en-US" sz="2100" dirty="0"/>
              <a:t> software, minimize it and let it run in the background</a:t>
            </a:r>
          </a:p>
        </p:txBody>
      </p:sp>
    </p:spTree>
    <p:extLst>
      <p:ext uri="{BB962C8B-B14F-4D97-AF65-F5344CB8AC3E}">
        <p14:creationId xmlns:p14="http://schemas.microsoft.com/office/powerpoint/2010/main" val="621655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48C7-FA97-1E40-BF62-46F903A0AEB2}"/>
              </a:ext>
            </a:extLst>
          </p:cNvPr>
          <p:cNvSpPr>
            <a:spLocks noGrp="1"/>
          </p:cNvSpPr>
          <p:nvPr>
            <p:ph type="title"/>
          </p:nvPr>
        </p:nvSpPr>
        <p:spPr/>
        <p:txBody>
          <a:bodyPr/>
          <a:lstStyle/>
          <a:p>
            <a:pPr algn="ctr"/>
            <a:r>
              <a:rPr lang="en-US" dirty="0"/>
              <a:t>Turning lasers On/Off</a:t>
            </a:r>
          </a:p>
        </p:txBody>
      </p:sp>
      <p:sp>
        <p:nvSpPr>
          <p:cNvPr id="3" name="Content Placeholder 2">
            <a:extLst>
              <a:ext uri="{FF2B5EF4-FFF2-40B4-BE49-F238E27FC236}">
                <a16:creationId xmlns:a16="http://schemas.microsoft.com/office/drawing/2014/main" id="{F7CBB7FA-F39D-3749-9832-AA7D4572C0C8}"/>
              </a:ext>
            </a:extLst>
          </p:cNvPr>
          <p:cNvSpPr>
            <a:spLocks noGrp="1"/>
          </p:cNvSpPr>
          <p:nvPr>
            <p:ph idx="1"/>
          </p:nvPr>
        </p:nvSpPr>
        <p:spPr>
          <a:xfrm>
            <a:off x="628650" y="2226469"/>
            <a:ext cx="4217069" cy="3263504"/>
          </a:xfrm>
        </p:spPr>
        <p:txBody>
          <a:bodyPr>
            <a:normAutofit fontScale="62500" lnSpcReduction="20000"/>
          </a:bodyPr>
          <a:lstStyle/>
          <a:p>
            <a:r>
              <a:rPr lang="en-US" dirty="0"/>
              <a:t>Make sure that the Interlock Enabled light is green for all the lasers that you would like to turn on</a:t>
            </a:r>
          </a:p>
          <a:p>
            <a:r>
              <a:rPr lang="en-US" dirty="0"/>
              <a:t>Click on the Laser Enable button and make sure it turns green</a:t>
            </a:r>
          </a:p>
          <a:p>
            <a:r>
              <a:rPr lang="en-US" dirty="0"/>
              <a:t>The laser temperature and current should show up in the box on the left hand side of the laser control software</a:t>
            </a:r>
          </a:p>
          <a:p>
            <a:r>
              <a:rPr lang="en-US" dirty="0"/>
              <a:t>Slowly move the yellow bar to the desired currents and fine tune it with the up/down knobs</a:t>
            </a:r>
          </a:p>
          <a:p>
            <a:r>
              <a:rPr lang="en-US" dirty="0"/>
              <a:t>Make a logbook entry about the change and monitor the Laser RTD strip charts</a:t>
            </a:r>
          </a:p>
          <a:p>
            <a:endParaRPr lang="en-US" dirty="0"/>
          </a:p>
        </p:txBody>
      </p:sp>
      <p:sp>
        <p:nvSpPr>
          <p:cNvPr id="4" name="Slide Number Placeholder 3">
            <a:extLst>
              <a:ext uri="{FF2B5EF4-FFF2-40B4-BE49-F238E27FC236}">
                <a16:creationId xmlns:a16="http://schemas.microsoft.com/office/drawing/2014/main" id="{FE2290F1-D60B-1741-AF47-E5ED7BA585FA}"/>
              </a:ext>
            </a:extLst>
          </p:cNvPr>
          <p:cNvSpPr>
            <a:spLocks noGrp="1"/>
          </p:cNvSpPr>
          <p:nvPr>
            <p:ph type="sldNum" sz="quarter" idx="12"/>
          </p:nvPr>
        </p:nvSpPr>
        <p:spPr/>
        <p:txBody>
          <a:bodyPr/>
          <a:lstStyle/>
          <a:p>
            <a:fld id="{AF6FDD22-66AB-E946-B1BC-3EF5E5A6170A}" type="slidenum">
              <a:rPr lang="en-US" smtClean="0"/>
              <a:t>18</a:t>
            </a:fld>
            <a:endParaRPr lang="en-US"/>
          </a:p>
        </p:txBody>
      </p:sp>
      <p:pic>
        <p:nvPicPr>
          <p:cNvPr id="5" name="Picture 4">
            <a:extLst>
              <a:ext uri="{FF2B5EF4-FFF2-40B4-BE49-F238E27FC236}">
                <a16:creationId xmlns:a16="http://schemas.microsoft.com/office/drawing/2014/main" id="{91C48687-8856-C84F-90B7-515C1D048520}"/>
              </a:ext>
            </a:extLst>
          </p:cNvPr>
          <p:cNvPicPr>
            <a:picLocks noChangeAspect="1"/>
          </p:cNvPicPr>
          <p:nvPr/>
        </p:nvPicPr>
        <p:blipFill>
          <a:blip r:embed="rId2"/>
          <a:stretch>
            <a:fillRect/>
          </a:stretch>
        </p:blipFill>
        <p:spPr>
          <a:xfrm>
            <a:off x="5168504" y="2226469"/>
            <a:ext cx="3541243" cy="2939387"/>
          </a:xfrm>
          <a:prstGeom prst="rect">
            <a:avLst/>
          </a:prstGeom>
        </p:spPr>
      </p:pic>
      <p:cxnSp>
        <p:nvCxnSpPr>
          <p:cNvPr id="7" name="Straight Arrow Connector 6">
            <a:extLst>
              <a:ext uri="{FF2B5EF4-FFF2-40B4-BE49-F238E27FC236}">
                <a16:creationId xmlns:a16="http://schemas.microsoft.com/office/drawing/2014/main" id="{AA9B9087-6C84-2342-9EA3-B0446C91189D}"/>
              </a:ext>
            </a:extLst>
          </p:cNvPr>
          <p:cNvCxnSpPr/>
          <p:nvPr/>
        </p:nvCxnSpPr>
        <p:spPr>
          <a:xfrm>
            <a:off x="4655127" y="2322368"/>
            <a:ext cx="3480955"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44A15B0-A7F3-6340-9EF6-8070C62340AE}"/>
              </a:ext>
            </a:extLst>
          </p:cNvPr>
          <p:cNvCxnSpPr>
            <a:cxnSpLocks/>
          </p:cNvCxnSpPr>
          <p:nvPr/>
        </p:nvCxnSpPr>
        <p:spPr>
          <a:xfrm flipV="1">
            <a:off x="4503485" y="3858221"/>
            <a:ext cx="930960" cy="459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2969F64-A8F8-C945-AF4D-DC05757CCC4F}"/>
              </a:ext>
            </a:extLst>
          </p:cNvPr>
          <p:cNvCxnSpPr>
            <a:cxnSpLocks/>
          </p:cNvCxnSpPr>
          <p:nvPr/>
        </p:nvCxnSpPr>
        <p:spPr>
          <a:xfrm flipV="1">
            <a:off x="4503486" y="3203919"/>
            <a:ext cx="2697415" cy="34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039168" y="366548"/>
            <a:ext cx="1909233" cy="1431925"/>
          </a:xfrm>
          <a:prstGeom prst="rect">
            <a:avLst/>
          </a:prstGeom>
        </p:spPr>
      </p:pic>
    </p:spTree>
    <p:extLst>
      <p:ext uri="{BB962C8B-B14F-4D97-AF65-F5344CB8AC3E}">
        <p14:creationId xmlns:p14="http://schemas.microsoft.com/office/powerpoint/2010/main" val="3639336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1F0C49-BCD3-704B-B562-BFF0391CCF10}"/>
              </a:ext>
            </a:extLst>
          </p:cNvPr>
          <p:cNvSpPr>
            <a:spLocks noGrp="1"/>
          </p:cNvSpPr>
          <p:nvPr>
            <p:ph type="sldNum" sz="quarter" idx="12"/>
          </p:nvPr>
        </p:nvSpPr>
        <p:spPr/>
        <p:txBody>
          <a:bodyPr/>
          <a:lstStyle/>
          <a:p>
            <a:fld id="{AF6FDD22-66AB-E946-B1BC-3EF5E5A6170A}" type="slidenum">
              <a:rPr lang="en-US" smtClean="0"/>
              <a:t>19</a:t>
            </a:fld>
            <a:endParaRPr lang="en-US"/>
          </a:p>
        </p:txBody>
      </p:sp>
      <p:sp>
        <p:nvSpPr>
          <p:cNvPr id="8" name="Content Placeholder 2">
            <a:extLst>
              <a:ext uri="{FF2B5EF4-FFF2-40B4-BE49-F238E27FC236}">
                <a16:creationId xmlns:a16="http://schemas.microsoft.com/office/drawing/2014/main" id="{6F74D152-612A-F148-B983-3D410C14E37C}"/>
              </a:ext>
            </a:extLst>
          </p:cNvPr>
          <p:cNvSpPr txBox="1">
            <a:spLocks/>
          </p:cNvSpPr>
          <p:nvPr/>
        </p:nvSpPr>
        <p:spPr>
          <a:xfrm>
            <a:off x="561975" y="4618210"/>
            <a:ext cx="5895975" cy="192643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RTDs: Resistance temperature detectors have been placed on the fiber tips of all the laser fibers</a:t>
            </a:r>
          </a:p>
          <a:p>
            <a:r>
              <a:rPr lang="en-US" sz="2000" dirty="0"/>
              <a:t>Monitor the laser fiber RTDs after turning the lasers ON and call the expert if you see a gradual rise in any of them</a:t>
            </a:r>
          </a:p>
        </p:txBody>
      </p:sp>
      <p:pic>
        <p:nvPicPr>
          <p:cNvPr id="3" name="Picture 2"/>
          <p:cNvPicPr>
            <a:picLocks noChangeAspect="1"/>
          </p:cNvPicPr>
          <p:nvPr/>
        </p:nvPicPr>
        <p:blipFill>
          <a:blip r:embed="rId2"/>
          <a:stretch>
            <a:fillRect/>
          </a:stretch>
        </p:blipFill>
        <p:spPr>
          <a:xfrm>
            <a:off x="576262" y="1706140"/>
            <a:ext cx="5881688" cy="2735235"/>
          </a:xfrm>
          <a:prstGeom prst="rect">
            <a:avLst/>
          </a:prstGeom>
        </p:spPr>
      </p:pic>
      <p:sp>
        <p:nvSpPr>
          <p:cNvPr id="5" name="Rectangle 4"/>
          <p:cNvSpPr/>
          <p:nvPr/>
        </p:nvSpPr>
        <p:spPr>
          <a:xfrm>
            <a:off x="7065561" y="1651232"/>
            <a:ext cx="1514475" cy="738664"/>
          </a:xfrm>
          <a:prstGeom prst="rect">
            <a:avLst/>
          </a:prstGeom>
        </p:spPr>
        <p:txBody>
          <a:bodyPr wrap="square">
            <a:spAutoFit/>
          </a:bodyPr>
          <a:lstStyle/>
          <a:p>
            <a:r>
              <a:rPr lang="en-US" sz="1400" dirty="0"/>
              <a:t>HcFiberTemp4 is the RTD at the 4-1 laser combiner. </a:t>
            </a:r>
          </a:p>
        </p:txBody>
      </p:sp>
      <p:cxnSp>
        <p:nvCxnSpPr>
          <p:cNvPr id="9" name="Straight Arrow Connector 8"/>
          <p:cNvCxnSpPr>
            <a:stCxn id="5" idx="1"/>
          </p:cNvCxnSpPr>
          <p:nvPr/>
        </p:nvCxnSpPr>
        <p:spPr>
          <a:xfrm flipH="1">
            <a:off x="4953965" y="2020564"/>
            <a:ext cx="2111596" cy="28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282B48C7-FA97-1E40-BF62-46F903A0AEB2}"/>
              </a:ext>
            </a:extLst>
          </p:cNvPr>
          <p:cNvSpPr>
            <a:spLocks noGrp="1"/>
          </p:cNvSpPr>
          <p:nvPr>
            <p:ph type="title"/>
          </p:nvPr>
        </p:nvSpPr>
        <p:spPr>
          <a:xfrm>
            <a:off x="628650" y="365126"/>
            <a:ext cx="7886700" cy="1325563"/>
          </a:xfrm>
        </p:spPr>
        <p:txBody>
          <a:bodyPr/>
          <a:lstStyle/>
          <a:p>
            <a:pPr algn="ctr"/>
            <a:r>
              <a:rPr lang="en-US" dirty="0"/>
              <a:t>Monitoring laser fiber RTDs</a:t>
            </a:r>
          </a:p>
        </p:txBody>
      </p:sp>
      <p:pic>
        <p:nvPicPr>
          <p:cNvPr id="16" name="Picture 15"/>
          <p:cNvPicPr>
            <a:picLocks noChangeAspect="1"/>
          </p:cNvPicPr>
          <p:nvPr/>
        </p:nvPicPr>
        <p:blipFill>
          <a:blip r:embed="rId3"/>
          <a:stretch>
            <a:fillRect/>
          </a:stretch>
        </p:blipFill>
        <p:spPr>
          <a:xfrm rot="5400000">
            <a:off x="6206125" y="2827968"/>
            <a:ext cx="3233345" cy="2425008"/>
          </a:xfrm>
          <a:prstGeom prst="rect">
            <a:avLst/>
          </a:prstGeom>
        </p:spPr>
      </p:pic>
    </p:spTree>
    <p:extLst>
      <p:ext uri="{BB962C8B-B14F-4D97-AF65-F5344CB8AC3E}">
        <p14:creationId xmlns:p14="http://schemas.microsoft.com/office/powerpoint/2010/main" val="2790201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7BFDD-AF99-6B4F-996C-AA49FDDD6E6A}"/>
              </a:ext>
            </a:extLst>
          </p:cNvPr>
          <p:cNvSpPr>
            <a:spLocks noGrp="1"/>
          </p:cNvSpPr>
          <p:nvPr>
            <p:ph type="title"/>
          </p:nvPr>
        </p:nvSpPr>
        <p:spPr/>
        <p:txBody>
          <a:bodyPr/>
          <a:lstStyle/>
          <a:p>
            <a:pPr algn="ctr"/>
            <a:r>
              <a:rPr lang="en-US" dirty="0"/>
              <a:t>Members </a:t>
            </a:r>
          </a:p>
        </p:txBody>
      </p:sp>
      <p:sp>
        <p:nvSpPr>
          <p:cNvPr id="3" name="Content Placeholder 2">
            <a:extLst>
              <a:ext uri="{FF2B5EF4-FFF2-40B4-BE49-F238E27FC236}">
                <a16:creationId xmlns:a16="http://schemas.microsoft.com/office/drawing/2014/main" id="{791E791E-5B00-D64E-93FB-B24154FAE297}"/>
              </a:ext>
            </a:extLst>
          </p:cNvPr>
          <p:cNvSpPr>
            <a:spLocks noGrp="1"/>
          </p:cNvSpPr>
          <p:nvPr>
            <p:ph idx="1"/>
          </p:nvPr>
        </p:nvSpPr>
        <p:spPr/>
        <p:txBody>
          <a:bodyPr>
            <a:normAutofit lnSpcReduction="10000"/>
          </a:bodyPr>
          <a:lstStyle/>
          <a:p>
            <a:pPr marL="0" indent="0" algn="ctr">
              <a:buNone/>
            </a:pPr>
            <a:r>
              <a:rPr lang="en-US" dirty="0"/>
              <a:t>Todd </a:t>
            </a:r>
            <a:r>
              <a:rPr lang="en-US" dirty="0" err="1"/>
              <a:t>Averett</a:t>
            </a:r>
            <a:endParaRPr lang="en-US" dirty="0"/>
          </a:p>
          <a:p>
            <a:pPr marL="0" indent="0" algn="ctr">
              <a:buNone/>
            </a:pPr>
            <a:r>
              <a:rPr lang="en-US" dirty="0"/>
              <a:t>Jian-Ping Chen</a:t>
            </a:r>
          </a:p>
          <a:p>
            <a:pPr marL="0" indent="0" algn="ctr">
              <a:buNone/>
            </a:pPr>
            <a:r>
              <a:rPr lang="en-US" dirty="0" err="1"/>
              <a:t>Junhao</a:t>
            </a:r>
            <a:r>
              <a:rPr lang="en-US" dirty="0"/>
              <a:t> Chen</a:t>
            </a:r>
          </a:p>
          <a:p>
            <a:pPr marL="0" indent="0" algn="ctr">
              <a:buNone/>
            </a:pPr>
            <a:r>
              <a:rPr lang="en-US" dirty="0" err="1"/>
              <a:t>Mingyu</a:t>
            </a:r>
            <a:r>
              <a:rPr lang="en-US" dirty="0"/>
              <a:t> Chen</a:t>
            </a:r>
          </a:p>
          <a:p>
            <a:pPr marL="0" indent="0" algn="ctr">
              <a:buNone/>
            </a:pPr>
            <a:r>
              <a:rPr lang="en-US" dirty="0"/>
              <a:t>William Henry</a:t>
            </a:r>
          </a:p>
          <a:p>
            <a:pPr marL="0" indent="0" algn="ctr">
              <a:buNone/>
            </a:pPr>
            <a:r>
              <a:rPr lang="en-US" dirty="0"/>
              <a:t>Melanie </a:t>
            </a:r>
            <a:r>
              <a:rPr lang="en-US" dirty="0" err="1"/>
              <a:t>Rehfuss</a:t>
            </a:r>
            <a:endParaRPr lang="en-US" dirty="0"/>
          </a:p>
          <a:p>
            <a:pPr marL="0" indent="0" algn="ctr">
              <a:buNone/>
            </a:pPr>
            <a:r>
              <a:rPr lang="en-US" dirty="0" err="1"/>
              <a:t>Murchhana</a:t>
            </a:r>
            <a:r>
              <a:rPr lang="en-US" dirty="0"/>
              <a:t> Roy</a:t>
            </a:r>
          </a:p>
          <a:p>
            <a:pPr marL="0" indent="0" algn="ctr">
              <a:buNone/>
            </a:pPr>
            <a:r>
              <a:rPr lang="en-US" dirty="0"/>
              <a:t>Brad </a:t>
            </a:r>
            <a:r>
              <a:rPr lang="en-US" dirty="0" err="1"/>
              <a:t>Sawatzky</a:t>
            </a:r>
            <a:endParaRPr lang="en-US" dirty="0"/>
          </a:p>
          <a:p>
            <a:pPr marL="0" indent="0" algn="ctr">
              <a:buNone/>
            </a:pPr>
            <a:r>
              <a:rPr lang="en-US" dirty="0"/>
              <a:t>Arun Tadepalli</a:t>
            </a:r>
          </a:p>
          <a:p>
            <a:pPr marL="0" indent="0" algn="ctr">
              <a:buNone/>
            </a:pPr>
            <a:endParaRPr lang="en-US" dirty="0"/>
          </a:p>
        </p:txBody>
      </p:sp>
      <p:sp>
        <p:nvSpPr>
          <p:cNvPr id="4" name="Slide Number Placeholder 3">
            <a:extLst>
              <a:ext uri="{FF2B5EF4-FFF2-40B4-BE49-F238E27FC236}">
                <a16:creationId xmlns:a16="http://schemas.microsoft.com/office/drawing/2014/main" id="{2944105A-FEFD-6C4C-9B39-E22B644440E6}"/>
              </a:ext>
            </a:extLst>
          </p:cNvPr>
          <p:cNvSpPr>
            <a:spLocks noGrp="1"/>
          </p:cNvSpPr>
          <p:nvPr>
            <p:ph type="sldNum" sz="quarter" idx="12"/>
          </p:nvPr>
        </p:nvSpPr>
        <p:spPr/>
        <p:txBody>
          <a:bodyPr/>
          <a:lstStyle/>
          <a:p>
            <a:fld id="{AF6FDD22-66AB-E946-B1BC-3EF5E5A6170A}" type="slidenum">
              <a:rPr lang="en-US" smtClean="0"/>
              <a:t>2</a:t>
            </a:fld>
            <a:endParaRPr lang="en-US"/>
          </a:p>
        </p:txBody>
      </p:sp>
    </p:spTree>
    <p:extLst>
      <p:ext uri="{BB962C8B-B14F-4D97-AF65-F5344CB8AC3E}">
        <p14:creationId xmlns:p14="http://schemas.microsoft.com/office/powerpoint/2010/main" val="690818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30E1CC-D071-EF4B-9500-AF2ABD55F370}"/>
              </a:ext>
            </a:extLst>
          </p:cNvPr>
          <p:cNvSpPr>
            <a:spLocks noGrp="1"/>
          </p:cNvSpPr>
          <p:nvPr>
            <p:ph type="sldNum" sz="quarter" idx="12"/>
          </p:nvPr>
        </p:nvSpPr>
        <p:spPr/>
        <p:txBody>
          <a:bodyPr/>
          <a:lstStyle/>
          <a:p>
            <a:fld id="{AF6FDD22-66AB-E946-B1BC-3EF5E5A6170A}" type="slidenum">
              <a:rPr lang="en-US" smtClean="0"/>
              <a:t>20</a:t>
            </a:fld>
            <a:endParaRPr lang="en-US"/>
          </a:p>
        </p:txBody>
      </p:sp>
      <p:pic>
        <p:nvPicPr>
          <p:cNvPr id="3" name="Picture 2"/>
          <p:cNvPicPr>
            <a:picLocks noChangeAspect="1"/>
          </p:cNvPicPr>
          <p:nvPr/>
        </p:nvPicPr>
        <p:blipFill>
          <a:blip r:embed="rId2"/>
          <a:stretch>
            <a:fillRect/>
          </a:stretch>
        </p:blipFill>
        <p:spPr>
          <a:xfrm>
            <a:off x="628650" y="3016252"/>
            <a:ext cx="4626738" cy="3334761"/>
          </a:xfrm>
          <a:prstGeom prst="rect">
            <a:avLst/>
          </a:prstGeom>
        </p:spPr>
      </p:pic>
      <p:sp>
        <p:nvSpPr>
          <p:cNvPr id="9" name="Content Placeholder 2">
            <a:extLst>
              <a:ext uri="{FF2B5EF4-FFF2-40B4-BE49-F238E27FC236}">
                <a16:creationId xmlns:a16="http://schemas.microsoft.com/office/drawing/2014/main" id="{6F74D152-612A-F148-B983-3D410C14E37C}"/>
              </a:ext>
            </a:extLst>
          </p:cNvPr>
          <p:cNvSpPr txBox="1">
            <a:spLocks/>
          </p:cNvSpPr>
          <p:nvPr/>
        </p:nvSpPr>
        <p:spPr>
          <a:xfrm>
            <a:off x="304077" y="1690689"/>
            <a:ext cx="8504257" cy="24067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target cell has a total of 9 temperatures on it (5 on target chamber, 2 on transfer tubes and 2 on the pumping chamber</a:t>
            </a:r>
          </a:p>
          <a:p>
            <a:r>
              <a:rPr lang="en-US" sz="2000" dirty="0"/>
              <a:t>Report any general monotonic trends to the experts</a:t>
            </a:r>
          </a:p>
        </p:txBody>
      </p:sp>
      <p:sp>
        <p:nvSpPr>
          <p:cNvPr id="5" name="Title 4"/>
          <p:cNvSpPr>
            <a:spLocks noGrp="1"/>
          </p:cNvSpPr>
          <p:nvPr>
            <p:ph type="title"/>
          </p:nvPr>
        </p:nvSpPr>
        <p:spPr/>
        <p:txBody>
          <a:bodyPr/>
          <a:lstStyle/>
          <a:p>
            <a:pPr algn="ctr"/>
            <a:r>
              <a:rPr lang="en-US" dirty="0"/>
              <a:t>Target RTDs</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874" t="29789" r="35444"/>
          <a:stretch/>
        </p:blipFill>
        <p:spPr>
          <a:xfrm rot="10800000">
            <a:off x="5489715" y="3183038"/>
            <a:ext cx="3084291" cy="2815668"/>
          </a:xfrm>
          <a:prstGeom prst="rect">
            <a:avLst/>
          </a:prstGeom>
        </p:spPr>
      </p:pic>
    </p:spTree>
    <p:extLst>
      <p:ext uri="{BB962C8B-B14F-4D97-AF65-F5344CB8AC3E}">
        <p14:creationId xmlns:p14="http://schemas.microsoft.com/office/powerpoint/2010/main" val="241476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Cooling jets</a:t>
            </a:r>
          </a:p>
        </p:txBody>
      </p:sp>
      <p:sp>
        <p:nvSpPr>
          <p:cNvPr id="3" name="Content Placeholder 2"/>
          <p:cNvSpPr>
            <a:spLocks noGrp="1"/>
          </p:cNvSpPr>
          <p:nvPr>
            <p:ph idx="1"/>
          </p:nvPr>
        </p:nvSpPr>
        <p:spPr>
          <a:xfrm>
            <a:off x="628650" y="1825625"/>
            <a:ext cx="4904049" cy="4351338"/>
          </a:xfrm>
        </p:spPr>
        <p:txBody>
          <a:bodyPr>
            <a:normAutofit/>
          </a:bodyPr>
          <a:lstStyle/>
          <a:p>
            <a:r>
              <a:rPr lang="en-US" sz="2000" dirty="0"/>
              <a:t>Two sets N2 cooling jets for the beam entry and exit windows and for the target cell windows.</a:t>
            </a:r>
          </a:p>
          <a:p>
            <a:r>
              <a:rPr lang="en-US" sz="2000" dirty="0"/>
              <a:t>N2 should be continuously be flowing to these windows to cool them down</a:t>
            </a:r>
          </a:p>
          <a:p>
            <a:r>
              <a:rPr lang="en-US" sz="2000" dirty="0"/>
              <a:t>Make sure that these are within nominal values and any unusual trends should be reported to the experts.</a:t>
            </a:r>
          </a:p>
        </p:txBody>
      </p:sp>
      <p:sp>
        <p:nvSpPr>
          <p:cNvPr id="4" name="Slide Number Placeholder 3"/>
          <p:cNvSpPr>
            <a:spLocks noGrp="1"/>
          </p:cNvSpPr>
          <p:nvPr>
            <p:ph type="sldNum" sz="quarter" idx="12"/>
          </p:nvPr>
        </p:nvSpPr>
        <p:spPr/>
        <p:txBody>
          <a:bodyPr/>
          <a:lstStyle/>
          <a:p>
            <a:fld id="{AF6FDD22-66AB-E946-B1BC-3EF5E5A6170A}" type="slidenum">
              <a:rPr lang="en-US" smtClean="0"/>
              <a:t>21</a:t>
            </a:fld>
            <a:endParaRPr lang="en-US"/>
          </a:p>
        </p:txBody>
      </p:sp>
      <p:pic>
        <p:nvPicPr>
          <p:cNvPr id="5" name="Picture 4"/>
          <p:cNvPicPr>
            <a:picLocks noChangeAspect="1"/>
          </p:cNvPicPr>
          <p:nvPr/>
        </p:nvPicPr>
        <p:blipFill>
          <a:blip r:embed="rId2"/>
          <a:stretch>
            <a:fillRect/>
          </a:stretch>
        </p:blipFill>
        <p:spPr>
          <a:xfrm>
            <a:off x="628650" y="4378096"/>
            <a:ext cx="7886700" cy="1798867"/>
          </a:xfrm>
          <a:prstGeom prst="rect">
            <a:avLst/>
          </a:prstGeom>
        </p:spPr>
      </p:pic>
      <p:pic>
        <p:nvPicPr>
          <p:cNvPr id="6" name="Picture 5"/>
          <p:cNvPicPr>
            <a:picLocks noChangeAspect="1"/>
          </p:cNvPicPr>
          <p:nvPr/>
        </p:nvPicPr>
        <p:blipFill>
          <a:blip r:embed="rId3"/>
          <a:stretch>
            <a:fillRect/>
          </a:stretch>
        </p:blipFill>
        <p:spPr>
          <a:xfrm>
            <a:off x="5784226" y="1998465"/>
            <a:ext cx="2731124" cy="2060701"/>
          </a:xfrm>
          <a:prstGeom prst="rect">
            <a:avLst/>
          </a:prstGeom>
        </p:spPr>
      </p:pic>
      <p:cxnSp>
        <p:nvCxnSpPr>
          <p:cNvPr id="8" name="Straight Arrow Connector 7"/>
          <p:cNvCxnSpPr/>
          <p:nvPr/>
        </p:nvCxnSpPr>
        <p:spPr>
          <a:xfrm>
            <a:off x="5658462" y="1459611"/>
            <a:ext cx="696039" cy="15266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658462" y="1459611"/>
            <a:ext cx="1946105" cy="18344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1F33A60-4BF2-AD41-992B-9334D3E0DF05}"/>
              </a:ext>
            </a:extLst>
          </p:cNvPr>
          <p:cNvSpPr txBox="1"/>
          <p:nvPr/>
        </p:nvSpPr>
        <p:spPr>
          <a:xfrm>
            <a:off x="5784226" y="285430"/>
            <a:ext cx="3098412" cy="369332"/>
          </a:xfrm>
          <a:prstGeom prst="rect">
            <a:avLst/>
          </a:prstGeom>
          <a:noFill/>
        </p:spPr>
        <p:txBody>
          <a:bodyPr wrap="none" rtlCol="0">
            <a:spAutoFit/>
          </a:bodyPr>
          <a:lstStyle/>
          <a:p>
            <a:r>
              <a:rPr lang="en-US" dirty="0">
                <a:solidFill>
                  <a:srgbClr val="FF0000"/>
                </a:solidFill>
              </a:rPr>
              <a:t>What are the nominal values??</a:t>
            </a:r>
          </a:p>
        </p:txBody>
      </p:sp>
    </p:spTree>
    <p:extLst>
      <p:ext uri="{BB962C8B-B14F-4D97-AF65-F5344CB8AC3E}">
        <p14:creationId xmlns:p14="http://schemas.microsoft.com/office/powerpoint/2010/main" val="1698226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7269-820A-3340-A82D-24749BA18994}"/>
              </a:ext>
            </a:extLst>
          </p:cNvPr>
          <p:cNvSpPr>
            <a:spLocks noGrp="1"/>
          </p:cNvSpPr>
          <p:nvPr>
            <p:ph type="title"/>
          </p:nvPr>
        </p:nvSpPr>
        <p:spPr/>
        <p:txBody>
          <a:bodyPr/>
          <a:lstStyle/>
          <a:p>
            <a:pPr algn="ctr"/>
            <a:r>
              <a:rPr lang="en-US" dirty="0"/>
              <a:t>Oven RTDs</a:t>
            </a:r>
          </a:p>
        </p:txBody>
      </p:sp>
      <p:sp>
        <p:nvSpPr>
          <p:cNvPr id="4" name="Slide Number Placeholder 3">
            <a:extLst>
              <a:ext uri="{FF2B5EF4-FFF2-40B4-BE49-F238E27FC236}">
                <a16:creationId xmlns:a16="http://schemas.microsoft.com/office/drawing/2014/main" id="{89FB0261-8605-3A4D-9714-CF24F43BC84E}"/>
              </a:ext>
            </a:extLst>
          </p:cNvPr>
          <p:cNvSpPr>
            <a:spLocks noGrp="1"/>
          </p:cNvSpPr>
          <p:nvPr>
            <p:ph type="sldNum" sz="quarter" idx="12"/>
          </p:nvPr>
        </p:nvSpPr>
        <p:spPr/>
        <p:txBody>
          <a:bodyPr/>
          <a:lstStyle/>
          <a:p>
            <a:fld id="{AF6FDD22-66AB-E946-B1BC-3EF5E5A6170A}" type="slidenum">
              <a:rPr lang="en-US" smtClean="0"/>
              <a:t>22</a:t>
            </a:fld>
            <a:endParaRPr lang="en-US"/>
          </a:p>
        </p:txBody>
      </p:sp>
      <p:pic>
        <p:nvPicPr>
          <p:cNvPr id="5" name="Picture 4"/>
          <p:cNvPicPr>
            <a:picLocks noChangeAspect="1"/>
          </p:cNvPicPr>
          <p:nvPr/>
        </p:nvPicPr>
        <p:blipFill>
          <a:blip r:embed="rId2"/>
          <a:stretch>
            <a:fillRect/>
          </a:stretch>
        </p:blipFill>
        <p:spPr>
          <a:xfrm>
            <a:off x="1343237" y="1530497"/>
            <a:ext cx="6915150" cy="3249902"/>
          </a:xfrm>
          <a:prstGeom prst="rect">
            <a:avLst/>
          </a:prstGeom>
        </p:spPr>
      </p:pic>
      <p:sp>
        <p:nvSpPr>
          <p:cNvPr id="7" name="Title 1">
            <a:extLst>
              <a:ext uri="{FF2B5EF4-FFF2-40B4-BE49-F238E27FC236}">
                <a16:creationId xmlns:a16="http://schemas.microsoft.com/office/drawing/2014/main" id="{E59E7361-ABA5-FD4F-80DD-CC6EF694CBDB}"/>
              </a:ext>
            </a:extLst>
          </p:cNvPr>
          <p:cNvSpPr txBox="1">
            <a:spLocks/>
          </p:cNvSpPr>
          <p:nvPr/>
        </p:nvSpPr>
        <p:spPr>
          <a:xfrm>
            <a:off x="242887" y="5305716"/>
            <a:ext cx="8658225" cy="1209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charset="0"/>
              <a:buChar char="•"/>
            </a:pPr>
            <a:r>
              <a:rPr lang="en-US" sz="2400" dirty="0"/>
              <a:t>There should be air flow to the oven, if not the heater trips off</a:t>
            </a:r>
          </a:p>
          <a:p>
            <a:pPr marL="457200" indent="-457200">
              <a:buFont typeface="Arial" charset="0"/>
              <a:buChar char="•"/>
            </a:pPr>
            <a:r>
              <a:rPr lang="en-US" sz="2400" dirty="0"/>
              <a:t>Make sure the oven temperature sensors are within nominal values</a:t>
            </a:r>
          </a:p>
          <a:p>
            <a:pPr algn="ctr"/>
            <a:endParaRPr lang="en-US" sz="2400" dirty="0"/>
          </a:p>
        </p:txBody>
      </p:sp>
    </p:spTree>
    <p:extLst>
      <p:ext uri="{BB962C8B-B14F-4D97-AF65-F5344CB8AC3E}">
        <p14:creationId xmlns:p14="http://schemas.microsoft.com/office/powerpoint/2010/main" val="3920869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5ACB-00C4-1740-BFE4-17B5616CBA07}"/>
              </a:ext>
            </a:extLst>
          </p:cNvPr>
          <p:cNvSpPr>
            <a:spLocks noGrp="1"/>
          </p:cNvSpPr>
          <p:nvPr>
            <p:ph type="title"/>
          </p:nvPr>
        </p:nvSpPr>
        <p:spPr>
          <a:xfrm>
            <a:off x="231832" y="4884171"/>
            <a:ext cx="8845492" cy="1557905"/>
          </a:xfrm>
        </p:spPr>
        <p:txBody>
          <a:bodyPr>
            <a:noAutofit/>
          </a:bodyPr>
          <a:lstStyle/>
          <a:p>
            <a:pPr marL="342900" indent="-342900">
              <a:buFont typeface="Arial" charset="0"/>
              <a:buChar char="•"/>
            </a:pPr>
            <a:r>
              <a:rPr lang="en-US" sz="2000" dirty="0"/>
              <a:t>Three RTDs are placed along the length of the reference cell. Make sure the reference cell RTDs are within nominal values set in the alarm handler box. The ADC readouts are noisy. Report any downward overall trend in these charts to the experts.</a:t>
            </a:r>
            <a:br>
              <a:rPr lang="en-US" sz="2000" dirty="0"/>
            </a:br>
            <a:br>
              <a:rPr lang="en-US" sz="2000" dirty="0"/>
            </a:br>
            <a:endParaRPr lang="en-US" sz="2000" dirty="0"/>
          </a:p>
        </p:txBody>
      </p:sp>
      <p:sp>
        <p:nvSpPr>
          <p:cNvPr id="4" name="Slide Number Placeholder 3">
            <a:extLst>
              <a:ext uri="{FF2B5EF4-FFF2-40B4-BE49-F238E27FC236}">
                <a16:creationId xmlns:a16="http://schemas.microsoft.com/office/drawing/2014/main" id="{4A22D20C-C894-804D-9FE2-3F09651B306B}"/>
              </a:ext>
            </a:extLst>
          </p:cNvPr>
          <p:cNvSpPr>
            <a:spLocks noGrp="1"/>
          </p:cNvSpPr>
          <p:nvPr>
            <p:ph type="sldNum" sz="quarter" idx="12"/>
          </p:nvPr>
        </p:nvSpPr>
        <p:spPr/>
        <p:txBody>
          <a:bodyPr/>
          <a:lstStyle/>
          <a:p>
            <a:fld id="{AF6FDD22-66AB-E946-B1BC-3EF5E5A6170A}" type="slidenum">
              <a:rPr lang="en-US" smtClean="0"/>
              <a:t>23</a:t>
            </a:fld>
            <a:endParaRPr lang="en-US"/>
          </a:p>
        </p:txBody>
      </p:sp>
      <p:sp>
        <p:nvSpPr>
          <p:cNvPr id="7" name="Title 1">
            <a:extLst>
              <a:ext uri="{FF2B5EF4-FFF2-40B4-BE49-F238E27FC236}">
                <a16:creationId xmlns:a16="http://schemas.microsoft.com/office/drawing/2014/main" id="{522F1492-7713-8945-9AC9-DA3238A9B5DA}"/>
              </a:ext>
            </a:extLst>
          </p:cNvPr>
          <p:cNvSpPr txBox="1">
            <a:spLocks/>
          </p:cNvSpPr>
          <p:nvPr/>
        </p:nvSpPr>
        <p:spPr>
          <a:xfrm>
            <a:off x="628650" y="54750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t>Reference cell RTDs</a:t>
            </a:r>
          </a:p>
        </p:txBody>
      </p:sp>
      <p:pic>
        <p:nvPicPr>
          <p:cNvPr id="9" name="Picture 8">
            <a:extLst>
              <a:ext uri="{FF2B5EF4-FFF2-40B4-BE49-F238E27FC236}">
                <a16:creationId xmlns:a16="http://schemas.microsoft.com/office/drawing/2014/main" id="{9B4ABDF1-161A-B345-95C1-85D67522691B}"/>
              </a:ext>
            </a:extLst>
          </p:cNvPr>
          <p:cNvPicPr>
            <a:picLocks noChangeAspect="1"/>
          </p:cNvPicPr>
          <p:nvPr/>
        </p:nvPicPr>
        <p:blipFill>
          <a:blip r:embed="rId2"/>
          <a:stretch>
            <a:fillRect/>
          </a:stretch>
        </p:blipFill>
        <p:spPr>
          <a:xfrm>
            <a:off x="231832" y="1743522"/>
            <a:ext cx="3252730" cy="2439548"/>
          </a:xfrm>
          <a:prstGeom prst="rect">
            <a:avLst/>
          </a:prstGeom>
        </p:spPr>
      </p:pic>
      <p:pic>
        <p:nvPicPr>
          <p:cNvPr id="3" name="Picture 2"/>
          <p:cNvPicPr>
            <a:picLocks noChangeAspect="1"/>
          </p:cNvPicPr>
          <p:nvPr/>
        </p:nvPicPr>
        <p:blipFill>
          <a:blip r:embed="rId3"/>
          <a:stretch>
            <a:fillRect/>
          </a:stretch>
        </p:blipFill>
        <p:spPr>
          <a:xfrm>
            <a:off x="3787436" y="1372382"/>
            <a:ext cx="5040881" cy="3282950"/>
          </a:xfrm>
          <a:prstGeom prst="rect">
            <a:avLst/>
          </a:prstGeom>
        </p:spPr>
      </p:pic>
    </p:spTree>
    <p:extLst>
      <p:ext uri="{BB962C8B-B14F-4D97-AF65-F5344CB8AC3E}">
        <p14:creationId xmlns:p14="http://schemas.microsoft.com/office/powerpoint/2010/main" val="2385794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F5CFD-51A4-F34C-950F-20BD3F25DA75}"/>
              </a:ext>
            </a:extLst>
          </p:cNvPr>
          <p:cNvSpPr>
            <a:spLocks noGrp="1"/>
          </p:cNvSpPr>
          <p:nvPr>
            <p:ph type="title"/>
          </p:nvPr>
        </p:nvSpPr>
        <p:spPr/>
        <p:txBody>
          <a:bodyPr/>
          <a:lstStyle/>
          <a:p>
            <a:pPr algn="ctr"/>
            <a:r>
              <a:rPr lang="en-US" dirty="0"/>
              <a:t>NOTE</a:t>
            </a:r>
          </a:p>
        </p:txBody>
      </p:sp>
      <p:sp>
        <p:nvSpPr>
          <p:cNvPr id="5" name="Content Placeholder 4">
            <a:extLst>
              <a:ext uri="{FF2B5EF4-FFF2-40B4-BE49-F238E27FC236}">
                <a16:creationId xmlns:a16="http://schemas.microsoft.com/office/drawing/2014/main" id="{B5520CA6-131E-6142-9C6F-EF284316BE0E}"/>
              </a:ext>
            </a:extLst>
          </p:cNvPr>
          <p:cNvSpPr txBox="1">
            <a:spLocks noGrp="1"/>
          </p:cNvSpPr>
          <p:nvPr>
            <p:ph idx="1"/>
          </p:nvPr>
        </p:nvSpPr>
        <p:spPr>
          <a:xfrm>
            <a:off x="628650" y="1700320"/>
            <a:ext cx="7886700" cy="5124480"/>
          </a:xfrm>
          <a:prstGeom prst="rect">
            <a:avLst/>
          </a:prstGeom>
          <a:noFill/>
        </p:spPr>
        <p:txBody>
          <a:bodyPr wrap="square" rtlCol="0">
            <a:spAutoFit/>
          </a:bodyPr>
          <a:lstStyle/>
          <a:p>
            <a:r>
              <a:rPr lang="en-US" sz="2000" dirty="0"/>
              <a:t>All the Labview programs are in “A1nD2n_SlowControl” folder located on the target desktop of polhe4 computer</a:t>
            </a:r>
          </a:p>
          <a:p>
            <a:endParaRPr lang="en-US" sz="2000" dirty="0"/>
          </a:p>
          <a:p>
            <a:r>
              <a:rPr lang="en-US" sz="2000" dirty="0"/>
              <a:t>Click on the right arrow icon on the top left of each Labview program to run it</a:t>
            </a:r>
          </a:p>
          <a:p>
            <a:endParaRPr lang="en-US" sz="2000" dirty="0"/>
          </a:p>
          <a:p>
            <a:r>
              <a:rPr lang="en-US" sz="2000" dirty="0"/>
              <a:t>Call the target experts in case of any problems</a:t>
            </a:r>
          </a:p>
          <a:p>
            <a:endParaRPr lang="en-US" sz="2000" dirty="0"/>
          </a:p>
          <a:p>
            <a:r>
              <a:rPr lang="en-US" sz="2000" dirty="0"/>
              <a:t>Communicate all changes to the shift leader and ask S.L. regarding configuration changes which requires a change in correction coil settings</a:t>
            </a:r>
          </a:p>
          <a:p>
            <a:endParaRPr lang="en-US" sz="2000" dirty="0"/>
          </a:p>
          <a:p>
            <a:r>
              <a:rPr lang="en-US" sz="2000" dirty="0"/>
              <a:t>Any changes made to the target/lasers should be followed by a logbook entry and a screenshot of the current settings</a:t>
            </a:r>
          </a:p>
          <a:p>
            <a:endParaRPr lang="en-US" sz="2000" dirty="0"/>
          </a:p>
        </p:txBody>
      </p:sp>
      <p:sp>
        <p:nvSpPr>
          <p:cNvPr id="4" name="Slide Number Placeholder 3">
            <a:extLst>
              <a:ext uri="{FF2B5EF4-FFF2-40B4-BE49-F238E27FC236}">
                <a16:creationId xmlns:a16="http://schemas.microsoft.com/office/drawing/2014/main" id="{D858E054-9DC5-0C48-8762-FD2BAACE62AA}"/>
              </a:ext>
            </a:extLst>
          </p:cNvPr>
          <p:cNvSpPr>
            <a:spLocks noGrp="1"/>
          </p:cNvSpPr>
          <p:nvPr>
            <p:ph type="sldNum" sz="quarter" idx="12"/>
          </p:nvPr>
        </p:nvSpPr>
        <p:spPr/>
        <p:txBody>
          <a:bodyPr/>
          <a:lstStyle/>
          <a:p>
            <a:fld id="{AF6FDD22-66AB-E946-B1BC-3EF5E5A6170A}" type="slidenum">
              <a:rPr lang="en-US" smtClean="0"/>
              <a:t>24</a:t>
            </a:fld>
            <a:endParaRPr lang="en-US"/>
          </a:p>
        </p:txBody>
      </p:sp>
    </p:spTree>
    <p:extLst>
      <p:ext uri="{BB962C8B-B14F-4D97-AF65-F5344CB8AC3E}">
        <p14:creationId xmlns:p14="http://schemas.microsoft.com/office/powerpoint/2010/main" val="2123296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0D40-188B-A043-B5D6-124017346914}"/>
              </a:ext>
            </a:extLst>
          </p:cNvPr>
          <p:cNvSpPr>
            <a:spLocks noGrp="1"/>
          </p:cNvSpPr>
          <p:nvPr>
            <p:ph type="title"/>
          </p:nvPr>
        </p:nvSpPr>
        <p:spPr/>
        <p:txBody>
          <a:bodyPr/>
          <a:lstStyle/>
          <a:p>
            <a:pPr algn="ctr"/>
            <a:r>
              <a:rPr lang="en-US" dirty="0"/>
              <a:t>Start the EPICS daemon</a:t>
            </a:r>
          </a:p>
        </p:txBody>
      </p:sp>
      <p:sp>
        <p:nvSpPr>
          <p:cNvPr id="4" name="Slide Number Placeholder 3">
            <a:extLst>
              <a:ext uri="{FF2B5EF4-FFF2-40B4-BE49-F238E27FC236}">
                <a16:creationId xmlns:a16="http://schemas.microsoft.com/office/drawing/2014/main" id="{B5F7183E-0E25-D14B-B6A9-A0233B04FE42}"/>
              </a:ext>
            </a:extLst>
          </p:cNvPr>
          <p:cNvSpPr>
            <a:spLocks noGrp="1"/>
          </p:cNvSpPr>
          <p:nvPr>
            <p:ph type="sldNum" sz="quarter" idx="12"/>
          </p:nvPr>
        </p:nvSpPr>
        <p:spPr/>
        <p:txBody>
          <a:bodyPr/>
          <a:lstStyle/>
          <a:p>
            <a:fld id="{AF6FDD22-66AB-E946-B1BC-3EF5E5A6170A}" type="slidenum">
              <a:rPr lang="en-US" smtClean="0"/>
              <a:t>25</a:t>
            </a:fld>
            <a:endParaRPr lang="en-US"/>
          </a:p>
        </p:txBody>
      </p:sp>
      <p:sp>
        <p:nvSpPr>
          <p:cNvPr id="8" name="Content Placeholder 7">
            <a:extLst>
              <a:ext uri="{FF2B5EF4-FFF2-40B4-BE49-F238E27FC236}">
                <a16:creationId xmlns:a16="http://schemas.microsoft.com/office/drawing/2014/main" id="{1DC3C2B4-C5A4-6E42-8DCA-5CF9AE819D41}"/>
              </a:ext>
            </a:extLst>
          </p:cNvPr>
          <p:cNvSpPr>
            <a:spLocks noGrp="1"/>
          </p:cNvSpPr>
          <p:nvPr>
            <p:ph idx="1"/>
          </p:nvPr>
        </p:nvSpPr>
        <p:spPr>
          <a:xfrm>
            <a:off x="628650" y="1825625"/>
            <a:ext cx="3752850" cy="4351338"/>
          </a:xfrm>
        </p:spPr>
        <p:txBody>
          <a:bodyPr/>
          <a:lstStyle/>
          <a:p>
            <a:pPr marL="0" indent="0">
              <a:buNone/>
            </a:pPr>
            <a:r>
              <a:rPr lang="en-US" dirty="0"/>
              <a:t>Start the </a:t>
            </a:r>
            <a:r>
              <a:rPr lang="en-US" dirty="0" err="1"/>
              <a:t>EPICS_daemin.vi</a:t>
            </a:r>
            <a:r>
              <a:rPr lang="en-US" dirty="0"/>
              <a:t> script which can be found in “A1nD2n_SlowControl” folder located on the target desktop of polhe4 computer</a:t>
            </a:r>
          </a:p>
          <a:p>
            <a:endParaRPr lang="en-US" dirty="0"/>
          </a:p>
        </p:txBody>
      </p:sp>
      <p:pic>
        <p:nvPicPr>
          <p:cNvPr id="9" name="Content Placeholder 5">
            <a:extLst>
              <a:ext uri="{FF2B5EF4-FFF2-40B4-BE49-F238E27FC236}">
                <a16:creationId xmlns:a16="http://schemas.microsoft.com/office/drawing/2014/main" id="{5C2D04FF-A7AF-9C44-9FFE-D2EAF7158391}"/>
              </a:ext>
            </a:extLst>
          </p:cNvPr>
          <p:cNvPicPr>
            <a:picLocks noChangeAspect="1"/>
          </p:cNvPicPr>
          <p:nvPr/>
        </p:nvPicPr>
        <p:blipFill>
          <a:blip r:embed="rId2"/>
          <a:stretch>
            <a:fillRect/>
          </a:stretch>
        </p:blipFill>
        <p:spPr>
          <a:xfrm>
            <a:off x="4572000" y="1690689"/>
            <a:ext cx="3878532" cy="3786186"/>
          </a:xfrm>
          <a:prstGeom prst="rect">
            <a:avLst/>
          </a:prstGeom>
        </p:spPr>
      </p:pic>
    </p:spTree>
    <p:extLst>
      <p:ext uri="{BB962C8B-B14F-4D97-AF65-F5344CB8AC3E}">
        <p14:creationId xmlns:p14="http://schemas.microsoft.com/office/powerpoint/2010/main" val="3759723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132FD-9EE2-854E-8FBB-D8F9BB992D68}"/>
              </a:ext>
            </a:extLst>
          </p:cNvPr>
          <p:cNvSpPr>
            <a:spLocks noGrp="1"/>
          </p:cNvSpPr>
          <p:nvPr>
            <p:ph type="title"/>
          </p:nvPr>
        </p:nvSpPr>
        <p:spPr>
          <a:xfrm>
            <a:off x="1332635" y="590929"/>
            <a:ext cx="6886575" cy="994172"/>
          </a:xfrm>
        </p:spPr>
        <p:txBody>
          <a:bodyPr>
            <a:normAutofit/>
          </a:bodyPr>
          <a:lstStyle/>
          <a:p>
            <a:pPr algn="ctr"/>
            <a:r>
              <a:rPr lang="en-US" dirty="0"/>
              <a:t>Rotating the Holding field</a:t>
            </a:r>
          </a:p>
        </p:txBody>
      </p:sp>
      <p:pic>
        <p:nvPicPr>
          <p:cNvPr id="6" name="Content Placeholder 5">
            <a:extLst>
              <a:ext uri="{FF2B5EF4-FFF2-40B4-BE49-F238E27FC236}">
                <a16:creationId xmlns:a16="http://schemas.microsoft.com/office/drawing/2014/main" id="{AEA8E1E8-5566-AF48-9E63-E7A9B2BDE10C}"/>
              </a:ext>
            </a:extLst>
          </p:cNvPr>
          <p:cNvPicPr>
            <a:picLocks noGrp="1" noChangeAspect="1"/>
          </p:cNvPicPr>
          <p:nvPr>
            <p:ph idx="1"/>
          </p:nvPr>
        </p:nvPicPr>
        <p:blipFill>
          <a:blip r:embed="rId2"/>
          <a:stretch>
            <a:fillRect/>
          </a:stretch>
        </p:blipFill>
        <p:spPr>
          <a:xfrm>
            <a:off x="4299174" y="1937905"/>
            <a:ext cx="3920036" cy="3823529"/>
          </a:xfrm>
        </p:spPr>
      </p:pic>
      <p:sp>
        <p:nvSpPr>
          <p:cNvPr id="4" name="Slide Number Placeholder 3">
            <a:extLst>
              <a:ext uri="{FF2B5EF4-FFF2-40B4-BE49-F238E27FC236}">
                <a16:creationId xmlns:a16="http://schemas.microsoft.com/office/drawing/2014/main" id="{80AFDD77-FE70-AA49-8E96-90DFA5BDA1F8}"/>
              </a:ext>
            </a:extLst>
          </p:cNvPr>
          <p:cNvSpPr>
            <a:spLocks noGrp="1"/>
          </p:cNvSpPr>
          <p:nvPr>
            <p:ph type="sldNum" sz="quarter" idx="12"/>
          </p:nvPr>
        </p:nvSpPr>
        <p:spPr/>
        <p:txBody>
          <a:bodyPr/>
          <a:lstStyle/>
          <a:p>
            <a:fld id="{AF6FDD22-66AB-E946-B1BC-3EF5E5A6170A}" type="slidenum">
              <a:rPr lang="en-US" smtClean="0"/>
              <a:t>26</a:t>
            </a:fld>
            <a:endParaRPr lang="en-US"/>
          </a:p>
        </p:txBody>
      </p:sp>
      <p:sp>
        <p:nvSpPr>
          <p:cNvPr id="7" name="Content Placeholder 2">
            <a:extLst>
              <a:ext uri="{FF2B5EF4-FFF2-40B4-BE49-F238E27FC236}">
                <a16:creationId xmlns:a16="http://schemas.microsoft.com/office/drawing/2014/main" id="{2515627F-F27A-784D-AFF1-A9E7CC87F470}"/>
              </a:ext>
            </a:extLst>
          </p:cNvPr>
          <p:cNvSpPr txBox="1">
            <a:spLocks/>
          </p:cNvSpPr>
          <p:nvPr/>
        </p:nvSpPr>
        <p:spPr>
          <a:xfrm>
            <a:off x="628650" y="2226469"/>
            <a:ext cx="4217069"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dirty="0"/>
          </a:p>
        </p:txBody>
      </p:sp>
      <p:sp>
        <p:nvSpPr>
          <p:cNvPr id="8" name="Content Placeholder 2">
            <a:extLst>
              <a:ext uri="{FF2B5EF4-FFF2-40B4-BE49-F238E27FC236}">
                <a16:creationId xmlns:a16="http://schemas.microsoft.com/office/drawing/2014/main" id="{5DD54437-3E64-484B-BB5D-A60389637E8F}"/>
              </a:ext>
            </a:extLst>
          </p:cNvPr>
          <p:cNvSpPr txBox="1">
            <a:spLocks/>
          </p:cNvSpPr>
          <p:nvPr/>
        </p:nvSpPr>
        <p:spPr>
          <a:xfrm>
            <a:off x="742951" y="2340768"/>
            <a:ext cx="3434195" cy="4117181"/>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To rotate the main holding field, click on the “Present Angles” drop down menu and load the setting (longitudinal+, longitudinal-, transverse+ or transverse-)</a:t>
            </a:r>
          </a:p>
          <a:p>
            <a:r>
              <a:rPr lang="en-US" sz="2100" dirty="0"/>
              <a:t>Click on the yellow “Load” button</a:t>
            </a:r>
          </a:p>
          <a:p>
            <a:r>
              <a:rPr lang="en-US" sz="2100" dirty="0"/>
              <a:t>Click on the blue “Start Rotation”</a:t>
            </a:r>
          </a:p>
          <a:p>
            <a:r>
              <a:rPr lang="en-US" sz="2100" dirty="0"/>
              <a:t>Make sure that the yellow line in the screen rotates to the desired angle</a:t>
            </a:r>
          </a:p>
          <a:p>
            <a:r>
              <a:rPr lang="en-US" sz="2100" dirty="0"/>
              <a:t>Make a logbook entry about the change</a:t>
            </a:r>
          </a:p>
        </p:txBody>
      </p:sp>
    </p:spTree>
    <p:extLst>
      <p:ext uri="{BB962C8B-B14F-4D97-AF65-F5344CB8AC3E}">
        <p14:creationId xmlns:p14="http://schemas.microsoft.com/office/powerpoint/2010/main" val="4281624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73C8-0AC5-C241-A83E-86587CBFFFBA}"/>
              </a:ext>
            </a:extLst>
          </p:cNvPr>
          <p:cNvSpPr>
            <a:spLocks noGrp="1"/>
          </p:cNvSpPr>
          <p:nvPr>
            <p:ph type="title"/>
          </p:nvPr>
        </p:nvSpPr>
        <p:spPr>
          <a:xfrm>
            <a:off x="1843087" y="682617"/>
            <a:ext cx="5643563" cy="994172"/>
          </a:xfrm>
        </p:spPr>
        <p:txBody>
          <a:bodyPr>
            <a:normAutofit fontScale="90000"/>
          </a:bodyPr>
          <a:lstStyle/>
          <a:p>
            <a:pPr algn="ctr"/>
            <a:r>
              <a:rPr lang="en-US" dirty="0"/>
              <a:t>Monitoring the Holding field currents</a:t>
            </a:r>
          </a:p>
        </p:txBody>
      </p:sp>
      <p:pic>
        <p:nvPicPr>
          <p:cNvPr id="6" name="Content Placeholder 5">
            <a:extLst>
              <a:ext uri="{FF2B5EF4-FFF2-40B4-BE49-F238E27FC236}">
                <a16:creationId xmlns:a16="http://schemas.microsoft.com/office/drawing/2014/main" id="{643560B6-3B01-2847-8934-957C2A30BD1F}"/>
              </a:ext>
            </a:extLst>
          </p:cNvPr>
          <p:cNvPicPr>
            <a:picLocks noGrp="1" noChangeAspect="1"/>
          </p:cNvPicPr>
          <p:nvPr>
            <p:ph idx="1"/>
          </p:nvPr>
        </p:nvPicPr>
        <p:blipFill>
          <a:blip r:embed="rId2"/>
          <a:stretch>
            <a:fillRect/>
          </a:stretch>
        </p:blipFill>
        <p:spPr>
          <a:xfrm>
            <a:off x="4572000" y="2378274"/>
            <a:ext cx="4216217" cy="2575106"/>
          </a:xfrm>
        </p:spPr>
      </p:pic>
      <p:sp>
        <p:nvSpPr>
          <p:cNvPr id="4" name="Slide Number Placeholder 3">
            <a:extLst>
              <a:ext uri="{FF2B5EF4-FFF2-40B4-BE49-F238E27FC236}">
                <a16:creationId xmlns:a16="http://schemas.microsoft.com/office/drawing/2014/main" id="{66061974-690E-1D4D-BAEE-AD21B6DC7AFB}"/>
              </a:ext>
            </a:extLst>
          </p:cNvPr>
          <p:cNvSpPr>
            <a:spLocks noGrp="1"/>
          </p:cNvSpPr>
          <p:nvPr>
            <p:ph type="sldNum" sz="quarter" idx="12"/>
          </p:nvPr>
        </p:nvSpPr>
        <p:spPr/>
        <p:txBody>
          <a:bodyPr/>
          <a:lstStyle/>
          <a:p>
            <a:fld id="{AF6FDD22-66AB-E946-B1BC-3EF5E5A6170A}" type="slidenum">
              <a:rPr lang="en-US" smtClean="0"/>
              <a:t>27</a:t>
            </a:fld>
            <a:endParaRPr lang="en-US"/>
          </a:p>
        </p:txBody>
      </p:sp>
      <p:sp>
        <p:nvSpPr>
          <p:cNvPr id="7" name="Content Placeholder 2">
            <a:extLst>
              <a:ext uri="{FF2B5EF4-FFF2-40B4-BE49-F238E27FC236}">
                <a16:creationId xmlns:a16="http://schemas.microsoft.com/office/drawing/2014/main" id="{20FE61B0-4944-0546-9368-32E074CECE4E}"/>
              </a:ext>
            </a:extLst>
          </p:cNvPr>
          <p:cNvSpPr txBox="1">
            <a:spLocks/>
          </p:cNvSpPr>
          <p:nvPr/>
        </p:nvSpPr>
        <p:spPr>
          <a:xfrm>
            <a:off x="628650" y="2226469"/>
            <a:ext cx="3457757" cy="4050506"/>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To monitor the holding field KEPCO  currents, click on </a:t>
            </a:r>
            <a:r>
              <a:rPr lang="en-US" sz="2100" dirty="0" err="1"/>
              <a:t>current_meter_monitor.vi</a:t>
            </a:r>
            <a:r>
              <a:rPr lang="en-US" sz="2100" dirty="0"/>
              <a:t> program</a:t>
            </a:r>
          </a:p>
          <a:p>
            <a:r>
              <a:rPr lang="en-US" sz="2100" dirty="0"/>
              <a:t>Make sure that the currents are indeed stable around the nominal values which posted on the table in the counting house in front of the target computer</a:t>
            </a:r>
          </a:p>
          <a:p>
            <a:r>
              <a:rPr lang="en-US" sz="2100" dirty="0"/>
              <a:t>Call the experts if the currents drop by more than 0.1 A</a:t>
            </a:r>
          </a:p>
        </p:txBody>
      </p:sp>
    </p:spTree>
    <p:extLst>
      <p:ext uri="{BB962C8B-B14F-4D97-AF65-F5344CB8AC3E}">
        <p14:creationId xmlns:p14="http://schemas.microsoft.com/office/powerpoint/2010/main" val="3070185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55D81-A327-CF45-8E8F-92A375497222}"/>
              </a:ext>
            </a:extLst>
          </p:cNvPr>
          <p:cNvSpPr>
            <a:spLocks noGrp="1"/>
          </p:cNvSpPr>
          <p:nvPr>
            <p:ph type="title"/>
          </p:nvPr>
        </p:nvSpPr>
        <p:spPr>
          <a:xfrm>
            <a:off x="628650" y="579005"/>
            <a:ext cx="8187712" cy="994172"/>
          </a:xfrm>
        </p:spPr>
        <p:txBody>
          <a:bodyPr>
            <a:normAutofit fontScale="90000"/>
          </a:bodyPr>
          <a:lstStyle/>
          <a:p>
            <a:r>
              <a:rPr lang="en-US" dirty="0"/>
              <a:t>Adjusting the correction coil currents</a:t>
            </a:r>
          </a:p>
        </p:txBody>
      </p:sp>
      <p:sp>
        <p:nvSpPr>
          <p:cNvPr id="4" name="Slide Number Placeholder 3">
            <a:extLst>
              <a:ext uri="{FF2B5EF4-FFF2-40B4-BE49-F238E27FC236}">
                <a16:creationId xmlns:a16="http://schemas.microsoft.com/office/drawing/2014/main" id="{A413BA59-7444-E447-960A-253214A5D035}"/>
              </a:ext>
            </a:extLst>
          </p:cNvPr>
          <p:cNvSpPr>
            <a:spLocks noGrp="1"/>
          </p:cNvSpPr>
          <p:nvPr>
            <p:ph type="sldNum" sz="quarter" idx="12"/>
          </p:nvPr>
        </p:nvSpPr>
        <p:spPr/>
        <p:txBody>
          <a:bodyPr/>
          <a:lstStyle/>
          <a:p>
            <a:fld id="{AF6FDD22-66AB-E946-B1BC-3EF5E5A6170A}" type="slidenum">
              <a:rPr lang="en-US" smtClean="0"/>
              <a:t>28</a:t>
            </a:fld>
            <a:endParaRPr lang="en-US"/>
          </a:p>
        </p:txBody>
      </p:sp>
      <p:sp>
        <p:nvSpPr>
          <p:cNvPr id="7" name="Content Placeholder 2">
            <a:extLst>
              <a:ext uri="{FF2B5EF4-FFF2-40B4-BE49-F238E27FC236}">
                <a16:creationId xmlns:a16="http://schemas.microsoft.com/office/drawing/2014/main" id="{8C14B05A-5FA5-7B44-881A-850AB55F95BE}"/>
              </a:ext>
            </a:extLst>
          </p:cNvPr>
          <p:cNvSpPr txBox="1">
            <a:spLocks/>
          </p:cNvSpPr>
          <p:nvPr/>
        </p:nvSpPr>
        <p:spPr>
          <a:xfrm>
            <a:off x="628650" y="2226469"/>
            <a:ext cx="3912177" cy="3688556"/>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Communicate with the shift leader on the momentum and HB settings and acquire the right correction coil currents for the momentum settings</a:t>
            </a:r>
          </a:p>
          <a:p>
            <a:r>
              <a:rPr lang="en-US" sz="2100" dirty="0">
                <a:solidFill>
                  <a:srgbClr val="FF0000"/>
                </a:solidFill>
              </a:rPr>
              <a:t>The correct settings for the correction coils should be available here *****</a:t>
            </a:r>
          </a:p>
          <a:p>
            <a:r>
              <a:rPr lang="en-US" sz="2100" dirty="0"/>
              <a:t>Open the Field_Correction_A1nD2n.vi program</a:t>
            </a:r>
          </a:p>
          <a:p>
            <a:r>
              <a:rPr lang="en-US" sz="2100" dirty="0"/>
              <a:t>Enter the desired values in the “Correction Coil settings” box</a:t>
            </a:r>
          </a:p>
          <a:p>
            <a:r>
              <a:rPr lang="en-US" sz="2100" dirty="0"/>
              <a:t>Click on Set Correction Coils button</a:t>
            </a:r>
          </a:p>
          <a:p>
            <a:r>
              <a:rPr lang="en-US" sz="2100" dirty="0"/>
              <a:t>Click on “Read Correction Coils” and make sure that they are consistent with the entered values</a:t>
            </a:r>
          </a:p>
          <a:p>
            <a:pPr marL="0" indent="0">
              <a:buNone/>
            </a:pPr>
            <a:endParaRPr lang="en-US" sz="2100" dirty="0"/>
          </a:p>
        </p:txBody>
      </p:sp>
      <p:sp>
        <p:nvSpPr>
          <p:cNvPr id="11" name="TextBox 10">
            <a:extLst>
              <a:ext uri="{FF2B5EF4-FFF2-40B4-BE49-F238E27FC236}">
                <a16:creationId xmlns:a16="http://schemas.microsoft.com/office/drawing/2014/main" id="{11BAED86-4206-544F-A2F3-AACFD17EB2C0}"/>
              </a:ext>
            </a:extLst>
          </p:cNvPr>
          <p:cNvSpPr txBox="1"/>
          <p:nvPr/>
        </p:nvSpPr>
        <p:spPr>
          <a:xfrm>
            <a:off x="2162175" y="6153150"/>
            <a:ext cx="3413563" cy="369332"/>
          </a:xfrm>
          <a:prstGeom prst="rect">
            <a:avLst/>
          </a:prstGeom>
          <a:noFill/>
        </p:spPr>
        <p:txBody>
          <a:bodyPr wrap="none" rtlCol="0">
            <a:spAutoFit/>
          </a:bodyPr>
          <a:lstStyle/>
          <a:p>
            <a:r>
              <a:rPr lang="en-US" dirty="0">
                <a:solidFill>
                  <a:srgbClr val="FF0000"/>
                </a:solidFill>
              </a:rPr>
              <a:t>Remove the expert mode - </a:t>
            </a:r>
            <a:r>
              <a:rPr lang="en-US" dirty="0" err="1">
                <a:solidFill>
                  <a:srgbClr val="FF0000"/>
                </a:solidFill>
              </a:rPr>
              <a:t>Junhao</a:t>
            </a:r>
            <a:endParaRPr lang="en-US" dirty="0">
              <a:solidFill>
                <a:srgbClr val="FF0000"/>
              </a:solidFill>
            </a:endParaRPr>
          </a:p>
        </p:txBody>
      </p:sp>
      <p:pic>
        <p:nvPicPr>
          <p:cNvPr id="15" name="Content Placeholder 14">
            <a:extLst>
              <a:ext uri="{FF2B5EF4-FFF2-40B4-BE49-F238E27FC236}">
                <a16:creationId xmlns:a16="http://schemas.microsoft.com/office/drawing/2014/main" id="{5A59BE9A-4A2E-8B4B-AC1A-6B155C6ED69D}"/>
              </a:ext>
            </a:extLst>
          </p:cNvPr>
          <p:cNvPicPr>
            <a:picLocks noGrp="1" noChangeAspect="1"/>
          </p:cNvPicPr>
          <p:nvPr>
            <p:ph idx="1"/>
          </p:nvPr>
        </p:nvPicPr>
        <p:blipFill>
          <a:blip r:embed="rId2"/>
          <a:stretch>
            <a:fillRect/>
          </a:stretch>
        </p:blipFill>
        <p:spPr>
          <a:xfrm>
            <a:off x="4755241" y="2167713"/>
            <a:ext cx="3760109" cy="3390900"/>
          </a:xfrm>
        </p:spPr>
      </p:pic>
    </p:spTree>
    <p:extLst>
      <p:ext uri="{BB962C8B-B14F-4D97-AF65-F5344CB8AC3E}">
        <p14:creationId xmlns:p14="http://schemas.microsoft.com/office/powerpoint/2010/main" val="1178175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610C-170B-9943-8806-DA79DE4A4B9F}"/>
              </a:ext>
            </a:extLst>
          </p:cNvPr>
          <p:cNvSpPr>
            <a:spLocks noGrp="1"/>
          </p:cNvSpPr>
          <p:nvPr>
            <p:ph type="title"/>
          </p:nvPr>
        </p:nvSpPr>
        <p:spPr>
          <a:xfrm>
            <a:off x="628650" y="536547"/>
            <a:ext cx="8434327" cy="994172"/>
          </a:xfrm>
        </p:spPr>
        <p:txBody>
          <a:bodyPr>
            <a:normAutofit fontScale="90000"/>
          </a:bodyPr>
          <a:lstStyle/>
          <a:p>
            <a:r>
              <a:rPr lang="en-US" dirty="0"/>
              <a:t>Adjusting the convection heater current</a:t>
            </a:r>
          </a:p>
        </p:txBody>
      </p:sp>
      <p:sp>
        <p:nvSpPr>
          <p:cNvPr id="4" name="Slide Number Placeholder 3">
            <a:extLst>
              <a:ext uri="{FF2B5EF4-FFF2-40B4-BE49-F238E27FC236}">
                <a16:creationId xmlns:a16="http://schemas.microsoft.com/office/drawing/2014/main" id="{D492176D-FEDD-C445-9879-1B141C747AFE}"/>
              </a:ext>
            </a:extLst>
          </p:cNvPr>
          <p:cNvSpPr>
            <a:spLocks noGrp="1"/>
          </p:cNvSpPr>
          <p:nvPr>
            <p:ph type="sldNum" sz="quarter" idx="12"/>
          </p:nvPr>
        </p:nvSpPr>
        <p:spPr/>
        <p:txBody>
          <a:bodyPr/>
          <a:lstStyle/>
          <a:p>
            <a:fld id="{AF6FDD22-66AB-E946-B1BC-3EF5E5A6170A}" type="slidenum">
              <a:rPr lang="en-US" smtClean="0"/>
              <a:t>29</a:t>
            </a:fld>
            <a:endParaRPr lang="en-US"/>
          </a:p>
        </p:txBody>
      </p:sp>
      <p:sp>
        <p:nvSpPr>
          <p:cNvPr id="7" name="Content Placeholder 2">
            <a:extLst>
              <a:ext uri="{FF2B5EF4-FFF2-40B4-BE49-F238E27FC236}">
                <a16:creationId xmlns:a16="http://schemas.microsoft.com/office/drawing/2014/main" id="{B16105A8-1256-534F-B7AA-47A50CC53E8F}"/>
              </a:ext>
            </a:extLst>
          </p:cNvPr>
          <p:cNvSpPr txBox="1">
            <a:spLocks/>
          </p:cNvSpPr>
          <p:nvPr/>
        </p:nvSpPr>
        <p:spPr>
          <a:xfrm>
            <a:off x="628650" y="2226469"/>
            <a:ext cx="2947927" cy="3263504"/>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Open the Convection_Heater_A1nD2n.vi program</a:t>
            </a:r>
          </a:p>
          <a:p>
            <a:r>
              <a:rPr lang="en-US" sz="2100" dirty="0"/>
              <a:t>Enter the desired values in the “Convection Coil settings” box</a:t>
            </a:r>
          </a:p>
          <a:p>
            <a:r>
              <a:rPr lang="en-US" sz="2100" dirty="0"/>
              <a:t>Click on Set Convection PS button</a:t>
            </a:r>
          </a:p>
          <a:p>
            <a:r>
              <a:rPr lang="en-US" sz="2100" dirty="0"/>
              <a:t>Click on “Read Convection PS” and make sure that they are consistent with the entered values</a:t>
            </a:r>
          </a:p>
          <a:p>
            <a:pPr marL="0" indent="0">
              <a:buNone/>
            </a:pPr>
            <a:endParaRPr lang="en-US" sz="2100" dirty="0"/>
          </a:p>
        </p:txBody>
      </p:sp>
      <p:pic>
        <p:nvPicPr>
          <p:cNvPr id="3" name="Picture 2"/>
          <p:cNvPicPr>
            <a:picLocks noChangeAspect="1"/>
          </p:cNvPicPr>
          <p:nvPr/>
        </p:nvPicPr>
        <p:blipFill rotWithShape="1">
          <a:blip r:embed="rId2"/>
          <a:srcRect l="29620" r="17088" b="1991"/>
          <a:stretch/>
        </p:blipFill>
        <p:spPr>
          <a:xfrm>
            <a:off x="6960834" y="2188186"/>
            <a:ext cx="2023675" cy="2791349"/>
          </a:xfrm>
          <a:prstGeom prst="rect">
            <a:avLst/>
          </a:prstGeom>
        </p:spPr>
      </p:pic>
      <p:pic>
        <p:nvPicPr>
          <p:cNvPr id="15" name="Content Placeholder 14">
            <a:extLst>
              <a:ext uri="{FF2B5EF4-FFF2-40B4-BE49-F238E27FC236}">
                <a16:creationId xmlns:a16="http://schemas.microsoft.com/office/drawing/2014/main" id="{AEF6B67B-0F45-724E-AD15-BD6783DA3714}"/>
              </a:ext>
            </a:extLst>
          </p:cNvPr>
          <p:cNvPicPr>
            <a:picLocks noGrp="1" noChangeAspect="1"/>
          </p:cNvPicPr>
          <p:nvPr>
            <p:ph idx="1"/>
          </p:nvPr>
        </p:nvPicPr>
        <p:blipFill>
          <a:blip r:embed="rId3"/>
          <a:stretch>
            <a:fillRect/>
          </a:stretch>
        </p:blipFill>
        <p:spPr>
          <a:xfrm>
            <a:off x="3848909" y="2188186"/>
            <a:ext cx="2840816" cy="3164864"/>
          </a:xfrm>
        </p:spPr>
      </p:pic>
    </p:spTree>
    <p:extLst>
      <p:ext uri="{BB962C8B-B14F-4D97-AF65-F5344CB8AC3E}">
        <p14:creationId xmlns:p14="http://schemas.microsoft.com/office/powerpoint/2010/main" val="215370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15880-31F9-B94A-B074-64692953708E}"/>
              </a:ext>
            </a:extLst>
          </p:cNvPr>
          <p:cNvSpPr>
            <a:spLocks noGrp="1"/>
          </p:cNvSpPr>
          <p:nvPr>
            <p:ph idx="1"/>
          </p:nvPr>
        </p:nvSpPr>
        <p:spPr>
          <a:xfrm>
            <a:off x="628650" y="945886"/>
            <a:ext cx="7886700" cy="3263504"/>
          </a:xfrm>
        </p:spPr>
        <p:txBody>
          <a:bodyPr>
            <a:normAutofit/>
          </a:bodyPr>
          <a:lstStyle/>
          <a:p>
            <a:pPr marL="0" indent="0" algn="ctr">
              <a:buNone/>
            </a:pPr>
            <a:r>
              <a:rPr lang="en-US" sz="3600" dirty="0"/>
              <a:t> Target cell</a:t>
            </a:r>
          </a:p>
        </p:txBody>
      </p:sp>
      <p:sp>
        <p:nvSpPr>
          <p:cNvPr id="4" name="Slide Number Placeholder 3">
            <a:extLst>
              <a:ext uri="{FF2B5EF4-FFF2-40B4-BE49-F238E27FC236}">
                <a16:creationId xmlns:a16="http://schemas.microsoft.com/office/drawing/2014/main" id="{0CBFE023-6288-024F-B04C-DC18B368F42A}"/>
              </a:ext>
            </a:extLst>
          </p:cNvPr>
          <p:cNvSpPr>
            <a:spLocks noGrp="1"/>
          </p:cNvSpPr>
          <p:nvPr>
            <p:ph type="sldNum" sz="quarter" idx="12"/>
          </p:nvPr>
        </p:nvSpPr>
        <p:spPr/>
        <p:txBody>
          <a:bodyPr/>
          <a:lstStyle/>
          <a:p>
            <a:fld id="{AF6FDD22-66AB-E946-B1BC-3EF5E5A6170A}" type="slidenum">
              <a:rPr lang="en-US" smtClean="0"/>
              <a:t>3</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44210" y="2236523"/>
            <a:ext cx="4561417" cy="34210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702" y="2298435"/>
            <a:ext cx="4065385" cy="3297237"/>
          </a:xfrm>
          <a:prstGeom prst="rect">
            <a:avLst/>
          </a:prstGeom>
        </p:spPr>
      </p:pic>
    </p:spTree>
    <p:extLst>
      <p:ext uri="{BB962C8B-B14F-4D97-AF65-F5344CB8AC3E}">
        <p14:creationId xmlns:p14="http://schemas.microsoft.com/office/powerpoint/2010/main" val="1737953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610C-170B-9943-8806-DA79DE4A4B9F}"/>
              </a:ext>
            </a:extLst>
          </p:cNvPr>
          <p:cNvSpPr>
            <a:spLocks noGrp="1"/>
          </p:cNvSpPr>
          <p:nvPr>
            <p:ph type="title"/>
          </p:nvPr>
        </p:nvSpPr>
        <p:spPr>
          <a:xfrm>
            <a:off x="1130296" y="542176"/>
            <a:ext cx="7385054" cy="994172"/>
          </a:xfrm>
        </p:spPr>
        <p:txBody>
          <a:bodyPr>
            <a:normAutofit fontScale="90000"/>
          </a:bodyPr>
          <a:lstStyle/>
          <a:p>
            <a:r>
              <a:rPr lang="en-US" dirty="0"/>
              <a:t>Monitoring the </a:t>
            </a:r>
            <a:r>
              <a:rPr lang="en-US" dirty="0" err="1"/>
              <a:t>spectro</a:t>
            </a:r>
            <a:r>
              <a:rPr lang="en-US" dirty="0"/>
              <a:t>-analyzer</a:t>
            </a:r>
          </a:p>
        </p:txBody>
      </p:sp>
      <p:sp>
        <p:nvSpPr>
          <p:cNvPr id="4" name="Slide Number Placeholder 3">
            <a:extLst>
              <a:ext uri="{FF2B5EF4-FFF2-40B4-BE49-F238E27FC236}">
                <a16:creationId xmlns:a16="http://schemas.microsoft.com/office/drawing/2014/main" id="{D492176D-FEDD-C445-9879-1B141C747AFE}"/>
              </a:ext>
            </a:extLst>
          </p:cNvPr>
          <p:cNvSpPr>
            <a:spLocks noGrp="1"/>
          </p:cNvSpPr>
          <p:nvPr>
            <p:ph type="sldNum" sz="quarter" idx="12"/>
          </p:nvPr>
        </p:nvSpPr>
        <p:spPr/>
        <p:txBody>
          <a:bodyPr/>
          <a:lstStyle/>
          <a:p>
            <a:fld id="{AF6FDD22-66AB-E946-B1BC-3EF5E5A6170A}" type="slidenum">
              <a:rPr lang="en-US" smtClean="0"/>
              <a:t>30</a:t>
            </a:fld>
            <a:endParaRPr lang="en-US"/>
          </a:p>
        </p:txBody>
      </p:sp>
      <p:sp>
        <p:nvSpPr>
          <p:cNvPr id="7" name="Content Placeholder 2">
            <a:extLst>
              <a:ext uri="{FF2B5EF4-FFF2-40B4-BE49-F238E27FC236}">
                <a16:creationId xmlns:a16="http://schemas.microsoft.com/office/drawing/2014/main" id="{B16105A8-1256-534F-B7AA-47A50CC53E8F}"/>
              </a:ext>
            </a:extLst>
          </p:cNvPr>
          <p:cNvSpPr txBox="1">
            <a:spLocks/>
          </p:cNvSpPr>
          <p:nvPr/>
        </p:nvSpPr>
        <p:spPr>
          <a:xfrm>
            <a:off x="452803" y="2074985"/>
            <a:ext cx="2947927" cy="4129882"/>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Open the Laser </a:t>
            </a:r>
            <a:r>
              <a:rPr lang="en-US" sz="2100" dirty="0" err="1"/>
              <a:t>Spectro</a:t>
            </a:r>
            <a:r>
              <a:rPr lang="en-US" sz="2100" dirty="0"/>
              <a:t> </a:t>
            </a:r>
            <a:r>
              <a:rPr lang="en-US" sz="2100" dirty="0" err="1"/>
              <a:t>Monitor.vi</a:t>
            </a:r>
            <a:r>
              <a:rPr lang="en-US" sz="2100" dirty="0"/>
              <a:t> program</a:t>
            </a:r>
          </a:p>
          <a:p>
            <a:r>
              <a:rPr lang="en-US" sz="2100" dirty="0"/>
              <a:t>Click on the Run button</a:t>
            </a:r>
          </a:p>
          <a:p>
            <a:r>
              <a:rPr lang="en-US" sz="2100" dirty="0"/>
              <a:t>You should see two peaks: one broad peak at around 790 nm and the second narrow peak at 794.66 nm. </a:t>
            </a:r>
          </a:p>
          <a:p>
            <a:r>
              <a:rPr lang="en-US" sz="2100" dirty="0"/>
              <a:t>Call the experts if you find that the second peak has disappeared or is “significantly” higher than the first one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6577" y="2074985"/>
            <a:ext cx="5456969" cy="3204092"/>
          </a:xfrm>
          <a:prstGeom prst="rect">
            <a:avLst/>
          </a:prstGeom>
        </p:spPr>
      </p:pic>
      <p:sp>
        <p:nvSpPr>
          <p:cNvPr id="3" name="TextBox 2">
            <a:extLst>
              <a:ext uri="{FF2B5EF4-FFF2-40B4-BE49-F238E27FC236}">
                <a16:creationId xmlns:a16="http://schemas.microsoft.com/office/drawing/2014/main" id="{C9EE71CC-86DC-7049-8C46-E1DC7AA2E5E8}"/>
              </a:ext>
            </a:extLst>
          </p:cNvPr>
          <p:cNvSpPr txBox="1"/>
          <p:nvPr/>
        </p:nvSpPr>
        <p:spPr>
          <a:xfrm>
            <a:off x="2247900" y="6020201"/>
            <a:ext cx="5970865" cy="369332"/>
          </a:xfrm>
          <a:prstGeom prst="rect">
            <a:avLst/>
          </a:prstGeom>
          <a:noFill/>
        </p:spPr>
        <p:txBody>
          <a:bodyPr wrap="none" rtlCol="0">
            <a:spAutoFit/>
          </a:bodyPr>
          <a:lstStyle/>
          <a:p>
            <a:r>
              <a:rPr lang="en-US" dirty="0">
                <a:solidFill>
                  <a:srgbClr val="FF0000"/>
                </a:solidFill>
              </a:rPr>
              <a:t>How should the peak positions be?? Ask JP, </a:t>
            </a:r>
            <a:r>
              <a:rPr lang="en-US" dirty="0" err="1">
                <a:solidFill>
                  <a:srgbClr val="FF0000"/>
                </a:solidFill>
              </a:rPr>
              <a:t>Junhao</a:t>
            </a:r>
            <a:r>
              <a:rPr lang="en-US" dirty="0">
                <a:solidFill>
                  <a:srgbClr val="FF0000"/>
                </a:solidFill>
              </a:rPr>
              <a:t> or </a:t>
            </a:r>
            <a:r>
              <a:rPr lang="en-US" dirty="0" err="1">
                <a:solidFill>
                  <a:srgbClr val="FF0000"/>
                </a:solidFill>
              </a:rPr>
              <a:t>Mingyu</a:t>
            </a:r>
            <a:endParaRPr lang="en-US" dirty="0">
              <a:solidFill>
                <a:srgbClr val="FF0000"/>
              </a:solidFill>
            </a:endParaRPr>
          </a:p>
        </p:txBody>
      </p:sp>
    </p:spTree>
    <p:extLst>
      <p:ext uri="{BB962C8B-B14F-4D97-AF65-F5344CB8AC3E}">
        <p14:creationId xmlns:p14="http://schemas.microsoft.com/office/powerpoint/2010/main" val="200745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0D40-188B-A043-B5D6-124017346914}"/>
              </a:ext>
            </a:extLst>
          </p:cNvPr>
          <p:cNvSpPr>
            <a:spLocks noGrp="1"/>
          </p:cNvSpPr>
          <p:nvPr>
            <p:ph type="title"/>
          </p:nvPr>
        </p:nvSpPr>
        <p:spPr/>
        <p:txBody>
          <a:bodyPr/>
          <a:lstStyle/>
          <a:p>
            <a:pPr algn="ctr"/>
            <a:r>
              <a:rPr lang="en-US" dirty="0"/>
              <a:t>Start the system status program</a:t>
            </a:r>
          </a:p>
        </p:txBody>
      </p:sp>
      <p:sp>
        <p:nvSpPr>
          <p:cNvPr id="4" name="Slide Number Placeholder 3">
            <a:extLst>
              <a:ext uri="{FF2B5EF4-FFF2-40B4-BE49-F238E27FC236}">
                <a16:creationId xmlns:a16="http://schemas.microsoft.com/office/drawing/2014/main" id="{B5F7183E-0E25-D14B-B6A9-A0233B04FE42}"/>
              </a:ext>
            </a:extLst>
          </p:cNvPr>
          <p:cNvSpPr>
            <a:spLocks noGrp="1"/>
          </p:cNvSpPr>
          <p:nvPr>
            <p:ph type="sldNum" sz="quarter" idx="12"/>
          </p:nvPr>
        </p:nvSpPr>
        <p:spPr/>
        <p:txBody>
          <a:bodyPr/>
          <a:lstStyle/>
          <a:p>
            <a:fld id="{AF6FDD22-66AB-E946-B1BC-3EF5E5A6170A}" type="slidenum">
              <a:rPr lang="en-US" smtClean="0"/>
              <a:t>31</a:t>
            </a:fld>
            <a:endParaRPr lang="en-US"/>
          </a:p>
        </p:txBody>
      </p:sp>
      <p:sp>
        <p:nvSpPr>
          <p:cNvPr id="8" name="Content Placeholder 7">
            <a:extLst>
              <a:ext uri="{FF2B5EF4-FFF2-40B4-BE49-F238E27FC236}">
                <a16:creationId xmlns:a16="http://schemas.microsoft.com/office/drawing/2014/main" id="{1DC3C2B4-C5A4-6E42-8DCA-5CF9AE819D41}"/>
              </a:ext>
            </a:extLst>
          </p:cNvPr>
          <p:cNvSpPr>
            <a:spLocks noGrp="1"/>
          </p:cNvSpPr>
          <p:nvPr>
            <p:ph idx="1"/>
          </p:nvPr>
        </p:nvSpPr>
        <p:spPr>
          <a:xfrm>
            <a:off x="628650" y="1825625"/>
            <a:ext cx="3752850" cy="4351338"/>
          </a:xfrm>
        </p:spPr>
        <p:txBody>
          <a:bodyPr/>
          <a:lstStyle/>
          <a:p>
            <a:pPr marL="0" indent="0">
              <a:buNone/>
            </a:pPr>
            <a:r>
              <a:rPr lang="en-US" dirty="0"/>
              <a:t>Start the </a:t>
            </a:r>
            <a:r>
              <a:rPr lang="en-US" dirty="0" err="1"/>
              <a:t>System_Status.vi</a:t>
            </a:r>
            <a:r>
              <a:rPr lang="en-US" dirty="0"/>
              <a:t> script which can be found in “A1nD2n_SlowControl” folder located on the target desktop of polhe4 computer</a:t>
            </a:r>
          </a:p>
          <a:p>
            <a:endParaRPr lang="en-US" dirty="0"/>
          </a:p>
        </p:txBody>
      </p:sp>
      <p:pic>
        <p:nvPicPr>
          <p:cNvPr id="5" name="Picture 4">
            <a:extLst>
              <a:ext uri="{FF2B5EF4-FFF2-40B4-BE49-F238E27FC236}">
                <a16:creationId xmlns:a16="http://schemas.microsoft.com/office/drawing/2014/main" id="{CDD484AE-301B-8540-8783-F08638669FBD}"/>
              </a:ext>
            </a:extLst>
          </p:cNvPr>
          <p:cNvPicPr>
            <a:picLocks noChangeAspect="1"/>
          </p:cNvPicPr>
          <p:nvPr/>
        </p:nvPicPr>
        <p:blipFill>
          <a:blip r:embed="rId2"/>
          <a:stretch>
            <a:fillRect/>
          </a:stretch>
        </p:blipFill>
        <p:spPr>
          <a:xfrm>
            <a:off x="4632325" y="1690689"/>
            <a:ext cx="3883025" cy="4118645"/>
          </a:xfrm>
          <a:prstGeom prst="rect">
            <a:avLst/>
          </a:prstGeom>
        </p:spPr>
      </p:pic>
    </p:spTree>
    <p:extLst>
      <p:ext uri="{BB962C8B-B14F-4D97-AF65-F5344CB8AC3E}">
        <p14:creationId xmlns:p14="http://schemas.microsoft.com/office/powerpoint/2010/main" val="1794924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D350A-B09A-2843-B426-465FDAA25B17}"/>
              </a:ext>
            </a:extLst>
          </p:cNvPr>
          <p:cNvSpPr>
            <a:spLocks noGrp="1"/>
          </p:cNvSpPr>
          <p:nvPr>
            <p:ph type="title"/>
          </p:nvPr>
        </p:nvSpPr>
        <p:spPr/>
        <p:txBody>
          <a:bodyPr/>
          <a:lstStyle/>
          <a:p>
            <a:pPr algn="ctr"/>
            <a:r>
              <a:rPr lang="en-US" dirty="0"/>
              <a:t>Polarization measurements</a:t>
            </a:r>
          </a:p>
        </p:txBody>
      </p:sp>
      <p:sp>
        <p:nvSpPr>
          <p:cNvPr id="3" name="Content Placeholder 2">
            <a:extLst>
              <a:ext uri="{FF2B5EF4-FFF2-40B4-BE49-F238E27FC236}">
                <a16:creationId xmlns:a16="http://schemas.microsoft.com/office/drawing/2014/main" id="{BB4489E5-99B9-3746-BE84-F76F75ACC94D}"/>
              </a:ext>
            </a:extLst>
          </p:cNvPr>
          <p:cNvSpPr>
            <a:spLocks noGrp="1"/>
          </p:cNvSpPr>
          <p:nvPr>
            <p:ph idx="1"/>
          </p:nvPr>
        </p:nvSpPr>
        <p:spPr/>
        <p:txBody>
          <a:bodyPr/>
          <a:lstStyle/>
          <a:p>
            <a:r>
              <a:rPr lang="en-US" dirty="0"/>
              <a:t>Target operator should perform</a:t>
            </a:r>
          </a:p>
          <a:p>
            <a:pPr lvl="1"/>
            <a:r>
              <a:rPr lang="en-US" dirty="0"/>
              <a:t>pNMR</a:t>
            </a:r>
          </a:p>
          <a:p>
            <a:pPr lvl="1"/>
            <a:r>
              <a:rPr lang="en-US" dirty="0"/>
              <a:t>Wait for 20 seconds</a:t>
            </a:r>
          </a:p>
          <a:p>
            <a:pPr lvl="1"/>
            <a:r>
              <a:rPr lang="en-US" dirty="0"/>
              <a:t>NMR </a:t>
            </a:r>
          </a:p>
          <a:p>
            <a:pPr lvl="1"/>
            <a:endParaRPr lang="en-US" dirty="0"/>
          </a:p>
          <a:p>
            <a:r>
              <a:rPr lang="en-US" dirty="0"/>
              <a:t>MAKE LOG BOOK ENTRIES ON THE POLARIZATION MEASUREMENTS AND THE FITTING PROGRAM</a:t>
            </a:r>
          </a:p>
        </p:txBody>
      </p:sp>
      <p:sp>
        <p:nvSpPr>
          <p:cNvPr id="4" name="Slide Number Placeholder 3">
            <a:extLst>
              <a:ext uri="{FF2B5EF4-FFF2-40B4-BE49-F238E27FC236}">
                <a16:creationId xmlns:a16="http://schemas.microsoft.com/office/drawing/2014/main" id="{9295CB60-C2C5-8448-A7DD-EE9BF4C0593D}"/>
              </a:ext>
            </a:extLst>
          </p:cNvPr>
          <p:cNvSpPr>
            <a:spLocks noGrp="1"/>
          </p:cNvSpPr>
          <p:nvPr>
            <p:ph type="sldNum" sz="quarter" idx="12"/>
          </p:nvPr>
        </p:nvSpPr>
        <p:spPr/>
        <p:txBody>
          <a:bodyPr/>
          <a:lstStyle/>
          <a:p>
            <a:fld id="{AF6FDD22-66AB-E946-B1BC-3EF5E5A6170A}" type="slidenum">
              <a:rPr lang="en-US" smtClean="0"/>
              <a:t>32</a:t>
            </a:fld>
            <a:endParaRPr lang="en-US"/>
          </a:p>
        </p:txBody>
      </p:sp>
    </p:spTree>
    <p:extLst>
      <p:ext uri="{BB962C8B-B14F-4D97-AF65-F5344CB8AC3E}">
        <p14:creationId xmlns:p14="http://schemas.microsoft.com/office/powerpoint/2010/main" val="1726544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4783-5C26-454B-BC94-E036D72992E9}"/>
              </a:ext>
            </a:extLst>
          </p:cNvPr>
          <p:cNvSpPr>
            <a:spLocks noGrp="1"/>
          </p:cNvSpPr>
          <p:nvPr>
            <p:ph type="title"/>
          </p:nvPr>
        </p:nvSpPr>
        <p:spPr>
          <a:xfrm>
            <a:off x="487507" y="661688"/>
            <a:ext cx="3872596" cy="994172"/>
          </a:xfrm>
        </p:spPr>
        <p:txBody>
          <a:bodyPr>
            <a:normAutofit fontScale="90000"/>
          </a:bodyPr>
          <a:lstStyle/>
          <a:p>
            <a:pPr algn="ctr"/>
            <a:r>
              <a:rPr lang="en-US" dirty="0"/>
              <a:t>How to do pNMR</a:t>
            </a:r>
          </a:p>
        </p:txBody>
      </p:sp>
      <p:sp>
        <p:nvSpPr>
          <p:cNvPr id="4" name="Slide Number Placeholder 3">
            <a:extLst>
              <a:ext uri="{FF2B5EF4-FFF2-40B4-BE49-F238E27FC236}">
                <a16:creationId xmlns:a16="http://schemas.microsoft.com/office/drawing/2014/main" id="{D01437B5-8029-5846-B228-02B367E3247D}"/>
              </a:ext>
            </a:extLst>
          </p:cNvPr>
          <p:cNvSpPr>
            <a:spLocks noGrp="1"/>
          </p:cNvSpPr>
          <p:nvPr>
            <p:ph type="sldNum" sz="quarter" idx="12"/>
          </p:nvPr>
        </p:nvSpPr>
        <p:spPr/>
        <p:txBody>
          <a:bodyPr/>
          <a:lstStyle/>
          <a:p>
            <a:fld id="{AF6FDD22-66AB-E946-B1BC-3EF5E5A6170A}" type="slidenum">
              <a:rPr lang="en-US" smtClean="0"/>
              <a:t>33</a:t>
            </a:fld>
            <a:endParaRPr lang="en-US"/>
          </a:p>
        </p:txBody>
      </p:sp>
      <p:sp>
        <p:nvSpPr>
          <p:cNvPr id="7" name="Content Placeholder 2">
            <a:extLst>
              <a:ext uri="{FF2B5EF4-FFF2-40B4-BE49-F238E27FC236}">
                <a16:creationId xmlns:a16="http://schemas.microsoft.com/office/drawing/2014/main" id="{1F472C21-66C9-8F48-A163-93BF35C08ADC}"/>
              </a:ext>
            </a:extLst>
          </p:cNvPr>
          <p:cNvSpPr txBox="1">
            <a:spLocks/>
          </p:cNvSpPr>
          <p:nvPr/>
        </p:nvSpPr>
        <p:spPr>
          <a:xfrm>
            <a:off x="628650" y="2226468"/>
            <a:ext cx="2638425" cy="4034629"/>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Move the target to the pick up coil position</a:t>
            </a:r>
          </a:p>
          <a:p>
            <a:r>
              <a:rPr lang="en-US" sz="2100" dirty="0"/>
              <a:t>Open the PNMR_v4_A1nD2n.vi program</a:t>
            </a:r>
          </a:p>
          <a:p>
            <a:r>
              <a:rPr lang="en-US" sz="2100" dirty="0"/>
              <a:t>Click on the right arrow icon on the top left to run the program</a:t>
            </a:r>
          </a:p>
          <a:p>
            <a:r>
              <a:rPr lang="en-US" sz="2100" dirty="0"/>
              <a:t>Make sure that the button indicates “Helium” and not “Water”</a:t>
            </a:r>
          </a:p>
          <a:p>
            <a:r>
              <a:rPr lang="en-US" sz="2100" dirty="0"/>
              <a:t>After making sure the settings are pulse correct, click on “start”</a:t>
            </a:r>
          </a:p>
          <a:p>
            <a:r>
              <a:rPr lang="en-US" sz="2100" dirty="0"/>
              <a:t>Make make a log book entry</a:t>
            </a:r>
          </a:p>
        </p:txBody>
      </p:sp>
      <p:pic>
        <p:nvPicPr>
          <p:cNvPr id="5" name="Picture 4">
            <a:extLst>
              <a:ext uri="{FF2B5EF4-FFF2-40B4-BE49-F238E27FC236}">
                <a16:creationId xmlns:a16="http://schemas.microsoft.com/office/drawing/2014/main" id="{E899C5B2-AD62-5C45-BC97-E96291648918}"/>
              </a:ext>
            </a:extLst>
          </p:cNvPr>
          <p:cNvPicPr>
            <a:picLocks noChangeAspect="1"/>
          </p:cNvPicPr>
          <p:nvPr/>
        </p:nvPicPr>
        <p:blipFill>
          <a:blip r:embed="rId2"/>
          <a:stretch>
            <a:fillRect/>
          </a:stretch>
        </p:blipFill>
        <p:spPr>
          <a:xfrm>
            <a:off x="3794328" y="2334217"/>
            <a:ext cx="4721022" cy="3819129"/>
          </a:xfrm>
          <a:prstGeom prst="rect">
            <a:avLst/>
          </a:prstGeom>
        </p:spPr>
      </p:pic>
      <p:cxnSp>
        <p:nvCxnSpPr>
          <p:cNvPr id="8" name="Straight Arrow Connector 7">
            <a:extLst>
              <a:ext uri="{FF2B5EF4-FFF2-40B4-BE49-F238E27FC236}">
                <a16:creationId xmlns:a16="http://schemas.microsoft.com/office/drawing/2014/main" id="{D83C758F-3DE8-AC42-BA88-DB8CF1057419}"/>
              </a:ext>
            </a:extLst>
          </p:cNvPr>
          <p:cNvCxnSpPr/>
          <p:nvPr/>
        </p:nvCxnSpPr>
        <p:spPr>
          <a:xfrm flipV="1">
            <a:off x="6886575" y="1971675"/>
            <a:ext cx="447675" cy="1095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FE8B3C6-6E17-6849-BD9A-F267CA05BF1E}"/>
              </a:ext>
            </a:extLst>
          </p:cNvPr>
          <p:cNvSpPr txBox="1"/>
          <p:nvPr/>
        </p:nvSpPr>
        <p:spPr>
          <a:xfrm>
            <a:off x="6457950" y="201389"/>
            <a:ext cx="2595192" cy="1754326"/>
          </a:xfrm>
          <a:prstGeom prst="rect">
            <a:avLst/>
          </a:prstGeom>
          <a:solidFill>
            <a:schemeClr val="accent4">
              <a:lumMod val="40000"/>
              <a:lumOff val="60000"/>
            </a:schemeClr>
          </a:solidFill>
          <a:ln>
            <a:solidFill>
              <a:schemeClr val="accent1"/>
            </a:solidFill>
          </a:ln>
        </p:spPr>
        <p:txBody>
          <a:bodyPr wrap="square" rtlCol="0">
            <a:spAutoFit/>
          </a:bodyPr>
          <a:lstStyle/>
          <a:p>
            <a:r>
              <a:rPr lang="en-US" dirty="0">
                <a:solidFill>
                  <a:srgbClr val="FF0000"/>
                </a:solidFill>
              </a:rPr>
              <a:t>Make sure that the pulse frequency and reference frequency in the pulse settings box are the values that correspond to the correct field direction</a:t>
            </a:r>
          </a:p>
        </p:txBody>
      </p:sp>
    </p:spTree>
    <p:extLst>
      <p:ext uri="{BB962C8B-B14F-4D97-AF65-F5344CB8AC3E}">
        <p14:creationId xmlns:p14="http://schemas.microsoft.com/office/powerpoint/2010/main" val="696580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4783-5C26-454B-BC94-E036D72992E9}"/>
              </a:ext>
            </a:extLst>
          </p:cNvPr>
          <p:cNvSpPr>
            <a:spLocks noGrp="1"/>
          </p:cNvSpPr>
          <p:nvPr>
            <p:ph type="title"/>
          </p:nvPr>
        </p:nvSpPr>
        <p:spPr>
          <a:xfrm>
            <a:off x="628650" y="507315"/>
            <a:ext cx="7886700" cy="994172"/>
          </a:xfrm>
        </p:spPr>
        <p:txBody>
          <a:bodyPr>
            <a:normAutofit fontScale="90000"/>
          </a:bodyPr>
          <a:lstStyle/>
          <a:p>
            <a:pPr algn="ctr"/>
            <a:r>
              <a:rPr lang="en-US" dirty="0"/>
              <a:t>How to run the pNMR fitting program</a:t>
            </a:r>
          </a:p>
        </p:txBody>
      </p:sp>
      <p:sp>
        <p:nvSpPr>
          <p:cNvPr id="4" name="Slide Number Placeholder 3">
            <a:extLst>
              <a:ext uri="{FF2B5EF4-FFF2-40B4-BE49-F238E27FC236}">
                <a16:creationId xmlns:a16="http://schemas.microsoft.com/office/drawing/2014/main" id="{D01437B5-8029-5846-B228-02B367E3247D}"/>
              </a:ext>
            </a:extLst>
          </p:cNvPr>
          <p:cNvSpPr>
            <a:spLocks noGrp="1"/>
          </p:cNvSpPr>
          <p:nvPr>
            <p:ph type="sldNum" sz="quarter" idx="12"/>
          </p:nvPr>
        </p:nvSpPr>
        <p:spPr/>
        <p:txBody>
          <a:bodyPr/>
          <a:lstStyle/>
          <a:p>
            <a:fld id="{AF6FDD22-66AB-E946-B1BC-3EF5E5A6170A}" type="slidenum">
              <a:rPr lang="en-US" smtClean="0"/>
              <a:t>34</a:t>
            </a:fld>
            <a:endParaRPr lang="en-US"/>
          </a:p>
        </p:txBody>
      </p:sp>
      <p:sp>
        <p:nvSpPr>
          <p:cNvPr id="7" name="Content Placeholder 2">
            <a:extLst>
              <a:ext uri="{FF2B5EF4-FFF2-40B4-BE49-F238E27FC236}">
                <a16:creationId xmlns:a16="http://schemas.microsoft.com/office/drawing/2014/main" id="{1F472C21-66C9-8F48-A163-93BF35C08ADC}"/>
              </a:ext>
            </a:extLst>
          </p:cNvPr>
          <p:cNvSpPr txBox="1">
            <a:spLocks/>
          </p:cNvSpPr>
          <p:nvPr/>
        </p:nvSpPr>
        <p:spPr>
          <a:xfrm>
            <a:off x="628650" y="2226469"/>
            <a:ext cx="2896748" cy="4129882"/>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Open the Polarization_PNMR_v4.vi program</a:t>
            </a:r>
          </a:p>
          <a:p>
            <a:r>
              <a:rPr lang="en-US" sz="2000" dirty="0"/>
              <a:t>  Load the file in C:\</a:t>
            </a:r>
            <a:r>
              <a:rPr lang="en-US" sz="2000" dirty="0" err="1"/>
              <a:t>TargetControl</a:t>
            </a:r>
            <a:r>
              <a:rPr lang="en-US" sz="2000" dirty="0"/>
              <a:t>\</a:t>
            </a:r>
            <a:r>
              <a:rPr lang="en-US" sz="2000" dirty="0" err="1"/>
              <a:t>PNMR_Lockin</a:t>
            </a:r>
            <a:r>
              <a:rPr lang="en-US" sz="2000" dirty="0"/>
              <a:t>\Data\</a:t>
            </a:r>
            <a:r>
              <a:rPr lang="en-US" sz="2000" dirty="0" err="1"/>
              <a:t>pNMR_He</a:t>
            </a:r>
            <a:r>
              <a:rPr lang="en-US" sz="2000" dirty="0"/>
              <a:t>_****\</a:t>
            </a:r>
            <a:r>
              <a:rPr lang="en-US" sz="2000" dirty="0" err="1"/>
              <a:t>file_name.dat</a:t>
            </a:r>
            <a:r>
              <a:rPr lang="en-US" sz="2000" dirty="0"/>
              <a:t> that has the recent pNMR measurement</a:t>
            </a:r>
          </a:p>
          <a:p>
            <a:r>
              <a:rPr lang="en-US" sz="2000" dirty="0"/>
              <a:t>Type in the correct calibration constant for this field setting which can be </a:t>
            </a:r>
            <a:r>
              <a:rPr lang="en-US" sz="2000" dirty="0">
                <a:solidFill>
                  <a:srgbClr val="FF0000"/>
                </a:solidFill>
              </a:rPr>
              <a:t>found on the table near the target computer</a:t>
            </a:r>
          </a:p>
          <a:p>
            <a:r>
              <a:rPr lang="en-US" sz="2000" dirty="0"/>
              <a:t>Click on the white arrow which runs the program and make a log entry with screenshots</a:t>
            </a:r>
          </a:p>
          <a:p>
            <a:endParaRPr lang="en-US" sz="2000" dirty="0"/>
          </a:p>
        </p:txBody>
      </p:sp>
      <p:pic>
        <p:nvPicPr>
          <p:cNvPr id="6" name="Picture 5">
            <a:extLst>
              <a:ext uri="{FF2B5EF4-FFF2-40B4-BE49-F238E27FC236}">
                <a16:creationId xmlns:a16="http://schemas.microsoft.com/office/drawing/2014/main" id="{7D06CD0F-D019-F249-8BDC-6DE76D03F11F}"/>
              </a:ext>
            </a:extLst>
          </p:cNvPr>
          <p:cNvPicPr>
            <a:picLocks noChangeAspect="1"/>
          </p:cNvPicPr>
          <p:nvPr/>
        </p:nvPicPr>
        <p:blipFill>
          <a:blip r:embed="rId2"/>
          <a:stretch>
            <a:fillRect/>
          </a:stretch>
        </p:blipFill>
        <p:spPr>
          <a:xfrm>
            <a:off x="3692934" y="2226469"/>
            <a:ext cx="5153611" cy="3544601"/>
          </a:xfrm>
          <a:prstGeom prst="rect">
            <a:avLst/>
          </a:prstGeom>
        </p:spPr>
      </p:pic>
    </p:spTree>
    <p:extLst>
      <p:ext uri="{BB962C8B-B14F-4D97-AF65-F5344CB8AC3E}">
        <p14:creationId xmlns:p14="http://schemas.microsoft.com/office/powerpoint/2010/main" val="530287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4783-5C26-454B-BC94-E036D72992E9}"/>
              </a:ext>
            </a:extLst>
          </p:cNvPr>
          <p:cNvSpPr>
            <a:spLocks noGrp="1"/>
          </p:cNvSpPr>
          <p:nvPr>
            <p:ph type="title"/>
          </p:nvPr>
        </p:nvSpPr>
        <p:spPr>
          <a:xfrm>
            <a:off x="2878282" y="602457"/>
            <a:ext cx="3872596" cy="994172"/>
          </a:xfrm>
        </p:spPr>
        <p:txBody>
          <a:bodyPr>
            <a:normAutofit/>
          </a:bodyPr>
          <a:lstStyle/>
          <a:p>
            <a:pPr algn="ctr"/>
            <a:r>
              <a:rPr lang="en-US" dirty="0"/>
              <a:t>How to do NMR</a:t>
            </a:r>
          </a:p>
        </p:txBody>
      </p:sp>
      <p:sp>
        <p:nvSpPr>
          <p:cNvPr id="4" name="Slide Number Placeholder 3">
            <a:extLst>
              <a:ext uri="{FF2B5EF4-FFF2-40B4-BE49-F238E27FC236}">
                <a16:creationId xmlns:a16="http://schemas.microsoft.com/office/drawing/2014/main" id="{D01437B5-8029-5846-B228-02B367E3247D}"/>
              </a:ext>
            </a:extLst>
          </p:cNvPr>
          <p:cNvSpPr>
            <a:spLocks noGrp="1"/>
          </p:cNvSpPr>
          <p:nvPr>
            <p:ph type="sldNum" sz="quarter" idx="12"/>
          </p:nvPr>
        </p:nvSpPr>
        <p:spPr/>
        <p:txBody>
          <a:bodyPr/>
          <a:lstStyle/>
          <a:p>
            <a:fld id="{AF6FDD22-66AB-E946-B1BC-3EF5E5A6170A}" type="slidenum">
              <a:rPr lang="en-US" smtClean="0"/>
              <a:t>35</a:t>
            </a:fld>
            <a:endParaRPr lang="en-US"/>
          </a:p>
        </p:txBody>
      </p:sp>
      <p:sp>
        <p:nvSpPr>
          <p:cNvPr id="7" name="Content Placeholder 2">
            <a:extLst>
              <a:ext uri="{FF2B5EF4-FFF2-40B4-BE49-F238E27FC236}">
                <a16:creationId xmlns:a16="http://schemas.microsoft.com/office/drawing/2014/main" id="{1F472C21-66C9-8F48-A163-93BF35C08ADC}"/>
              </a:ext>
            </a:extLst>
          </p:cNvPr>
          <p:cNvSpPr txBox="1">
            <a:spLocks/>
          </p:cNvSpPr>
          <p:nvPr/>
        </p:nvSpPr>
        <p:spPr>
          <a:xfrm>
            <a:off x="628650" y="2226469"/>
            <a:ext cx="3506932" cy="3263504"/>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Move the target to the pick up coil position</a:t>
            </a:r>
          </a:p>
          <a:p>
            <a:r>
              <a:rPr lang="en-US" sz="2100" dirty="0"/>
              <a:t>Open the NMR_FieldSweep_v15_A1nD2n.vi program</a:t>
            </a:r>
          </a:p>
          <a:p>
            <a:r>
              <a:rPr lang="en-US" sz="2100" dirty="0"/>
              <a:t>Click on the right arrow icon on the top left to run the program</a:t>
            </a:r>
          </a:p>
          <a:p>
            <a:r>
              <a:rPr lang="en-US" sz="2100" dirty="0"/>
              <a:t>Make sure that the button indicates “Helium” and not “Water”</a:t>
            </a:r>
          </a:p>
          <a:p>
            <a:r>
              <a:rPr lang="en-US" sz="2100" dirty="0"/>
              <a:t>Click on Load Default</a:t>
            </a:r>
          </a:p>
          <a:p>
            <a:r>
              <a:rPr lang="en-US" sz="2100" dirty="0"/>
              <a:t>Make sure that the status box indicates “Initialization is completed” and “waiting for action”</a:t>
            </a:r>
          </a:p>
          <a:p>
            <a:r>
              <a:rPr lang="en-US" sz="2100" dirty="0"/>
              <a:t>Check that the “High Field” value is 32 and the sample rate is 128 Hz</a:t>
            </a:r>
          </a:p>
          <a:p>
            <a:endParaRPr lang="en-US" sz="2100" dirty="0"/>
          </a:p>
          <a:p>
            <a:endParaRPr lang="en-US" sz="2100" dirty="0"/>
          </a:p>
        </p:txBody>
      </p:sp>
      <p:pic>
        <p:nvPicPr>
          <p:cNvPr id="8" name="Picture 7">
            <a:extLst>
              <a:ext uri="{FF2B5EF4-FFF2-40B4-BE49-F238E27FC236}">
                <a16:creationId xmlns:a16="http://schemas.microsoft.com/office/drawing/2014/main" id="{65716B92-67DF-2B4A-9AF8-1965FC7BBEA7}"/>
              </a:ext>
            </a:extLst>
          </p:cNvPr>
          <p:cNvPicPr>
            <a:picLocks noChangeAspect="1"/>
          </p:cNvPicPr>
          <p:nvPr/>
        </p:nvPicPr>
        <p:blipFill>
          <a:blip r:embed="rId2"/>
          <a:stretch>
            <a:fillRect/>
          </a:stretch>
        </p:blipFill>
        <p:spPr>
          <a:xfrm>
            <a:off x="4135582" y="2355249"/>
            <a:ext cx="4855130" cy="2846656"/>
          </a:xfrm>
          <a:prstGeom prst="rect">
            <a:avLst/>
          </a:prstGeom>
        </p:spPr>
      </p:pic>
    </p:spTree>
    <p:extLst>
      <p:ext uri="{BB962C8B-B14F-4D97-AF65-F5344CB8AC3E}">
        <p14:creationId xmlns:p14="http://schemas.microsoft.com/office/powerpoint/2010/main" val="491068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4783-5C26-454B-BC94-E036D72992E9}"/>
              </a:ext>
            </a:extLst>
          </p:cNvPr>
          <p:cNvSpPr>
            <a:spLocks noGrp="1"/>
          </p:cNvSpPr>
          <p:nvPr>
            <p:ph type="title"/>
          </p:nvPr>
        </p:nvSpPr>
        <p:spPr>
          <a:xfrm>
            <a:off x="2171644" y="507315"/>
            <a:ext cx="4494068" cy="994172"/>
          </a:xfrm>
        </p:spPr>
        <p:txBody>
          <a:bodyPr>
            <a:normAutofit/>
          </a:bodyPr>
          <a:lstStyle/>
          <a:p>
            <a:pPr algn="ctr"/>
            <a:r>
              <a:rPr lang="en-US" dirty="0"/>
              <a:t>How to do NMR</a:t>
            </a:r>
          </a:p>
        </p:txBody>
      </p:sp>
      <p:pic>
        <p:nvPicPr>
          <p:cNvPr id="6" name="Content Placeholder 5">
            <a:extLst>
              <a:ext uri="{FF2B5EF4-FFF2-40B4-BE49-F238E27FC236}">
                <a16:creationId xmlns:a16="http://schemas.microsoft.com/office/drawing/2014/main" id="{5708F678-EB9B-D044-9EC0-9B7D33781115}"/>
              </a:ext>
            </a:extLst>
          </p:cNvPr>
          <p:cNvPicPr>
            <a:picLocks noGrp="1" noChangeAspect="1"/>
          </p:cNvPicPr>
          <p:nvPr>
            <p:ph idx="1"/>
          </p:nvPr>
        </p:nvPicPr>
        <p:blipFill>
          <a:blip r:embed="rId2"/>
          <a:stretch>
            <a:fillRect/>
          </a:stretch>
        </p:blipFill>
        <p:spPr>
          <a:xfrm>
            <a:off x="4236278" y="1501487"/>
            <a:ext cx="4658842" cy="3657600"/>
          </a:xfrm>
        </p:spPr>
      </p:pic>
      <p:sp>
        <p:nvSpPr>
          <p:cNvPr id="4" name="Slide Number Placeholder 3">
            <a:extLst>
              <a:ext uri="{FF2B5EF4-FFF2-40B4-BE49-F238E27FC236}">
                <a16:creationId xmlns:a16="http://schemas.microsoft.com/office/drawing/2014/main" id="{D01437B5-8029-5846-B228-02B367E3247D}"/>
              </a:ext>
            </a:extLst>
          </p:cNvPr>
          <p:cNvSpPr>
            <a:spLocks noGrp="1"/>
          </p:cNvSpPr>
          <p:nvPr>
            <p:ph type="sldNum" sz="quarter" idx="12"/>
          </p:nvPr>
        </p:nvSpPr>
        <p:spPr/>
        <p:txBody>
          <a:bodyPr/>
          <a:lstStyle/>
          <a:p>
            <a:fld id="{AF6FDD22-66AB-E946-B1BC-3EF5E5A6170A}" type="slidenum">
              <a:rPr lang="en-US" smtClean="0"/>
              <a:t>36</a:t>
            </a:fld>
            <a:endParaRPr lang="en-US"/>
          </a:p>
        </p:txBody>
      </p:sp>
      <p:sp>
        <p:nvSpPr>
          <p:cNvPr id="7" name="Content Placeholder 2">
            <a:extLst>
              <a:ext uri="{FF2B5EF4-FFF2-40B4-BE49-F238E27FC236}">
                <a16:creationId xmlns:a16="http://schemas.microsoft.com/office/drawing/2014/main" id="{1F472C21-66C9-8F48-A163-93BF35C08ADC}"/>
              </a:ext>
            </a:extLst>
          </p:cNvPr>
          <p:cNvSpPr txBox="1">
            <a:spLocks/>
          </p:cNvSpPr>
          <p:nvPr/>
        </p:nvSpPr>
        <p:spPr>
          <a:xfrm>
            <a:off x="628650" y="2226469"/>
            <a:ext cx="3506932" cy="3263504"/>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For a single NMR measurement, the “Number of Sweeps” box should indicate 1</a:t>
            </a:r>
          </a:p>
          <a:p>
            <a:r>
              <a:rPr lang="en-US" sz="2100" dirty="0"/>
              <a:t>Click on the green Start button</a:t>
            </a:r>
          </a:p>
          <a:p>
            <a:r>
              <a:rPr lang="en-US" sz="2100" dirty="0"/>
              <a:t>After the sweep is completed, the status box should indicate “Sweeps Completed”</a:t>
            </a:r>
          </a:p>
          <a:p>
            <a:r>
              <a:rPr lang="en-US" sz="2100" dirty="0"/>
              <a:t>Just cancel the “comments” box that comes up after the sweep</a:t>
            </a:r>
          </a:p>
          <a:p>
            <a:r>
              <a:rPr lang="en-US" sz="2100" dirty="0"/>
              <a:t>Note the folder name where the recent data is saved for polarization analysis</a:t>
            </a:r>
          </a:p>
          <a:p>
            <a:endParaRPr lang="en-US" sz="2100" dirty="0"/>
          </a:p>
          <a:p>
            <a:endParaRPr lang="en-US" sz="2100" dirty="0"/>
          </a:p>
        </p:txBody>
      </p:sp>
    </p:spTree>
    <p:extLst>
      <p:ext uri="{BB962C8B-B14F-4D97-AF65-F5344CB8AC3E}">
        <p14:creationId xmlns:p14="http://schemas.microsoft.com/office/powerpoint/2010/main" val="719608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EB27-DA24-024C-82F5-111B000B3B04}"/>
              </a:ext>
            </a:extLst>
          </p:cNvPr>
          <p:cNvSpPr>
            <a:spLocks noGrp="1"/>
          </p:cNvSpPr>
          <p:nvPr>
            <p:ph type="title"/>
          </p:nvPr>
        </p:nvSpPr>
        <p:spPr>
          <a:xfrm>
            <a:off x="1328738" y="685602"/>
            <a:ext cx="6543674" cy="994172"/>
          </a:xfrm>
        </p:spPr>
        <p:txBody>
          <a:bodyPr>
            <a:normAutofit/>
          </a:bodyPr>
          <a:lstStyle/>
          <a:p>
            <a:r>
              <a:rPr lang="en-US" dirty="0"/>
              <a:t>Polarization measurements</a:t>
            </a:r>
          </a:p>
        </p:txBody>
      </p:sp>
      <p:sp>
        <p:nvSpPr>
          <p:cNvPr id="3" name="Content Placeholder 2">
            <a:extLst>
              <a:ext uri="{FF2B5EF4-FFF2-40B4-BE49-F238E27FC236}">
                <a16:creationId xmlns:a16="http://schemas.microsoft.com/office/drawing/2014/main" id="{723846EE-E281-3E4D-A9A5-C89F8A9AD989}"/>
              </a:ext>
            </a:extLst>
          </p:cNvPr>
          <p:cNvSpPr>
            <a:spLocks noGrp="1"/>
          </p:cNvSpPr>
          <p:nvPr>
            <p:ph idx="1"/>
          </p:nvPr>
        </p:nvSpPr>
        <p:spPr>
          <a:xfrm>
            <a:off x="628651" y="2226469"/>
            <a:ext cx="3593306" cy="3263504"/>
          </a:xfrm>
        </p:spPr>
        <p:txBody>
          <a:bodyPr>
            <a:normAutofit fontScale="70000" lnSpcReduction="20000"/>
          </a:bodyPr>
          <a:lstStyle/>
          <a:p>
            <a:r>
              <a:rPr lang="en-US" dirty="0"/>
              <a:t>To get the polarization value, open </a:t>
            </a:r>
            <a:r>
              <a:rPr lang="en-US" dirty="0" err="1"/>
              <a:t>Polarization.vi</a:t>
            </a:r>
            <a:endParaRPr lang="en-US" dirty="0"/>
          </a:p>
          <a:p>
            <a:r>
              <a:rPr lang="en-US" dirty="0"/>
              <a:t>Load the file in C:\</a:t>
            </a:r>
            <a:r>
              <a:rPr lang="en-US" dirty="0" err="1"/>
              <a:t>TargetControl</a:t>
            </a:r>
            <a:r>
              <a:rPr lang="en-US" dirty="0"/>
              <a:t>\NMR\Data\</a:t>
            </a:r>
            <a:r>
              <a:rPr lang="en-US" dirty="0" err="1"/>
              <a:t>NMR_He</a:t>
            </a:r>
            <a:r>
              <a:rPr lang="en-US" dirty="0"/>
              <a:t>_****\</a:t>
            </a:r>
            <a:r>
              <a:rPr lang="en-US" dirty="0" err="1"/>
              <a:t>Pumping_Chamber</a:t>
            </a:r>
            <a:r>
              <a:rPr lang="en-US" dirty="0"/>
              <a:t>\</a:t>
            </a:r>
            <a:r>
              <a:rPr lang="en-US" dirty="0" err="1"/>
              <a:t>file_name.dat</a:t>
            </a:r>
            <a:r>
              <a:rPr lang="en-US" dirty="0"/>
              <a:t> that has the recent NMR measurement</a:t>
            </a:r>
          </a:p>
          <a:p>
            <a:r>
              <a:rPr lang="en-US" dirty="0">
                <a:solidFill>
                  <a:srgbClr val="FF0000"/>
                </a:solidFill>
              </a:rPr>
              <a:t>Enter the calibration constant value (check </a:t>
            </a:r>
            <a:r>
              <a:rPr lang="en-US" dirty="0" err="1">
                <a:solidFill>
                  <a:srgbClr val="FF0000"/>
                </a:solidFill>
              </a:rPr>
              <a:t>elog</a:t>
            </a:r>
            <a:r>
              <a:rPr lang="en-US" dirty="0">
                <a:solidFill>
                  <a:srgbClr val="FF0000"/>
                </a:solidFill>
              </a:rPr>
              <a:t> for the most recent NMR calibration constant)</a:t>
            </a:r>
          </a:p>
          <a:p>
            <a:r>
              <a:rPr lang="en-US" dirty="0"/>
              <a:t>Click on the right arrow to run the program</a:t>
            </a:r>
          </a:p>
        </p:txBody>
      </p:sp>
      <p:sp>
        <p:nvSpPr>
          <p:cNvPr id="4" name="Slide Number Placeholder 3">
            <a:extLst>
              <a:ext uri="{FF2B5EF4-FFF2-40B4-BE49-F238E27FC236}">
                <a16:creationId xmlns:a16="http://schemas.microsoft.com/office/drawing/2014/main" id="{EB7D6411-C51C-C748-801E-5666C4734314}"/>
              </a:ext>
            </a:extLst>
          </p:cNvPr>
          <p:cNvSpPr>
            <a:spLocks noGrp="1"/>
          </p:cNvSpPr>
          <p:nvPr>
            <p:ph type="sldNum" sz="quarter" idx="12"/>
          </p:nvPr>
        </p:nvSpPr>
        <p:spPr/>
        <p:txBody>
          <a:bodyPr/>
          <a:lstStyle/>
          <a:p>
            <a:fld id="{AF6FDD22-66AB-E946-B1BC-3EF5E5A6170A}" type="slidenum">
              <a:rPr lang="en-US" smtClean="0"/>
              <a:t>37</a:t>
            </a:fld>
            <a:endParaRPr lang="en-US"/>
          </a:p>
        </p:txBody>
      </p:sp>
      <p:pic>
        <p:nvPicPr>
          <p:cNvPr id="6" name="Picture 5">
            <a:extLst>
              <a:ext uri="{FF2B5EF4-FFF2-40B4-BE49-F238E27FC236}">
                <a16:creationId xmlns:a16="http://schemas.microsoft.com/office/drawing/2014/main" id="{FD50397E-C3D0-FA47-AD81-D389B36F8F4F}"/>
              </a:ext>
            </a:extLst>
          </p:cNvPr>
          <p:cNvPicPr>
            <a:picLocks noChangeAspect="1"/>
          </p:cNvPicPr>
          <p:nvPr/>
        </p:nvPicPr>
        <p:blipFill>
          <a:blip r:embed="rId2"/>
          <a:stretch>
            <a:fillRect/>
          </a:stretch>
        </p:blipFill>
        <p:spPr>
          <a:xfrm>
            <a:off x="4173135" y="1757363"/>
            <a:ext cx="4557944" cy="3527227"/>
          </a:xfrm>
          <a:prstGeom prst="rect">
            <a:avLst/>
          </a:prstGeom>
        </p:spPr>
      </p:pic>
      <p:sp>
        <p:nvSpPr>
          <p:cNvPr id="5" name="TextBox 4">
            <a:extLst>
              <a:ext uri="{FF2B5EF4-FFF2-40B4-BE49-F238E27FC236}">
                <a16:creationId xmlns:a16="http://schemas.microsoft.com/office/drawing/2014/main" id="{C2447847-790A-F74B-ADB7-C5C8CBC0AE3B}"/>
              </a:ext>
            </a:extLst>
          </p:cNvPr>
          <p:cNvSpPr txBox="1"/>
          <p:nvPr/>
        </p:nvSpPr>
        <p:spPr>
          <a:xfrm>
            <a:off x="1152525" y="6036668"/>
            <a:ext cx="7479548" cy="369332"/>
          </a:xfrm>
          <a:prstGeom prst="rect">
            <a:avLst/>
          </a:prstGeom>
          <a:noFill/>
        </p:spPr>
        <p:txBody>
          <a:bodyPr wrap="none" rtlCol="0">
            <a:spAutoFit/>
          </a:bodyPr>
          <a:lstStyle/>
          <a:p>
            <a:r>
              <a:rPr lang="en-US" dirty="0">
                <a:solidFill>
                  <a:srgbClr val="FF0000"/>
                </a:solidFill>
              </a:rPr>
              <a:t>Check the most recent </a:t>
            </a:r>
            <a:r>
              <a:rPr lang="en-US" dirty="0" err="1">
                <a:solidFill>
                  <a:srgbClr val="FF0000"/>
                </a:solidFill>
              </a:rPr>
              <a:t>hclog</a:t>
            </a:r>
            <a:r>
              <a:rPr lang="en-US" dirty="0">
                <a:solidFill>
                  <a:srgbClr val="FF0000"/>
                </a:solidFill>
              </a:rPr>
              <a:t> for the calibration constant for </a:t>
            </a:r>
            <a:r>
              <a:rPr lang="en-US">
                <a:solidFill>
                  <a:srgbClr val="FF0000"/>
                </a:solidFill>
              </a:rPr>
              <a:t>different settings?</a:t>
            </a:r>
            <a:endParaRPr lang="en-US" dirty="0">
              <a:solidFill>
                <a:srgbClr val="FF0000"/>
              </a:solidFill>
            </a:endParaRPr>
          </a:p>
        </p:txBody>
      </p:sp>
    </p:spTree>
    <p:extLst>
      <p:ext uri="{BB962C8B-B14F-4D97-AF65-F5344CB8AC3E}">
        <p14:creationId xmlns:p14="http://schemas.microsoft.com/office/powerpoint/2010/main" val="1667811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A587-4BEA-E84A-97BC-711E67B035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6E3862-0D58-CE41-AC07-F3AEA0AC791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BAEC87F-4559-F742-96B9-7652958E4248}"/>
              </a:ext>
            </a:extLst>
          </p:cNvPr>
          <p:cNvSpPr>
            <a:spLocks noGrp="1"/>
          </p:cNvSpPr>
          <p:nvPr>
            <p:ph type="sldNum" sz="quarter" idx="12"/>
          </p:nvPr>
        </p:nvSpPr>
        <p:spPr/>
        <p:txBody>
          <a:bodyPr/>
          <a:lstStyle/>
          <a:p>
            <a:fld id="{AF6FDD22-66AB-E946-B1BC-3EF5E5A6170A}" type="slidenum">
              <a:rPr lang="en-US" smtClean="0"/>
              <a:t>38</a:t>
            </a:fld>
            <a:endParaRPr lang="en-US"/>
          </a:p>
        </p:txBody>
      </p:sp>
    </p:spTree>
    <p:extLst>
      <p:ext uri="{BB962C8B-B14F-4D97-AF65-F5344CB8AC3E}">
        <p14:creationId xmlns:p14="http://schemas.microsoft.com/office/powerpoint/2010/main" val="3894793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Target ladder</a:t>
            </a:r>
          </a:p>
        </p:txBody>
      </p:sp>
      <p:sp>
        <p:nvSpPr>
          <p:cNvPr id="4" name="Slide Number Placeholder 3"/>
          <p:cNvSpPr>
            <a:spLocks noGrp="1"/>
          </p:cNvSpPr>
          <p:nvPr>
            <p:ph type="sldNum" sz="quarter" idx="12"/>
          </p:nvPr>
        </p:nvSpPr>
        <p:spPr/>
        <p:txBody>
          <a:bodyPr/>
          <a:lstStyle/>
          <a:p>
            <a:fld id="{AF6FDD22-66AB-E946-B1BC-3EF5E5A6170A}" type="slidenum">
              <a:rPr lang="en-US" smtClean="0"/>
              <a:t>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359" y="2636124"/>
            <a:ext cx="4366641" cy="2840752"/>
          </a:xfrm>
          <a:prstGeom prst="rect">
            <a:avLst/>
          </a:prstGeom>
        </p:spPr>
      </p:pic>
      <p:sp>
        <p:nvSpPr>
          <p:cNvPr id="9" name="TextBox 8"/>
          <p:cNvSpPr txBox="1"/>
          <p:nvPr/>
        </p:nvSpPr>
        <p:spPr>
          <a:xfrm>
            <a:off x="5172075" y="5710020"/>
            <a:ext cx="3640645" cy="646331"/>
          </a:xfrm>
          <a:prstGeom prst="rect">
            <a:avLst/>
          </a:prstGeom>
          <a:noFill/>
        </p:spPr>
        <p:txBody>
          <a:bodyPr wrap="square" rtlCol="0">
            <a:spAutoFit/>
          </a:bodyPr>
          <a:lstStyle/>
          <a:p>
            <a:r>
              <a:rPr lang="en-US" dirty="0"/>
              <a:t>*Carbon foil configuration slightly different from picture shown above</a:t>
            </a:r>
          </a:p>
        </p:txBody>
      </p:sp>
      <p:pic>
        <p:nvPicPr>
          <p:cNvPr id="7" name="Picture 6">
            <a:extLst>
              <a:ext uri="{FF2B5EF4-FFF2-40B4-BE49-F238E27FC236}">
                <a16:creationId xmlns:a16="http://schemas.microsoft.com/office/drawing/2014/main" id="{94C03C0E-B945-F140-B7DF-0C29565A7FCF}"/>
              </a:ext>
            </a:extLst>
          </p:cNvPr>
          <p:cNvPicPr>
            <a:picLocks noChangeAspect="1"/>
          </p:cNvPicPr>
          <p:nvPr/>
        </p:nvPicPr>
        <p:blipFill>
          <a:blip r:embed="rId3"/>
          <a:stretch>
            <a:fillRect/>
          </a:stretch>
        </p:blipFill>
        <p:spPr>
          <a:xfrm>
            <a:off x="447675" y="2636124"/>
            <a:ext cx="4488362" cy="3366271"/>
          </a:xfrm>
          <a:prstGeom prst="rect">
            <a:avLst/>
          </a:prstGeom>
        </p:spPr>
      </p:pic>
    </p:spTree>
    <p:extLst>
      <p:ext uri="{BB962C8B-B14F-4D97-AF65-F5344CB8AC3E}">
        <p14:creationId xmlns:p14="http://schemas.microsoft.com/office/powerpoint/2010/main" val="1009774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524" y="365126"/>
            <a:ext cx="3171825" cy="1325563"/>
          </a:xfrm>
        </p:spPr>
        <p:txBody>
          <a:bodyPr/>
          <a:lstStyle/>
          <a:p>
            <a:pPr algn="ctr"/>
            <a:r>
              <a:rPr lang="en-US" dirty="0"/>
              <a:t>Target enclosure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038" y="164307"/>
            <a:ext cx="4917876" cy="6557169"/>
          </a:xfrm>
        </p:spPr>
      </p:pic>
      <p:sp>
        <p:nvSpPr>
          <p:cNvPr id="4" name="Slide Number Placeholder 3"/>
          <p:cNvSpPr>
            <a:spLocks noGrp="1"/>
          </p:cNvSpPr>
          <p:nvPr>
            <p:ph type="sldNum" sz="quarter" idx="12"/>
          </p:nvPr>
        </p:nvSpPr>
        <p:spPr/>
        <p:txBody>
          <a:bodyPr/>
          <a:lstStyle/>
          <a:p>
            <a:fld id="{AF6FDD22-66AB-E946-B1BC-3EF5E5A6170A}" type="slidenum">
              <a:rPr lang="en-US" smtClean="0"/>
              <a:t>5</a:t>
            </a:fld>
            <a:endParaRPr lang="en-US"/>
          </a:p>
        </p:txBody>
      </p:sp>
    </p:spTree>
    <p:extLst>
      <p:ext uri="{BB962C8B-B14F-4D97-AF65-F5344CB8AC3E}">
        <p14:creationId xmlns:p14="http://schemas.microsoft.com/office/powerpoint/2010/main" val="957639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115" y="275916"/>
            <a:ext cx="1936130" cy="1325563"/>
          </a:xfrm>
        </p:spPr>
        <p:txBody>
          <a:bodyPr>
            <a:normAutofit/>
          </a:bodyPr>
          <a:lstStyle/>
          <a:p>
            <a:pPr algn="ctr"/>
            <a:r>
              <a:rPr lang="en-US" sz="1800" dirty="0"/>
              <a:t>Main field Helmholtz coils</a:t>
            </a:r>
          </a:p>
        </p:txBody>
      </p:sp>
      <p:sp>
        <p:nvSpPr>
          <p:cNvPr id="4" name="Slide Number Placeholder 3"/>
          <p:cNvSpPr>
            <a:spLocks noGrp="1"/>
          </p:cNvSpPr>
          <p:nvPr>
            <p:ph type="sldNum" sz="quarter" idx="12"/>
          </p:nvPr>
        </p:nvSpPr>
        <p:spPr/>
        <p:txBody>
          <a:bodyPr/>
          <a:lstStyle/>
          <a:p>
            <a:fld id="{AF6FDD22-66AB-E946-B1BC-3EF5E5A6170A}" type="slidenum">
              <a:rPr lang="en-US" smtClean="0"/>
              <a:t>6</a:t>
            </a:fld>
            <a:endParaRPr lang="en-US"/>
          </a:p>
        </p:txBody>
      </p:sp>
      <p:pic>
        <p:nvPicPr>
          <p:cNvPr id="5" name="Picture 4"/>
          <p:cNvPicPr>
            <a:picLocks noChangeAspect="1"/>
          </p:cNvPicPr>
          <p:nvPr/>
        </p:nvPicPr>
        <p:blipFill>
          <a:blip r:embed="rId2"/>
          <a:stretch>
            <a:fillRect/>
          </a:stretch>
        </p:blipFill>
        <p:spPr>
          <a:xfrm>
            <a:off x="1193180" y="1467179"/>
            <a:ext cx="6757639" cy="5068229"/>
          </a:xfrm>
          <a:prstGeom prst="rect">
            <a:avLst/>
          </a:prstGeom>
        </p:spPr>
      </p:pic>
      <p:cxnSp>
        <p:nvCxnSpPr>
          <p:cNvPr id="7" name="Straight Arrow Connector 6"/>
          <p:cNvCxnSpPr/>
          <p:nvPr/>
        </p:nvCxnSpPr>
        <p:spPr>
          <a:xfrm>
            <a:off x="1717288" y="1170878"/>
            <a:ext cx="289932" cy="180649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717288" y="1170878"/>
            <a:ext cx="1412022" cy="191811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68352" y="820848"/>
            <a:ext cx="2581932" cy="646331"/>
          </a:xfrm>
          <a:prstGeom prst="rect">
            <a:avLst/>
          </a:prstGeom>
          <a:noFill/>
        </p:spPr>
        <p:txBody>
          <a:bodyPr wrap="square" rtlCol="0">
            <a:spAutoFit/>
          </a:bodyPr>
          <a:lstStyle/>
          <a:p>
            <a:r>
              <a:rPr lang="en-US" dirty="0"/>
              <a:t>Vertical correction </a:t>
            </a:r>
            <a:r>
              <a:rPr lang="en-US"/>
              <a:t>coils (to cancel HB field)</a:t>
            </a:r>
            <a:endParaRPr lang="en-US" dirty="0"/>
          </a:p>
        </p:txBody>
      </p:sp>
      <p:cxnSp>
        <p:nvCxnSpPr>
          <p:cNvPr id="12" name="Straight Arrow Connector 11"/>
          <p:cNvCxnSpPr>
            <a:endCxn id="18" idx="0"/>
          </p:cNvCxnSpPr>
          <p:nvPr/>
        </p:nvCxnSpPr>
        <p:spPr>
          <a:xfrm flipH="1">
            <a:off x="4294263" y="1281111"/>
            <a:ext cx="277736" cy="128174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621483" y="1380530"/>
            <a:ext cx="1065639" cy="155166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736606" y="2685772"/>
            <a:ext cx="385490" cy="369332"/>
          </a:xfrm>
          <a:prstGeom prst="rect">
            <a:avLst/>
          </a:prstGeom>
          <a:solidFill>
            <a:srgbClr val="FFFF00"/>
          </a:solidFill>
          <a:ln>
            <a:solidFill>
              <a:srgbClr val="FFFF00"/>
            </a:solidFill>
          </a:ln>
        </p:spPr>
        <p:txBody>
          <a:bodyPr wrap="none" rtlCol="0">
            <a:spAutoFit/>
          </a:bodyPr>
          <a:lstStyle/>
          <a:p>
            <a:r>
              <a:rPr lang="en-US"/>
              <a:t>V</a:t>
            </a:r>
            <a:r>
              <a:rPr lang="en-US" baseline="-25000"/>
              <a:t>S</a:t>
            </a:r>
            <a:endParaRPr lang="en-US"/>
          </a:p>
        </p:txBody>
      </p:sp>
      <p:sp>
        <p:nvSpPr>
          <p:cNvPr id="18" name="TextBox 17"/>
          <p:cNvSpPr txBox="1"/>
          <p:nvPr/>
        </p:nvSpPr>
        <p:spPr>
          <a:xfrm>
            <a:off x="4104147" y="2562858"/>
            <a:ext cx="380232" cy="369332"/>
          </a:xfrm>
          <a:prstGeom prst="rect">
            <a:avLst/>
          </a:prstGeom>
          <a:solidFill>
            <a:srgbClr val="FFFF00"/>
          </a:solidFill>
          <a:ln>
            <a:solidFill>
              <a:srgbClr val="FFFF00"/>
            </a:solidFill>
          </a:ln>
        </p:spPr>
        <p:txBody>
          <a:bodyPr wrap="none" rtlCol="0">
            <a:spAutoFit/>
          </a:bodyPr>
          <a:lstStyle/>
          <a:p>
            <a:r>
              <a:rPr lang="en-US" dirty="0"/>
              <a:t>V</a:t>
            </a:r>
            <a:r>
              <a:rPr lang="en-US" baseline="-25000" dirty="0"/>
              <a:t>L</a:t>
            </a:r>
            <a:endParaRPr lang="en-US" dirty="0"/>
          </a:p>
        </p:txBody>
      </p:sp>
      <p:sp>
        <p:nvSpPr>
          <p:cNvPr id="19" name="TextBox 18"/>
          <p:cNvSpPr txBox="1"/>
          <p:nvPr/>
        </p:nvSpPr>
        <p:spPr>
          <a:xfrm>
            <a:off x="5833250" y="5659431"/>
            <a:ext cx="385490" cy="369332"/>
          </a:xfrm>
          <a:prstGeom prst="rect">
            <a:avLst/>
          </a:prstGeom>
          <a:solidFill>
            <a:srgbClr val="FFFF00"/>
          </a:solidFill>
          <a:ln>
            <a:solidFill>
              <a:srgbClr val="FFFF00"/>
            </a:solidFill>
          </a:ln>
        </p:spPr>
        <p:txBody>
          <a:bodyPr wrap="none" rtlCol="0">
            <a:spAutoFit/>
          </a:bodyPr>
          <a:lstStyle/>
          <a:p>
            <a:r>
              <a:rPr lang="en-US"/>
              <a:t>V</a:t>
            </a:r>
            <a:r>
              <a:rPr lang="en-US" baseline="-25000"/>
              <a:t>S</a:t>
            </a:r>
            <a:endParaRPr lang="en-US"/>
          </a:p>
        </p:txBody>
      </p:sp>
      <p:sp>
        <p:nvSpPr>
          <p:cNvPr id="20" name="TextBox 19"/>
          <p:cNvSpPr txBox="1"/>
          <p:nvPr/>
        </p:nvSpPr>
        <p:spPr>
          <a:xfrm>
            <a:off x="4148254" y="5982880"/>
            <a:ext cx="380232" cy="369332"/>
          </a:xfrm>
          <a:prstGeom prst="rect">
            <a:avLst/>
          </a:prstGeom>
          <a:solidFill>
            <a:srgbClr val="FFFF00"/>
          </a:solidFill>
          <a:ln>
            <a:solidFill>
              <a:srgbClr val="FFFF00"/>
            </a:solidFill>
          </a:ln>
        </p:spPr>
        <p:txBody>
          <a:bodyPr wrap="none" rtlCol="0">
            <a:spAutoFit/>
          </a:bodyPr>
          <a:lstStyle/>
          <a:p>
            <a:r>
              <a:rPr lang="en-US" dirty="0"/>
              <a:t>V</a:t>
            </a:r>
            <a:r>
              <a:rPr lang="en-US" baseline="-25000" dirty="0"/>
              <a:t>L</a:t>
            </a:r>
            <a:endParaRPr lang="en-US" dirty="0"/>
          </a:p>
        </p:txBody>
      </p:sp>
      <p:cxnSp>
        <p:nvCxnSpPr>
          <p:cNvPr id="21" name="Straight Arrow Connector 20"/>
          <p:cNvCxnSpPr/>
          <p:nvPr/>
        </p:nvCxnSpPr>
        <p:spPr>
          <a:xfrm flipH="1">
            <a:off x="4338370" y="1367760"/>
            <a:ext cx="208266" cy="458329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 idx="0"/>
          </p:cNvCxnSpPr>
          <p:nvPr/>
        </p:nvCxnSpPr>
        <p:spPr>
          <a:xfrm>
            <a:off x="4572000" y="1467179"/>
            <a:ext cx="1378842" cy="419225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950841" y="777523"/>
            <a:ext cx="2669051" cy="646331"/>
          </a:xfrm>
          <a:prstGeom prst="rect">
            <a:avLst/>
          </a:prstGeom>
          <a:noFill/>
        </p:spPr>
        <p:txBody>
          <a:bodyPr wrap="square" rtlCol="0">
            <a:spAutoFit/>
          </a:bodyPr>
          <a:lstStyle/>
          <a:p>
            <a:r>
              <a:rPr lang="en-US" dirty="0"/>
              <a:t>Horizontal </a:t>
            </a:r>
            <a:r>
              <a:rPr lang="en-US"/>
              <a:t>correction coils (to create gradient)</a:t>
            </a:r>
            <a:endParaRPr lang="en-US" dirty="0"/>
          </a:p>
        </p:txBody>
      </p:sp>
      <p:sp>
        <p:nvSpPr>
          <p:cNvPr id="28" name="TextBox 27"/>
          <p:cNvSpPr txBox="1"/>
          <p:nvPr/>
        </p:nvSpPr>
        <p:spPr>
          <a:xfrm>
            <a:off x="6893680" y="3542433"/>
            <a:ext cx="393056" cy="369332"/>
          </a:xfrm>
          <a:prstGeom prst="rect">
            <a:avLst/>
          </a:prstGeom>
          <a:solidFill>
            <a:srgbClr val="FFC000"/>
          </a:solidFill>
          <a:ln>
            <a:solidFill>
              <a:srgbClr val="FFC000"/>
            </a:solidFill>
          </a:ln>
        </p:spPr>
        <p:txBody>
          <a:bodyPr wrap="none" rtlCol="0">
            <a:spAutoFit/>
          </a:bodyPr>
          <a:lstStyle/>
          <a:p>
            <a:r>
              <a:rPr lang="en-US" dirty="0"/>
              <a:t>H</a:t>
            </a:r>
            <a:r>
              <a:rPr lang="en-US" baseline="-25000" dirty="0"/>
              <a:t>L</a:t>
            </a:r>
            <a:endParaRPr lang="en-US" dirty="0"/>
          </a:p>
        </p:txBody>
      </p:sp>
      <p:cxnSp>
        <p:nvCxnSpPr>
          <p:cNvPr id="29" name="Straight Arrow Connector 28"/>
          <p:cNvCxnSpPr>
            <a:endCxn id="28" idx="0"/>
          </p:cNvCxnSpPr>
          <p:nvPr/>
        </p:nvCxnSpPr>
        <p:spPr>
          <a:xfrm>
            <a:off x="6730118" y="1367760"/>
            <a:ext cx="360090" cy="2174673"/>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559615" y="1367760"/>
            <a:ext cx="3170503" cy="1466044"/>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99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Target Oven</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11865" b="12037"/>
          <a:stretch/>
        </p:blipFill>
        <p:spPr>
          <a:xfrm>
            <a:off x="1843087" y="1469278"/>
            <a:ext cx="5457825" cy="5069635"/>
          </a:xfrm>
        </p:spPr>
      </p:pic>
      <p:sp>
        <p:nvSpPr>
          <p:cNvPr id="4" name="Slide Number Placeholder 3"/>
          <p:cNvSpPr>
            <a:spLocks noGrp="1"/>
          </p:cNvSpPr>
          <p:nvPr>
            <p:ph type="sldNum" sz="quarter" idx="12"/>
          </p:nvPr>
        </p:nvSpPr>
        <p:spPr/>
        <p:txBody>
          <a:bodyPr/>
          <a:lstStyle/>
          <a:p>
            <a:fld id="{AF6FDD22-66AB-E946-B1BC-3EF5E5A6170A}" type="slidenum">
              <a:rPr lang="en-US" smtClean="0"/>
              <a:t>7</a:t>
            </a:fld>
            <a:endParaRPr lang="en-US"/>
          </a:p>
        </p:txBody>
      </p:sp>
    </p:spTree>
    <p:extLst>
      <p:ext uri="{BB962C8B-B14F-4D97-AF65-F5344CB8AC3E}">
        <p14:creationId xmlns:p14="http://schemas.microsoft.com/office/powerpoint/2010/main" val="527694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300" y="420006"/>
            <a:ext cx="2936353" cy="1325563"/>
          </a:xfrm>
        </p:spPr>
        <p:txBody>
          <a:bodyPr>
            <a:noAutofit/>
          </a:bodyPr>
          <a:lstStyle/>
          <a:p>
            <a:pPr algn="ctr"/>
            <a:r>
              <a:rPr lang="en-US" sz="2800" dirty="0"/>
              <a:t>Pumping chamber pick up coil</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22439" b="13455"/>
          <a:stretch/>
        </p:blipFill>
        <p:spPr>
          <a:xfrm>
            <a:off x="1381489" y="1915105"/>
            <a:ext cx="2773877" cy="2170540"/>
          </a:xfrm>
        </p:spPr>
      </p:pic>
      <p:sp>
        <p:nvSpPr>
          <p:cNvPr id="4" name="Slide Number Placeholder 3"/>
          <p:cNvSpPr>
            <a:spLocks noGrp="1"/>
          </p:cNvSpPr>
          <p:nvPr>
            <p:ph type="sldNum" sz="quarter" idx="12"/>
          </p:nvPr>
        </p:nvSpPr>
        <p:spPr/>
        <p:txBody>
          <a:bodyPr/>
          <a:lstStyle/>
          <a:p>
            <a:fld id="{AF6FDD22-66AB-E946-B1BC-3EF5E5A6170A}" type="slidenum">
              <a:rPr lang="en-US" smtClean="0"/>
              <a:t>8</a:t>
            </a:fld>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6350" r="21214"/>
          <a:stretch/>
        </p:blipFill>
        <p:spPr>
          <a:xfrm rot="5400000">
            <a:off x="1641857" y="4025404"/>
            <a:ext cx="2283731" cy="2743286"/>
          </a:xfrm>
          <a:prstGeom prst="rect">
            <a:avLst/>
          </a:prstGeom>
        </p:spPr>
      </p:pic>
      <p:cxnSp>
        <p:nvCxnSpPr>
          <p:cNvPr id="9" name="Straight Arrow Connector 8"/>
          <p:cNvCxnSpPr/>
          <p:nvPr/>
        </p:nvCxnSpPr>
        <p:spPr>
          <a:xfrm>
            <a:off x="1875099" y="1527858"/>
            <a:ext cx="289367" cy="33913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75099" y="1527858"/>
            <a:ext cx="1469985" cy="8681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0566" r="15600"/>
          <a:stretch/>
        </p:blipFill>
        <p:spPr>
          <a:xfrm rot="10800000">
            <a:off x="5069795" y="1915105"/>
            <a:ext cx="3918969" cy="3980870"/>
          </a:xfrm>
          <a:prstGeom prst="rect">
            <a:avLst/>
          </a:prstGeom>
        </p:spPr>
      </p:pic>
      <p:sp>
        <p:nvSpPr>
          <p:cNvPr id="20" name="Title 1"/>
          <p:cNvSpPr txBox="1">
            <a:spLocks/>
          </p:cNvSpPr>
          <p:nvPr/>
        </p:nvSpPr>
        <p:spPr>
          <a:xfrm>
            <a:off x="5411265" y="420006"/>
            <a:ext cx="323602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Pick up coil position: target in between </a:t>
            </a:r>
            <a:r>
              <a:rPr lang="en-US" sz="2800"/>
              <a:t>NMR coil legs</a:t>
            </a:r>
            <a:endParaRPr lang="en-US" sz="2800" dirty="0"/>
          </a:p>
        </p:txBody>
      </p:sp>
      <p:cxnSp>
        <p:nvCxnSpPr>
          <p:cNvPr id="21" name="Straight Arrow Connector 20"/>
          <p:cNvCxnSpPr/>
          <p:nvPr/>
        </p:nvCxnSpPr>
        <p:spPr>
          <a:xfrm flipH="1">
            <a:off x="6307970" y="1687695"/>
            <a:ext cx="443687" cy="16573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751657" y="1687695"/>
            <a:ext cx="802174" cy="29306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751657" y="1745569"/>
            <a:ext cx="182543" cy="20598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751657" y="1687695"/>
            <a:ext cx="1895635" cy="29306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497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8B80-D612-CC41-A7D0-301B82F2020A}"/>
              </a:ext>
            </a:extLst>
          </p:cNvPr>
          <p:cNvSpPr>
            <a:spLocks noGrp="1"/>
          </p:cNvSpPr>
          <p:nvPr>
            <p:ph type="title"/>
          </p:nvPr>
        </p:nvSpPr>
        <p:spPr/>
        <p:txBody>
          <a:bodyPr/>
          <a:lstStyle/>
          <a:p>
            <a:pPr algn="ctr"/>
            <a:r>
              <a:rPr lang="en-US" dirty="0"/>
              <a:t>Reference cell</a:t>
            </a:r>
          </a:p>
        </p:txBody>
      </p:sp>
      <p:sp>
        <p:nvSpPr>
          <p:cNvPr id="3" name="Content Placeholder 2">
            <a:extLst>
              <a:ext uri="{FF2B5EF4-FFF2-40B4-BE49-F238E27FC236}">
                <a16:creationId xmlns:a16="http://schemas.microsoft.com/office/drawing/2014/main" id="{DC98CF36-20E2-4346-8EC1-C6C4533162E6}"/>
              </a:ext>
            </a:extLst>
          </p:cNvPr>
          <p:cNvSpPr>
            <a:spLocks noGrp="1"/>
          </p:cNvSpPr>
          <p:nvPr>
            <p:ph idx="1"/>
          </p:nvPr>
        </p:nvSpPr>
        <p:spPr>
          <a:xfrm>
            <a:off x="5909186" y="1825624"/>
            <a:ext cx="2606163" cy="3611615"/>
          </a:xfrm>
        </p:spPr>
        <p:txBody>
          <a:bodyPr>
            <a:normAutofit fontScale="92500"/>
          </a:bodyPr>
          <a:lstStyle/>
          <a:p>
            <a:r>
              <a:rPr lang="en-US" dirty="0"/>
              <a:t>Same geometry as target cell</a:t>
            </a:r>
          </a:p>
          <a:p>
            <a:endParaRPr lang="en-US" dirty="0"/>
          </a:p>
          <a:p>
            <a:r>
              <a:rPr lang="en-US" dirty="0"/>
              <a:t>Look at the document titled “</a:t>
            </a:r>
            <a:r>
              <a:rPr lang="en-US" dirty="0" err="1"/>
              <a:t>xxxx</a:t>
            </a:r>
            <a:r>
              <a:rPr lang="en-US" dirty="0"/>
              <a:t>” while requesting reference cell runs</a:t>
            </a:r>
          </a:p>
        </p:txBody>
      </p:sp>
      <p:sp>
        <p:nvSpPr>
          <p:cNvPr id="4" name="Slide Number Placeholder 3">
            <a:extLst>
              <a:ext uri="{FF2B5EF4-FFF2-40B4-BE49-F238E27FC236}">
                <a16:creationId xmlns:a16="http://schemas.microsoft.com/office/drawing/2014/main" id="{B028FDA2-C0AE-EB45-952B-C62F08F4568A}"/>
              </a:ext>
            </a:extLst>
          </p:cNvPr>
          <p:cNvSpPr>
            <a:spLocks noGrp="1"/>
          </p:cNvSpPr>
          <p:nvPr>
            <p:ph type="sldNum" sz="quarter" idx="12"/>
          </p:nvPr>
        </p:nvSpPr>
        <p:spPr/>
        <p:txBody>
          <a:bodyPr/>
          <a:lstStyle/>
          <a:p>
            <a:fld id="{AF6FDD22-66AB-E946-B1BC-3EF5E5A6170A}" type="slidenum">
              <a:rPr lang="en-US" smtClean="0"/>
              <a:t>9</a:t>
            </a:fld>
            <a:endParaRPr lang="en-US"/>
          </a:p>
        </p:txBody>
      </p:sp>
      <p:pic>
        <p:nvPicPr>
          <p:cNvPr id="5" name="Picture 4">
            <a:extLst>
              <a:ext uri="{FF2B5EF4-FFF2-40B4-BE49-F238E27FC236}">
                <a16:creationId xmlns:a16="http://schemas.microsoft.com/office/drawing/2014/main" id="{67C05ED0-DB6E-D44C-92E2-E63BA88D6F48}"/>
              </a:ext>
            </a:extLst>
          </p:cNvPr>
          <p:cNvPicPr>
            <a:picLocks noChangeAspect="1"/>
          </p:cNvPicPr>
          <p:nvPr/>
        </p:nvPicPr>
        <p:blipFill>
          <a:blip r:embed="rId2"/>
          <a:stretch>
            <a:fillRect/>
          </a:stretch>
        </p:blipFill>
        <p:spPr>
          <a:xfrm>
            <a:off x="628650" y="1825625"/>
            <a:ext cx="4815485" cy="3611614"/>
          </a:xfrm>
          <a:prstGeom prst="rect">
            <a:avLst/>
          </a:prstGeom>
        </p:spPr>
      </p:pic>
      <p:sp>
        <p:nvSpPr>
          <p:cNvPr id="6" name="Donut 5">
            <a:extLst>
              <a:ext uri="{FF2B5EF4-FFF2-40B4-BE49-F238E27FC236}">
                <a16:creationId xmlns:a16="http://schemas.microsoft.com/office/drawing/2014/main" id="{E4EACD7A-53CD-F842-A6FA-37574F8E2DE8}"/>
              </a:ext>
            </a:extLst>
          </p:cNvPr>
          <p:cNvSpPr/>
          <p:nvPr/>
        </p:nvSpPr>
        <p:spPr>
          <a:xfrm rot="2369356">
            <a:off x="-38431" y="2937187"/>
            <a:ext cx="4794988" cy="2005780"/>
          </a:xfrm>
          <a:prstGeom prst="donut">
            <a:avLst>
              <a:gd name="adj" fmla="val 14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801525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1750</TotalTime>
  <Words>1862</Words>
  <Application>Microsoft Macintosh PowerPoint</Application>
  <PresentationFormat>On-screen Show (4:3)</PresentationFormat>
  <Paragraphs>221</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Target Operator  Training slides</vt:lpstr>
      <vt:lpstr>Members </vt:lpstr>
      <vt:lpstr>PowerPoint Presentation</vt:lpstr>
      <vt:lpstr>Target ladder</vt:lpstr>
      <vt:lpstr>Target enclosure</vt:lpstr>
      <vt:lpstr>Main field Helmholtz coils</vt:lpstr>
      <vt:lpstr>Target Oven</vt:lpstr>
      <vt:lpstr>Pumping chamber pick up coil</vt:lpstr>
      <vt:lpstr>Reference cell</vt:lpstr>
      <vt:lpstr>Reference cell</vt:lpstr>
      <vt:lpstr>Carbon foils arrangement</vt:lpstr>
      <vt:lpstr>Introduction</vt:lpstr>
      <vt:lpstr>Target Operator Responsibilities</vt:lpstr>
      <vt:lpstr>To move the target ladder</vt:lpstr>
      <vt:lpstr>Turn the Oven On/Off</vt:lpstr>
      <vt:lpstr>Turning lasers On/Off</vt:lpstr>
      <vt:lpstr>Turning lasers On/Off</vt:lpstr>
      <vt:lpstr>Turning lasers On/Off</vt:lpstr>
      <vt:lpstr>Monitoring laser fiber RTDs</vt:lpstr>
      <vt:lpstr>Target RTDs</vt:lpstr>
      <vt:lpstr>Cooling jets</vt:lpstr>
      <vt:lpstr>Oven RTDs</vt:lpstr>
      <vt:lpstr>Three RTDs are placed along the length of the reference cell. Make sure the reference cell RTDs are within nominal values set in the alarm handler box. The ADC readouts are noisy. Report any downward overall trend in these charts to the experts.  </vt:lpstr>
      <vt:lpstr>NOTE</vt:lpstr>
      <vt:lpstr>Start the EPICS daemon</vt:lpstr>
      <vt:lpstr>Rotating the Holding field</vt:lpstr>
      <vt:lpstr>Monitoring the Holding field currents</vt:lpstr>
      <vt:lpstr>Adjusting the correction coil currents</vt:lpstr>
      <vt:lpstr>Adjusting the convection heater current</vt:lpstr>
      <vt:lpstr>Monitoring the spectro-analyzer</vt:lpstr>
      <vt:lpstr>Start the system status program</vt:lpstr>
      <vt:lpstr>Polarization measurements</vt:lpstr>
      <vt:lpstr>How to do pNMR</vt:lpstr>
      <vt:lpstr>How to run the pNMR fitting program</vt:lpstr>
      <vt:lpstr>How to do NMR</vt:lpstr>
      <vt:lpstr>How to do NMR</vt:lpstr>
      <vt:lpstr>Polarization measurements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Target Operator Training slides</dc:title>
  <dc:creator>Arun Tadepalli</dc:creator>
  <cp:lastModifiedBy>Arun Tadepalli</cp:lastModifiedBy>
  <cp:revision>116</cp:revision>
  <cp:lastPrinted>2020-01-23T19:07:49Z</cp:lastPrinted>
  <dcterms:created xsi:type="dcterms:W3CDTF">2020-01-16T16:06:39Z</dcterms:created>
  <dcterms:modified xsi:type="dcterms:W3CDTF">2020-07-25T13:46:18Z</dcterms:modified>
</cp:coreProperties>
</file>