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7" r:id="rId2"/>
    <p:sldId id="257" r:id="rId3"/>
    <p:sldId id="258" r:id="rId4"/>
    <p:sldId id="279" r:id="rId5"/>
    <p:sldId id="280" r:id="rId6"/>
    <p:sldId id="262" r:id="rId7"/>
    <p:sldId id="260" r:id="rId8"/>
    <p:sldId id="264" r:id="rId9"/>
    <p:sldId id="267" r:id="rId10"/>
    <p:sldId id="268" r:id="rId11"/>
    <p:sldId id="269" r:id="rId12"/>
    <p:sldId id="271" r:id="rId13"/>
    <p:sldId id="259" r:id="rId14"/>
    <p:sldId id="265" r:id="rId15"/>
    <p:sldId id="266" r:id="rId16"/>
    <p:sldId id="272" r:id="rId17"/>
    <p:sldId id="274" r:id="rId18"/>
    <p:sldId id="275" r:id="rId19"/>
    <p:sldId id="276"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5" autoAdjust="0"/>
    <p:restoredTop sz="80750" autoAdjust="0"/>
  </p:normalViewPr>
  <p:slideViewPr>
    <p:cSldViewPr>
      <p:cViewPr varScale="1">
        <p:scale>
          <a:sx n="52" d="100"/>
          <a:sy n="52" d="100"/>
        </p:scale>
        <p:origin x="-4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97DF8C-B886-4289-BB55-6BAB85D32C3D}" type="datetimeFigureOut">
              <a:rPr lang="en-US" smtClean="0"/>
              <a:pPr/>
              <a:t>6/18/2010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DB21D6-4F6A-43F0-85A4-A6D6A01ADB1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this time</a:t>
            </a:r>
            <a:r>
              <a:rPr lang="en-US" baseline="0" dirty="0" smtClean="0"/>
              <a:t> speak on position due to time hit on </a:t>
            </a:r>
            <a:r>
              <a:rPr lang="en-US" baseline="0" dirty="0" err="1" smtClean="0"/>
              <a:t>lucite</a:t>
            </a:r>
            <a:r>
              <a:rPr lang="en-US" baseline="0" dirty="0" smtClean="0"/>
              <a:t> bars.  And relate to </a:t>
            </a:r>
            <a:r>
              <a:rPr lang="en-US" baseline="0" dirty="0" err="1" smtClean="0"/>
              <a:t>bigCal</a:t>
            </a:r>
            <a:r>
              <a:rPr lang="en-US" baseline="0" dirty="0" smtClean="0"/>
              <a:t> grid.</a:t>
            </a:r>
            <a:endParaRPr lang="en-US" dirty="0"/>
          </a:p>
        </p:txBody>
      </p:sp>
      <p:sp>
        <p:nvSpPr>
          <p:cNvPr id="4" name="Slide Number Placeholder 3"/>
          <p:cNvSpPr>
            <a:spLocks noGrp="1"/>
          </p:cNvSpPr>
          <p:nvPr>
            <p:ph type="sldNum" sz="quarter" idx="10"/>
          </p:nvPr>
        </p:nvSpPr>
        <p:spPr/>
        <p:txBody>
          <a:bodyPr/>
          <a:lstStyle/>
          <a:p>
            <a:fld id="{5CDB21D6-4F6A-43F0-85A4-A6D6A01ADB10}"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95A5B0-7668-4EB4-B5B4-1C6B4CE6ED5B}"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95A5B0-7668-4EB4-B5B4-1C6B4CE6ED5B}"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95A5B0-7668-4EB4-B5B4-1C6B4CE6ED5B}"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95A5B0-7668-4EB4-B5B4-1C6B4CE6ED5B}"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95A5B0-7668-4EB4-B5B4-1C6B4CE6ED5B}"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95A5B0-7668-4EB4-B5B4-1C6B4CE6ED5B}"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95A5B0-7668-4EB4-B5B4-1C6B4CE6ED5B}" type="datetimeFigureOut">
              <a:rPr lang="en-US" smtClean="0"/>
              <a:pPr/>
              <a:t>6/18/2010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95A5B0-7668-4EB4-B5B4-1C6B4CE6ED5B}" type="datetimeFigureOut">
              <a:rPr lang="en-US" smtClean="0"/>
              <a:pPr/>
              <a:t>6/18/2010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95A5B0-7668-4EB4-B5B4-1C6B4CE6ED5B}" type="datetimeFigureOut">
              <a:rPr lang="en-US" smtClean="0"/>
              <a:pPr/>
              <a:t>6/18/2010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95A5B0-7668-4EB4-B5B4-1C6B4CE6ED5B}"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95A5B0-7668-4EB4-B5B4-1C6B4CE6ED5B}"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65FD6-4968-4EA3-810A-EA493C0551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5A5B0-7668-4EB4-B5B4-1C6B4CE6ED5B}" type="datetimeFigureOut">
              <a:rPr lang="en-US" smtClean="0"/>
              <a:pPr/>
              <a:t>6/18/2010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65FD6-4968-4EA3-810A-EA493C0551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38200"/>
            <a:ext cx="3008313" cy="520700"/>
          </a:xfrm>
        </p:spPr>
        <p:txBody>
          <a:bodyPr>
            <a:noAutofit/>
          </a:bodyPr>
          <a:lstStyle/>
          <a:p>
            <a:pPr algn="ctr"/>
            <a:r>
              <a:rPr lang="en-US" sz="5400" dirty="0" smtClean="0">
                <a:effectLst>
                  <a:outerShdw blurRad="50800" dist="38100" dir="8100000" algn="tr" rotWithShape="0">
                    <a:prstClr val="black">
                      <a:alpha val="40000"/>
                    </a:prstClr>
                  </a:outerShdw>
                </a:effectLst>
              </a:rPr>
              <a:t>SANE</a:t>
            </a:r>
            <a:endParaRPr lang="en-US" sz="5400" dirty="0">
              <a:effectLst>
                <a:outerShdw blurRad="50800" dist="38100" dir="8100000" algn="tr" rotWithShape="0">
                  <a:prstClr val="black">
                    <a:alpha val="40000"/>
                  </a:prstClr>
                </a:outerShdw>
              </a:effectLst>
            </a:endParaRPr>
          </a:p>
        </p:txBody>
      </p:sp>
      <p:pic>
        <p:nvPicPr>
          <p:cNvPr id="7" name="Content Placeholder 6" descr="SANE_logo.png"/>
          <p:cNvPicPr>
            <a:picLocks noGrp="1" noChangeAspect="1"/>
          </p:cNvPicPr>
          <p:nvPr>
            <p:ph idx="1"/>
          </p:nvPr>
        </p:nvPicPr>
        <p:blipFill>
          <a:blip r:embed="rId2" cstate="print"/>
          <a:stretch>
            <a:fillRect/>
          </a:stretch>
        </p:blipFill>
        <p:spPr>
          <a:xfrm>
            <a:off x="4226163" y="1294844"/>
            <a:ext cx="3809524" cy="3809524"/>
          </a:xfrm>
        </p:spPr>
      </p:pic>
      <p:sp>
        <p:nvSpPr>
          <p:cNvPr id="6" name="Text Placeholder 5"/>
          <p:cNvSpPr>
            <a:spLocks noGrp="1"/>
          </p:cNvSpPr>
          <p:nvPr>
            <p:ph type="body" sz="half" idx="2"/>
          </p:nvPr>
        </p:nvSpPr>
        <p:spPr/>
        <p:txBody>
          <a:bodyPr>
            <a:normAutofit/>
          </a:bodyPr>
          <a:lstStyle/>
          <a:p>
            <a:r>
              <a:rPr lang="en-US" sz="4800" b="1" dirty="0" smtClean="0"/>
              <a:t>S</a:t>
            </a:r>
            <a:r>
              <a:rPr lang="en-US" sz="3600" dirty="0" smtClean="0"/>
              <a:t>pin </a:t>
            </a:r>
            <a:r>
              <a:rPr lang="en-US" sz="4800" b="1" dirty="0" smtClean="0"/>
              <a:t>A</a:t>
            </a:r>
            <a:r>
              <a:rPr lang="en-US" sz="3600" dirty="0" smtClean="0"/>
              <a:t>symmetries </a:t>
            </a:r>
          </a:p>
          <a:p>
            <a:r>
              <a:rPr lang="en-US" sz="3600" dirty="0" smtClean="0"/>
              <a:t>of the </a:t>
            </a:r>
          </a:p>
          <a:p>
            <a:r>
              <a:rPr lang="en-US" sz="4800" b="1" dirty="0" smtClean="0"/>
              <a:t>N</a:t>
            </a:r>
            <a:r>
              <a:rPr lang="en-US" sz="3600" dirty="0" smtClean="0"/>
              <a:t>ucleon </a:t>
            </a:r>
            <a:r>
              <a:rPr lang="en-US" sz="4800" b="1" dirty="0" smtClean="0"/>
              <a:t>E</a:t>
            </a:r>
            <a:r>
              <a:rPr lang="en-US" sz="3600" dirty="0" smtClean="0"/>
              <a:t>xperiment</a:t>
            </a:r>
          </a:p>
          <a:p>
            <a:endParaRPr lang="en-US" sz="3600" dirty="0"/>
          </a:p>
        </p:txBody>
      </p:sp>
      <p:sp>
        <p:nvSpPr>
          <p:cNvPr id="8" name="TextBox 7"/>
          <p:cNvSpPr txBox="1"/>
          <p:nvPr/>
        </p:nvSpPr>
        <p:spPr>
          <a:xfrm>
            <a:off x="228600" y="5638800"/>
            <a:ext cx="4496616" cy="923330"/>
          </a:xfrm>
          <a:prstGeom prst="rect">
            <a:avLst/>
          </a:prstGeom>
          <a:noFill/>
        </p:spPr>
        <p:txBody>
          <a:bodyPr wrap="none" rtlCol="0">
            <a:spAutoFit/>
          </a:bodyPr>
          <a:lstStyle/>
          <a:p>
            <a:r>
              <a:rPr lang="en-US" dirty="0" smtClean="0"/>
              <a:t>SEEN THROUGH THE EYES OF </a:t>
            </a:r>
            <a:r>
              <a:rPr lang="en-US" dirty="0" smtClean="0">
                <a:solidFill>
                  <a:schemeClr val="tx2"/>
                </a:solidFill>
              </a:rPr>
              <a:t>JOHN GERMAN</a:t>
            </a:r>
          </a:p>
          <a:p>
            <a:r>
              <a:rPr lang="en-US" dirty="0" smtClean="0">
                <a:solidFill>
                  <a:schemeClr val="tx2"/>
                </a:solidFill>
              </a:rPr>
              <a:t>MASTERS STUDENT FROM NORTH CAROLINA  </a:t>
            </a:r>
          </a:p>
          <a:p>
            <a:r>
              <a:rPr lang="en-US" dirty="0" smtClean="0">
                <a:solidFill>
                  <a:schemeClr val="tx2"/>
                </a:solidFill>
              </a:rPr>
              <a:t>A&amp;T STATE UNIVERSITY</a:t>
            </a:r>
            <a:r>
              <a:rPr lang="en-US" dirty="0" smtClean="0"/>
              <a:t>.   JUNE 2010</a:t>
            </a:r>
            <a:endParaRPr lang="en-US" dirty="0"/>
          </a:p>
        </p:txBody>
      </p:sp>
      <p:pic>
        <p:nvPicPr>
          <p:cNvPr id="9" name="Picture 8" descr="Logo_NCAT_w158.png"/>
          <p:cNvPicPr>
            <a:picLocks noChangeAspect="1"/>
          </p:cNvPicPr>
          <p:nvPr/>
        </p:nvPicPr>
        <p:blipFill>
          <a:blip r:embed="rId3" cstate="print"/>
          <a:stretch>
            <a:fillRect/>
          </a:stretch>
        </p:blipFill>
        <p:spPr>
          <a:xfrm>
            <a:off x="7391400" y="5324475"/>
            <a:ext cx="1504950" cy="15335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Photomultiplier Tubes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Photomultiplier </a:t>
            </a:r>
            <a:r>
              <a:rPr lang="en-US" dirty="0"/>
              <a:t>Tubes are extremely sensitive detectors of light in the ultraviolet, visible, and near-infrared ranges of the electromagnetic spectrum.  PMTs have high bandwidth and noise free gain on the order of a million, with ultra-fast response.  They are ideal for the detection of extremely low light or short pulses light.  Photomultipliers can be used to detect photons from 115nm to 1700nm.  A typical Photomultiplier consists of a photo emissive cathode (photocathode) followed by an electron multiplier and an electron collector (anode).  </a:t>
            </a:r>
            <a:r>
              <a:rPr lang="en-US" dirty="0">
                <a:solidFill>
                  <a:srgbClr val="00B050"/>
                </a:solidFill>
              </a:rPr>
              <a:t>The detectors can multiply the signal produced by incident light by as much as 100 million times.  </a:t>
            </a:r>
            <a:r>
              <a:rPr lang="en-US" dirty="0"/>
              <a:t>Photomultipliers are constructed from a glass envelope with a high vacuum inside.  Light which enters a Photomultiplier Tube is detected and produces an output signal through the following processes.</a:t>
            </a:r>
          </a:p>
          <a:p>
            <a:endParaRPr lang="en-US" dirty="0"/>
          </a:p>
        </p:txBody>
      </p:sp>
      <p:pic>
        <p:nvPicPr>
          <p:cNvPr id="4" name="Picture 3" descr="SANE_logo_noletter.png"/>
          <p:cNvPicPr>
            <a:picLocks noChangeAspect="1"/>
          </p:cNvPicPr>
          <p:nvPr/>
        </p:nvPicPr>
        <p:blipFill>
          <a:blip r:embed="rId2" cstate="print"/>
          <a:stretch>
            <a:fillRect/>
          </a:stretch>
        </p:blipFill>
        <p:spPr>
          <a:xfrm>
            <a:off x="7467600" y="5105400"/>
            <a:ext cx="1904762" cy="190476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PHOTOMULTIPLIER TUBES</a:t>
            </a:r>
            <a:endParaRPr lang="en-US" dirty="0"/>
          </a:p>
        </p:txBody>
      </p:sp>
      <p:sp>
        <p:nvSpPr>
          <p:cNvPr id="3" name="Content Placeholder 2"/>
          <p:cNvSpPr>
            <a:spLocks noGrp="1"/>
          </p:cNvSpPr>
          <p:nvPr>
            <p:ph idx="1"/>
          </p:nvPr>
        </p:nvSpPr>
        <p:spPr/>
        <p:txBody>
          <a:bodyPr>
            <a:normAutofit fontScale="85000" lnSpcReduction="10000"/>
          </a:bodyPr>
          <a:lstStyle/>
          <a:p>
            <a:pPr marL="514350" lvl="0" indent="-514350">
              <a:buFont typeface="+mj-lt"/>
              <a:buAutoNum type="arabicPeriod"/>
            </a:pPr>
            <a:r>
              <a:rPr lang="en-US" dirty="0"/>
              <a:t>Light passes through the input window.</a:t>
            </a:r>
          </a:p>
          <a:p>
            <a:pPr marL="514350" lvl="0" indent="-514350">
              <a:buFont typeface="+mj-lt"/>
              <a:buAutoNum type="arabicPeriod"/>
            </a:pPr>
            <a:r>
              <a:rPr lang="en-US" dirty="0"/>
              <a:t>Light excites the electrons in the photocathode so that the photoelectrons are emitted into the vacuum (external photoelectric effect).</a:t>
            </a:r>
          </a:p>
          <a:p>
            <a:pPr marL="514350" lvl="0" indent="-514350">
              <a:buFont typeface="+mj-lt"/>
              <a:buAutoNum type="arabicPeriod"/>
            </a:pPr>
            <a:r>
              <a:rPr lang="en-US" dirty="0"/>
              <a:t>Photoelectrons are accelerated and focused by the focusing electrode onto the first dynode where they are multiplied by means of secondary electron emission.  This secondary emission is repeated at each of the successive dynodes.  </a:t>
            </a:r>
          </a:p>
          <a:p>
            <a:pPr marL="514350" lvl="0" indent="-514350">
              <a:buFont typeface="+mj-lt"/>
              <a:buAutoNum type="arabicPeriod"/>
            </a:pPr>
            <a:r>
              <a:rPr lang="en-US" dirty="0"/>
              <a:t>The multiplied secondary electrons emitted from the last dynode are finally collected by the anode.</a:t>
            </a:r>
          </a:p>
          <a:p>
            <a:pPr marL="514350" indent="-514350">
              <a:buFont typeface="+mj-lt"/>
              <a:buAutoNum type="arabicPeriod"/>
            </a:pPr>
            <a:endParaRPr lang="en-US" dirty="0"/>
          </a:p>
        </p:txBody>
      </p:sp>
      <p:pic>
        <p:nvPicPr>
          <p:cNvPr id="4" name="Picture 3" descr="SANE_logo_noletter.png"/>
          <p:cNvPicPr>
            <a:picLocks noChangeAspect="1"/>
          </p:cNvPicPr>
          <p:nvPr/>
        </p:nvPicPr>
        <p:blipFill>
          <a:blip r:embed="rId2" cstate="print"/>
          <a:stretch>
            <a:fillRect/>
          </a:stretch>
        </p:blipFill>
        <p:spPr>
          <a:xfrm>
            <a:off x="7467838" y="5410200"/>
            <a:ext cx="1676162" cy="167616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PMT AND SCINTILLATOR</a:t>
            </a:r>
            <a:endParaRPr lang="en-US" dirty="0"/>
          </a:p>
        </p:txBody>
      </p:sp>
      <p:pic>
        <p:nvPicPr>
          <p:cNvPr id="4" name="Content Placeholder 3" descr="750px-Photomultipliertube_svg.png"/>
          <p:cNvPicPr>
            <a:picLocks noGrp="1" noChangeAspect="1"/>
          </p:cNvPicPr>
          <p:nvPr>
            <p:ph idx="1"/>
          </p:nvPr>
        </p:nvPicPr>
        <p:blipFill>
          <a:blip r:embed="rId2" cstate="print"/>
          <a:stretch>
            <a:fillRect/>
          </a:stretch>
        </p:blipFill>
        <p:spPr>
          <a:xfrm>
            <a:off x="1000125" y="2372519"/>
            <a:ext cx="7143750" cy="2981325"/>
          </a:xfrm>
        </p:spPr>
      </p:pic>
      <p:pic>
        <p:nvPicPr>
          <p:cNvPr id="5" name="Picture 4" descr="SANE_logo_noletter.png"/>
          <p:cNvPicPr>
            <a:picLocks noChangeAspect="1"/>
          </p:cNvPicPr>
          <p:nvPr/>
        </p:nvPicPr>
        <p:blipFill>
          <a:blip r:embed="rId3" cstate="print"/>
          <a:stretch>
            <a:fillRect/>
          </a:stretch>
        </p:blipFill>
        <p:spPr>
          <a:xfrm>
            <a:off x="7696438" y="5410438"/>
            <a:ext cx="1447562" cy="144756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LUCITE HODOSCOPE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When </a:t>
            </a:r>
            <a:r>
              <a:rPr lang="en-US" dirty="0"/>
              <a:t>a charged particle enters the Lucite </a:t>
            </a:r>
            <a:r>
              <a:rPr lang="en-US" dirty="0" smtClean="0"/>
              <a:t>material </a:t>
            </a:r>
            <a:r>
              <a:rPr lang="en-US" dirty="0"/>
              <a:t>and moves at a faster rate that the speed of light, Cherenkov radiation can be observed.  With the use of photomultiplier tubes, we are able to convert the small flash of emitted light into measurable electrical pulses that can be counted and analyzed.  </a:t>
            </a:r>
            <a:r>
              <a:rPr lang="en-US" dirty="0">
                <a:solidFill>
                  <a:srgbClr val="FF0000"/>
                </a:solidFill>
              </a:rPr>
              <a:t>One of the goals is to provide useful position resolution at a reasonable cost.  </a:t>
            </a:r>
            <a:r>
              <a:rPr lang="en-US" dirty="0"/>
              <a:t>Also, we will like to detect the charged particles with good efficiency.</a:t>
            </a:r>
          </a:p>
        </p:txBody>
      </p:sp>
      <p:pic>
        <p:nvPicPr>
          <p:cNvPr id="5" name="Picture 4" descr="SANE_logo_noletter.png"/>
          <p:cNvPicPr>
            <a:picLocks noChangeAspect="1"/>
          </p:cNvPicPr>
          <p:nvPr/>
        </p:nvPicPr>
        <p:blipFill>
          <a:blip r:embed="rId2" cstate="print"/>
          <a:stretch>
            <a:fillRect/>
          </a:stretch>
        </p:blipFill>
        <p:spPr>
          <a:xfrm>
            <a:off x="7467838" y="5410200"/>
            <a:ext cx="1676162" cy="167616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LUCITE HODOSCOPE</a:t>
            </a:r>
            <a:endParaRPr lang="en-US" dirty="0"/>
          </a:p>
        </p:txBody>
      </p:sp>
      <p:sp>
        <p:nvSpPr>
          <p:cNvPr id="3" name="Content Placeholder 2"/>
          <p:cNvSpPr>
            <a:spLocks noGrp="1"/>
          </p:cNvSpPr>
          <p:nvPr>
            <p:ph idx="1"/>
          </p:nvPr>
        </p:nvSpPr>
        <p:spPr/>
        <p:txBody>
          <a:bodyPr/>
          <a:lstStyle/>
          <a:p>
            <a:pPr>
              <a:buNone/>
            </a:pPr>
            <a:r>
              <a:rPr lang="en-US" dirty="0" smtClean="0"/>
              <a:t>	Lucite </a:t>
            </a:r>
            <a:r>
              <a:rPr lang="en-US" dirty="0"/>
              <a:t>is an inexpensive material used in making the hodoscopes.  Hodoscopes, from the Greek for “path viewer”, detects charged elementary particles.  28 Lucite bars with dimensions 3.5 x 6.0 x 96.7 – 91.5 cm</a:t>
            </a:r>
            <a:r>
              <a:rPr lang="en-US" baseline="30000" dirty="0"/>
              <a:t>3</a:t>
            </a:r>
            <a:r>
              <a:rPr lang="en-US" dirty="0"/>
              <a:t>.  The bars are curved to 240 cm, normal incidence from target.  Edges of bars cut at 45 degree angles to avoid reflections.  </a:t>
            </a:r>
          </a:p>
          <a:p>
            <a:pPr>
              <a:buNone/>
            </a:pPr>
            <a:endParaRPr lang="en-US" dirty="0"/>
          </a:p>
        </p:txBody>
      </p:sp>
      <p:pic>
        <p:nvPicPr>
          <p:cNvPr id="5" name="Picture 4" descr="SANE_logo_noletter.png"/>
          <p:cNvPicPr>
            <a:picLocks noChangeAspect="1"/>
          </p:cNvPicPr>
          <p:nvPr/>
        </p:nvPicPr>
        <p:blipFill>
          <a:blip r:embed="rId2" cstate="print"/>
          <a:stretch>
            <a:fillRect/>
          </a:stretch>
        </p:blipFill>
        <p:spPr>
          <a:xfrm>
            <a:off x="7544038" y="5410200"/>
            <a:ext cx="1599962" cy="159996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LUCITE HODOSCOPE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How this works</a:t>
            </a:r>
            <a:endParaRPr lang="en-US" dirty="0"/>
          </a:p>
          <a:p>
            <a:r>
              <a:rPr lang="en-US" dirty="0"/>
              <a:t>To begin with we take an electron and fire it at a target.  The resultant particle travels trough devices until it hits the Lucite detector.  There because of Cherenkov radiation and total internal reflection, </a:t>
            </a:r>
            <a:r>
              <a:rPr lang="en-US" dirty="0" smtClean="0"/>
              <a:t>a signal is sent to the PMTs attached to the end of the </a:t>
            </a:r>
            <a:r>
              <a:rPr lang="en-US" dirty="0" err="1" smtClean="0"/>
              <a:t>lucite</a:t>
            </a:r>
            <a:r>
              <a:rPr lang="en-US" dirty="0" smtClean="0"/>
              <a:t> bars.</a:t>
            </a:r>
            <a:endParaRPr lang="en-US" dirty="0"/>
          </a:p>
          <a:p>
            <a:r>
              <a:rPr lang="en-US" dirty="0"/>
              <a:t>Upon hitting the PMTs, the flash of light is multiplied and sent through a </a:t>
            </a:r>
            <a:r>
              <a:rPr lang="en-US" dirty="0" err="1"/>
              <a:t>scintillator</a:t>
            </a:r>
            <a:r>
              <a:rPr lang="en-US" dirty="0"/>
              <a:t> device.  This device can convert the flash into electrical pulses.  The discriminator lets us select only those pulses of interest to the experiment.  </a:t>
            </a:r>
            <a:r>
              <a:rPr lang="en-US" dirty="0">
                <a:solidFill>
                  <a:srgbClr val="7030A0"/>
                </a:solidFill>
              </a:rPr>
              <a:t>Along with the TDCs and ADCs, we will know the time the event started and will be able to convert these analog signals into digital information for the computer program.  </a:t>
            </a:r>
          </a:p>
          <a:p>
            <a:endParaRPr lang="en-US" dirty="0"/>
          </a:p>
          <a:p>
            <a:pPr>
              <a:buNone/>
            </a:pPr>
            <a:endParaRPr lang="en-US" dirty="0"/>
          </a:p>
        </p:txBody>
      </p:sp>
      <p:pic>
        <p:nvPicPr>
          <p:cNvPr id="4" name="Picture 3" descr="SANE_logo_noletter.png"/>
          <p:cNvPicPr>
            <a:picLocks noChangeAspect="1"/>
          </p:cNvPicPr>
          <p:nvPr/>
        </p:nvPicPr>
        <p:blipFill>
          <a:blip r:embed="rId2" cstate="print"/>
          <a:stretch>
            <a:fillRect/>
          </a:stretch>
        </p:blipFill>
        <p:spPr>
          <a:xfrm>
            <a:off x="7924800" y="5638800"/>
            <a:ext cx="1447562" cy="144756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DISCRIMINATORS</a:t>
            </a:r>
            <a:endParaRPr lang="en-US" dirty="0"/>
          </a:p>
        </p:txBody>
      </p:sp>
      <p:sp>
        <p:nvSpPr>
          <p:cNvPr id="3" name="Content Placeholder 2"/>
          <p:cNvSpPr>
            <a:spLocks noGrp="1"/>
          </p:cNvSpPr>
          <p:nvPr>
            <p:ph idx="1"/>
          </p:nvPr>
        </p:nvSpPr>
        <p:spPr/>
        <p:txBody>
          <a:bodyPr/>
          <a:lstStyle/>
          <a:p>
            <a:pPr>
              <a:buNone/>
            </a:pPr>
            <a:r>
              <a:rPr lang="en-US" dirty="0" smtClean="0"/>
              <a:t>	We </a:t>
            </a:r>
            <a:r>
              <a:rPr lang="en-US" dirty="0"/>
              <a:t>use a 16 channel discriminator to convert a property of an input signal into an amplitude variation.</a:t>
            </a:r>
          </a:p>
          <a:p>
            <a:endParaRPr lang="en-US" dirty="0"/>
          </a:p>
        </p:txBody>
      </p:sp>
      <p:pic>
        <p:nvPicPr>
          <p:cNvPr id="4" name="Picture 3" descr="SANE_logo_noletter.png"/>
          <p:cNvPicPr>
            <a:picLocks noChangeAspect="1"/>
          </p:cNvPicPr>
          <p:nvPr/>
        </p:nvPicPr>
        <p:blipFill>
          <a:blip r:embed="rId2" cstate="print"/>
          <a:stretch>
            <a:fillRect/>
          </a:stretch>
        </p:blipFill>
        <p:spPr>
          <a:xfrm>
            <a:off x="7620238" y="5334238"/>
            <a:ext cx="1523762" cy="1523762"/>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TO DIGITAL CONVERTERS</a:t>
            </a:r>
            <a:endParaRPr lang="en-US" dirty="0"/>
          </a:p>
        </p:txBody>
      </p:sp>
      <p:sp>
        <p:nvSpPr>
          <p:cNvPr id="3" name="Content Placeholder 2"/>
          <p:cNvSpPr>
            <a:spLocks noGrp="1"/>
          </p:cNvSpPr>
          <p:nvPr>
            <p:ph idx="1"/>
          </p:nvPr>
        </p:nvSpPr>
        <p:spPr/>
        <p:txBody>
          <a:bodyPr/>
          <a:lstStyle/>
          <a:p>
            <a:pPr>
              <a:buNone/>
            </a:pPr>
            <a:r>
              <a:rPr lang="en-US" dirty="0" smtClean="0"/>
              <a:t>	In </a:t>
            </a:r>
            <a:r>
              <a:rPr lang="en-US" dirty="0"/>
              <a:t>signal processing a time to digital converter is used to convert a signal of sporadic pulses into a digital representation of their time indices.  Basically, it will output the arrival time for each incoming pulse.  These devices are used for measurements where the events occur infrequently.  In most cases the time to digital converters follow a discriminator.  </a:t>
            </a:r>
          </a:p>
        </p:txBody>
      </p:sp>
      <p:pic>
        <p:nvPicPr>
          <p:cNvPr id="4" name="Picture 3" descr="SANE_logo_noletter.png"/>
          <p:cNvPicPr>
            <a:picLocks noChangeAspect="1"/>
          </p:cNvPicPr>
          <p:nvPr/>
        </p:nvPicPr>
        <p:blipFill>
          <a:blip r:embed="rId2" cstate="print"/>
          <a:stretch>
            <a:fillRect/>
          </a:stretch>
        </p:blipFill>
        <p:spPr>
          <a:xfrm>
            <a:off x="7696200" y="5486400"/>
            <a:ext cx="1599962" cy="159996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 TO DIGITAL CONVERTERS</a:t>
            </a:r>
            <a:endParaRPr lang="en-US" dirty="0"/>
          </a:p>
        </p:txBody>
      </p:sp>
      <p:sp>
        <p:nvSpPr>
          <p:cNvPr id="3" name="Content Placeholder 2"/>
          <p:cNvSpPr>
            <a:spLocks noGrp="1"/>
          </p:cNvSpPr>
          <p:nvPr>
            <p:ph idx="1"/>
          </p:nvPr>
        </p:nvSpPr>
        <p:spPr/>
        <p:txBody>
          <a:bodyPr/>
          <a:lstStyle/>
          <a:p>
            <a:pPr>
              <a:buNone/>
            </a:pPr>
            <a:r>
              <a:rPr lang="en-US" dirty="0" smtClean="0"/>
              <a:t>	To </a:t>
            </a:r>
            <a:r>
              <a:rPr lang="en-US" dirty="0"/>
              <a:t>convert continuous signals to discrete digital numbers in signal processing, an analog to digital converter can be used.  An ADC can have several sources of errors; quantization, non-linearity, and aperture error</a:t>
            </a:r>
          </a:p>
          <a:p>
            <a:endParaRPr lang="en-US" dirty="0"/>
          </a:p>
        </p:txBody>
      </p:sp>
      <p:pic>
        <p:nvPicPr>
          <p:cNvPr id="4" name="Picture 3" descr="SANE_logo_noletter.png"/>
          <p:cNvPicPr>
            <a:picLocks noChangeAspect="1"/>
          </p:cNvPicPr>
          <p:nvPr/>
        </p:nvPicPr>
        <p:blipFill>
          <a:blip r:embed="rId2" cstate="print"/>
          <a:stretch>
            <a:fillRect/>
          </a:stretch>
        </p:blipFill>
        <p:spPr>
          <a:xfrm>
            <a:off x="7772400" y="5486400"/>
            <a:ext cx="1523762" cy="152376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LUCITE DETECTOR AND ME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POSITION RESOLUTION</a:t>
            </a:r>
          </a:p>
          <a:p>
            <a:endParaRPr lang="en-US" dirty="0"/>
          </a:p>
          <a:p>
            <a:endParaRPr lang="en-US" dirty="0" smtClean="0"/>
          </a:p>
          <a:p>
            <a:endParaRPr lang="en-US" dirty="0" smtClean="0"/>
          </a:p>
          <a:p>
            <a:endParaRPr lang="en-US" dirty="0"/>
          </a:p>
          <a:p>
            <a:endParaRPr lang="en-US" dirty="0" smtClean="0"/>
          </a:p>
          <a:p>
            <a:endParaRPr lang="en-US" dirty="0" smtClean="0"/>
          </a:p>
          <a:p>
            <a:r>
              <a:rPr lang="en-US" dirty="0" smtClean="0"/>
              <a:t>EFFICIENCY</a:t>
            </a:r>
          </a:p>
          <a:p>
            <a:pPr>
              <a:buNone/>
            </a:pPr>
            <a:r>
              <a:rPr lang="en-US" sz="2800" dirty="0" smtClean="0"/>
              <a:t># of hits on Lucite</a:t>
            </a:r>
          </a:p>
          <a:p>
            <a:pPr>
              <a:buNone/>
            </a:pPr>
            <a:r>
              <a:rPr lang="en-US" sz="2800" dirty="0" smtClean="0"/>
              <a:t># of hits on Big Cal</a:t>
            </a:r>
            <a:endParaRPr lang="en-US" sz="2800" dirty="0"/>
          </a:p>
        </p:txBody>
      </p:sp>
      <p:pic>
        <p:nvPicPr>
          <p:cNvPr id="4" name="Picture 3" descr="SANE_logo_noletter.png"/>
          <p:cNvPicPr>
            <a:picLocks noChangeAspect="1"/>
          </p:cNvPicPr>
          <p:nvPr/>
        </p:nvPicPr>
        <p:blipFill>
          <a:blip r:embed="rId3" cstate="print"/>
          <a:stretch>
            <a:fillRect/>
          </a:stretch>
        </p:blipFill>
        <p:spPr>
          <a:xfrm>
            <a:off x="7696438" y="5410438"/>
            <a:ext cx="1447562" cy="1447562"/>
          </a:xfrm>
          <a:prstGeom prst="rect">
            <a:avLst/>
          </a:prstGeom>
        </p:spPr>
      </p:pic>
      <p:pic>
        <p:nvPicPr>
          <p:cNvPr id="6" name="Picture 5" descr="400px-Graph-paper_svg.png"/>
          <p:cNvPicPr>
            <a:picLocks noChangeAspect="1"/>
          </p:cNvPicPr>
          <p:nvPr/>
        </p:nvPicPr>
        <p:blipFill>
          <a:blip r:embed="rId4" cstate="print"/>
          <a:stretch>
            <a:fillRect/>
          </a:stretch>
        </p:blipFill>
        <p:spPr>
          <a:xfrm>
            <a:off x="4648200" y="2286000"/>
            <a:ext cx="3581400" cy="2489200"/>
          </a:xfrm>
          <a:prstGeom prst="rect">
            <a:avLst/>
          </a:prstGeom>
        </p:spPr>
      </p:pic>
      <p:cxnSp>
        <p:nvCxnSpPr>
          <p:cNvPr id="8" name="Straight Connector 7"/>
          <p:cNvCxnSpPr/>
          <p:nvPr/>
        </p:nvCxnSpPr>
        <p:spPr>
          <a:xfrm>
            <a:off x="533400" y="5562600"/>
            <a:ext cx="25146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Arc 10"/>
          <p:cNvSpPr/>
          <p:nvPr/>
        </p:nvSpPr>
        <p:spPr>
          <a:xfrm rot="19255382">
            <a:off x="583429" y="2394557"/>
            <a:ext cx="3405142" cy="305948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Arc 11"/>
          <p:cNvSpPr/>
          <p:nvPr/>
        </p:nvSpPr>
        <p:spPr>
          <a:xfrm rot="19255382">
            <a:off x="743049" y="2740744"/>
            <a:ext cx="3143167" cy="274765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Arc 12"/>
          <p:cNvSpPr/>
          <p:nvPr/>
        </p:nvSpPr>
        <p:spPr>
          <a:xfrm rot="19255382">
            <a:off x="743049" y="3121744"/>
            <a:ext cx="3143167" cy="2747659"/>
          </a:xfrm>
          <a:prstGeom prst="arc">
            <a:avLst>
              <a:gd name="adj1" fmla="val 15621780"/>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Arc 13"/>
          <p:cNvSpPr/>
          <p:nvPr/>
        </p:nvSpPr>
        <p:spPr>
          <a:xfrm rot="19255382">
            <a:off x="743049" y="3426997"/>
            <a:ext cx="3143167" cy="2747659"/>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6" name="Straight Connector 15"/>
          <p:cNvCxnSpPr>
            <a:stCxn id="11" idx="0"/>
            <a:endCxn id="12" idx="0"/>
          </p:cNvCxnSpPr>
          <p:nvPr/>
        </p:nvCxnSpPr>
        <p:spPr>
          <a:xfrm rot="10800000" flipH="1" flipV="1">
            <a:off x="1321707" y="2736759"/>
            <a:ext cx="126914" cy="3113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2"/>
            <a:endCxn id="12" idx="2"/>
          </p:cNvCxnSpPr>
          <p:nvPr/>
        </p:nvCxnSpPr>
        <p:spPr>
          <a:xfrm rot="5400000">
            <a:off x="3434758" y="2950957"/>
            <a:ext cx="272844" cy="730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3" idx="0"/>
            <a:endCxn id="14" idx="0"/>
          </p:cNvCxnSpPr>
          <p:nvPr/>
        </p:nvCxnSpPr>
        <p:spPr>
          <a:xfrm rot="16200000" flipH="1">
            <a:off x="1289629" y="3575329"/>
            <a:ext cx="148237" cy="16974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3" idx="2"/>
          </p:cNvCxnSpPr>
          <p:nvPr/>
        </p:nvCxnSpPr>
        <p:spPr>
          <a:xfrm rot="5400000">
            <a:off x="3367382" y="3642728"/>
            <a:ext cx="305095" cy="29449"/>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752600" y="3962400"/>
            <a:ext cx="1199303" cy="369332"/>
          </a:xfrm>
          <a:prstGeom prst="rect">
            <a:avLst/>
          </a:prstGeom>
          <a:noFill/>
        </p:spPr>
        <p:txBody>
          <a:bodyPr wrap="square" rtlCol="0">
            <a:spAutoFit/>
          </a:bodyPr>
          <a:lstStyle/>
          <a:p>
            <a:r>
              <a:rPr lang="en-US" dirty="0" smtClean="0">
                <a:solidFill>
                  <a:schemeClr val="accent2"/>
                </a:solidFill>
              </a:rPr>
              <a:t>Lucite Bars</a:t>
            </a:r>
            <a:endParaRPr lang="en-US" dirty="0">
              <a:solidFill>
                <a:schemeClr val="accent2"/>
              </a:solidFill>
            </a:endParaRPr>
          </a:p>
        </p:txBody>
      </p:sp>
      <p:sp>
        <p:nvSpPr>
          <p:cNvPr id="28" name="TextBox 27"/>
          <p:cNvSpPr txBox="1"/>
          <p:nvPr/>
        </p:nvSpPr>
        <p:spPr>
          <a:xfrm>
            <a:off x="5791200" y="1905000"/>
            <a:ext cx="811441" cy="369332"/>
          </a:xfrm>
          <a:prstGeom prst="rect">
            <a:avLst/>
          </a:prstGeom>
          <a:noFill/>
        </p:spPr>
        <p:txBody>
          <a:bodyPr wrap="none" rtlCol="0">
            <a:spAutoFit/>
          </a:bodyPr>
          <a:lstStyle/>
          <a:p>
            <a:r>
              <a:rPr lang="en-US" dirty="0" smtClean="0">
                <a:solidFill>
                  <a:schemeClr val="accent2"/>
                </a:solidFill>
              </a:rPr>
              <a:t>Big Cal</a:t>
            </a:r>
            <a:endParaRPr lang="en-US" dirty="0">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Measure </a:t>
            </a:r>
            <a:r>
              <a:rPr lang="en-US" dirty="0"/>
              <a:t>the </a:t>
            </a:r>
            <a:r>
              <a:rPr lang="en-US" dirty="0" smtClean="0"/>
              <a:t>moments </a:t>
            </a:r>
            <a:r>
              <a:rPr lang="en-US" dirty="0"/>
              <a:t>of the </a:t>
            </a:r>
            <a:r>
              <a:rPr lang="en-US" dirty="0" smtClean="0"/>
              <a:t>deep </a:t>
            </a:r>
            <a:r>
              <a:rPr lang="en-US" dirty="0"/>
              <a:t>inelastic scattering polarized structure functions </a:t>
            </a:r>
            <a:r>
              <a:rPr lang="en-US" dirty="0" smtClean="0"/>
              <a:t>g</a:t>
            </a:r>
            <a:r>
              <a:rPr lang="en-US" baseline="-25000" dirty="0" smtClean="0"/>
              <a:t>1</a:t>
            </a:r>
            <a:r>
              <a:rPr lang="en-US" dirty="0" smtClean="0"/>
              <a:t>(x,Q</a:t>
            </a:r>
            <a:r>
              <a:rPr lang="en-US" baseline="30000" dirty="0" smtClean="0"/>
              <a:t>2</a:t>
            </a:r>
            <a:r>
              <a:rPr lang="en-US" dirty="0" smtClean="0"/>
              <a:t>) </a:t>
            </a:r>
            <a:r>
              <a:rPr lang="en-US" dirty="0"/>
              <a:t>and </a:t>
            </a:r>
            <a:r>
              <a:rPr lang="en-US" dirty="0" smtClean="0"/>
              <a:t>g</a:t>
            </a:r>
            <a:r>
              <a:rPr lang="en-US" baseline="-25000" dirty="0" smtClean="0"/>
              <a:t>2</a:t>
            </a:r>
            <a:r>
              <a:rPr lang="en-US" dirty="0" smtClean="0"/>
              <a:t>(x,Q</a:t>
            </a:r>
            <a:r>
              <a:rPr lang="en-US" baseline="30000" dirty="0" smtClean="0"/>
              <a:t>2</a:t>
            </a:r>
            <a:r>
              <a:rPr lang="en-US" dirty="0" smtClean="0"/>
              <a:t>) </a:t>
            </a:r>
            <a:r>
              <a:rPr lang="en-US" dirty="0"/>
              <a:t>for </a:t>
            </a:r>
            <a:r>
              <a:rPr lang="en-US" dirty="0" smtClean="0"/>
              <a:t>x=0.3&lt;x </a:t>
            </a:r>
            <a:r>
              <a:rPr lang="en-US" dirty="0" err="1" smtClean="0"/>
              <a:t>Bjorken</a:t>
            </a:r>
            <a:r>
              <a:rPr lang="en-US" dirty="0" smtClean="0"/>
              <a:t>&lt;0.8 and 2.5&lt;Q2&lt;6.5 GeV</a:t>
            </a:r>
            <a:r>
              <a:rPr lang="en-US" baseline="30000" dirty="0" smtClean="0"/>
              <a:t>2</a:t>
            </a:r>
            <a:r>
              <a:rPr lang="en-US" dirty="0" smtClean="0"/>
              <a:t> </a:t>
            </a:r>
            <a:r>
              <a:rPr lang="en-US" dirty="0"/>
              <a:t>for </a:t>
            </a:r>
            <a:r>
              <a:rPr lang="en-US" dirty="0" smtClean="0"/>
              <a:t>protons.</a:t>
            </a:r>
          </a:p>
          <a:p>
            <a:r>
              <a:rPr lang="en-US" dirty="0" smtClean="0"/>
              <a:t>In addition to the spin structure functions g</a:t>
            </a:r>
            <a:r>
              <a:rPr lang="en-US" baseline="-25000" dirty="0" smtClean="0"/>
              <a:t>1</a:t>
            </a:r>
            <a:r>
              <a:rPr lang="en-US" dirty="0" smtClean="0"/>
              <a:t> and g</a:t>
            </a:r>
            <a:r>
              <a:rPr lang="en-US" baseline="-25000" dirty="0" smtClean="0"/>
              <a:t>2</a:t>
            </a:r>
            <a:r>
              <a:rPr lang="en-US" dirty="0" smtClean="0"/>
              <a:t>, we also want to measure the physics asymmetries A</a:t>
            </a:r>
            <a:r>
              <a:rPr lang="en-US" baseline="-25000" dirty="0" smtClean="0"/>
              <a:t>1</a:t>
            </a:r>
            <a:r>
              <a:rPr lang="en-US" dirty="0" smtClean="0"/>
              <a:t> and A</a:t>
            </a:r>
            <a:r>
              <a:rPr lang="en-US" baseline="-25000" dirty="0" smtClean="0"/>
              <a:t>2</a:t>
            </a:r>
            <a:r>
              <a:rPr lang="en-US" dirty="0" smtClean="0"/>
              <a:t>.</a:t>
            </a:r>
          </a:p>
          <a:p>
            <a:r>
              <a:rPr lang="en-US" dirty="0" smtClean="0"/>
              <a:t>We would also like to use our measured g</a:t>
            </a:r>
            <a:r>
              <a:rPr lang="en-US" baseline="-25000" dirty="0" smtClean="0"/>
              <a:t>2</a:t>
            </a:r>
            <a:r>
              <a:rPr lang="en-US" dirty="0" smtClean="0"/>
              <a:t> to study quark-gluon correlations/interactions.</a:t>
            </a:r>
          </a:p>
          <a:p>
            <a:r>
              <a:rPr lang="en-US" dirty="0" smtClean="0"/>
              <a:t>Goal </a:t>
            </a:r>
            <a:r>
              <a:rPr lang="en-US" dirty="0"/>
              <a:t>is to learn all we can about proton </a:t>
            </a:r>
            <a:r>
              <a:rPr lang="en-US" dirty="0" err="1"/>
              <a:t>SSf's</a:t>
            </a:r>
            <a:r>
              <a:rPr lang="en-US" dirty="0"/>
              <a:t> from an inclusive double polarization </a:t>
            </a:r>
            <a:r>
              <a:rPr lang="en-US" dirty="0" smtClean="0"/>
              <a:t>measurement</a:t>
            </a:r>
          </a:p>
        </p:txBody>
      </p:sp>
      <p:pic>
        <p:nvPicPr>
          <p:cNvPr id="4" name="Picture 3" descr="SANE_logo_noletter.png"/>
          <p:cNvPicPr>
            <a:picLocks noChangeAspect="1"/>
          </p:cNvPicPr>
          <p:nvPr/>
        </p:nvPicPr>
        <p:blipFill>
          <a:blip r:embed="rId2" cstate="print"/>
          <a:stretch>
            <a:fillRect/>
          </a:stretch>
        </p:blipFill>
        <p:spPr>
          <a:xfrm>
            <a:off x="7848600" y="5562600"/>
            <a:ext cx="1295400" cy="12954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pic>
        <p:nvPicPr>
          <p:cNvPr id="4" name="Content Placeholder 3" descr="NCAT_Bulldog_Logo.png"/>
          <p:cNvPicPr>
            <a:picLocks noGrp="1" noChangeAspect="1"/>
          </p:cNvPicPr>
          <p:nvPr>
            <p:ph idx="1"/>
          </p:nvPr>
        </p:nvPicPr>
        <p:blipFill>
          <a:blip r:embed="rId2" cstate="print"/>
          <a:stretch>
            <a:fillRect/>
          </a:stretch>
        </p:blipFill>
        <p:spPr>
          <a:xfrm>
            <a:off x="2971800" y="1524000"/>
            <a:ext cx="3257550" cy="3305175"/>
          </a:xfrm>
        </p:spPr>
      </p:pic>
      <p:sp>
        <p:nvSpPr>
          <p:cNvPr id="5" name="TextBox 4"/>
          <p:cNvSpPr txBox="1"/>
          <p:nvPr/>
        </p:nvSpPr>
        <p:spPr>
          <a:xfrm>
            <a:off x="2590800" y="5486400"/>
            <a:ext cx="4197752" cy="1015663"/>
          </a:xfrm>
          <a:prstGeom prst="rect">
            <a:avLst/>
          </a:prstGeom>
          <a:noFill/>
        </p:spPr>
        <p:txBody>
          <a:bodyPr wrap="none" rtlCol="0">
            <a:spAutoFit/>
          </a:bodyPr>
          <a:lstStyle/>
          <a:p>
            <a:r>
              <a:rPr lang="en-US" sz="6000" dirty="0" smtClean="0">
                <a:effectLst>
                  <a:glow rad="139700">
                    <a:schemeClr val="accent1">
                      <a:satMod val="175000"/>
                      <a:alpha val="40000"/>
                    </a:schemeClr>
                  </a:glow>
                </a:effectLst>
              </a:rPr>
              <a:t>AGGIE PRIDE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a:t>M</a:t>
            </a:r>
            <a:r>
              <a:rPr lang="en-US" dirty="0" smtClean="0"/>
              <a:t>easure </a:t>
            </a:r>
            <a:r>
              <a:rPr lang="en-US" dirty="0"/>
              <a:t>inclusive spin asymmetries for two orientations of target spin relative to beam helicity (</a:t>
            </a:r>
            <a:r>
              <a:rPr lang="en-US" dirty="0" smtClean="0"/>
              <a:t>anti-parallel </a:t>
            </a:r>
            <a:r>
              <a:rPr lang="en-US" dirty="0"/>
              <a:t>and near-perpendicular</a:t>
            </a:r>
            <a:r>
              <a:rPr lang="en-US" dirty="0" smtClean="0"/>
              <a:t>)</a:t>
            </a:r>
          </a:p>
          <a:p>
            <a:r>
              <a:rPr lang="en-US" dirty="0" smtClean="0"/>
              <a:t>The technique is double polarization inclusive scattering (mentioned previously). The target polarization is relative to the beam direction. More specifically the perpendicular orientation is horizontal, meaning that it is still in plane with the beam.</a:t>
            </a:r>
            <a:r>
              <a:rPr lang="en-US" dirty="0"/>
              <a:t/>
            </a:r>
            <a:br>
              <a:rPr lang="en-US" dirty="0"/>
            </a:br>
            <a:endParaRPr lang="en-US" dirty="0"/>
          </a:p>
        </p:txBody>
      </p:sp>
      <p:pic>
        <p:nvPicPr>
          <p:cNvPr id="4" name="Picture 3" descr="SANE_logo_noletter.png"/>
          <p:cNvPicPr>
            <a:picLocks noChangeAspect="1"/>
          </p:cNvPicPr>
          <p:nvPr/>
        </p:nvPicPr>
        <p:blipFill>
          <a:blip r:embed="rId2" cstate="print"/>
          <a:stretch>
            <a:fillRect/>
          </a:stretch>
        </p:blipFill>
        <p:spPr>
          <a:xfrm>
            <a:off x="7544038" y="5258038"/>
            <a:ext cx="1599962" cy="159996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019800"/>
            <a:ext cx="5486400" cy="533400"/>
          </a:xfrm>
        </p:spPr>
        <p:txBody>
          <a:bodyPr>
            <a:noAutofit/>
          </a:bodyPr>
          <a:lstStyle/>
          <a:p>
            <a:pPr algn="ctr"/>
            <a:r>
              <a:rPr lang="en-US" sz="7200" dirty="0" smtClean="0"/>
              <a:t>SANE LAYOUT</a:t>
            </a:r>
            <a:endParaRPr lang="en-US" sz="7200" dirty="0"/>
          </a:p>
        </p:txBody>
      </p:sp>
      <p:pic>
        <p:nvPicPr>
          <p:cNvPr id="1026" name="Picture 2"/>
          <p:cNvPicPr>
            <a:picLocks noGrp="1" noChangeAspect="1" noChangeArrowheads="1"/>
          </p:cNvPicPr>
          <p:nvPr>
            <p:ph type="pic" idx="1"/>
          </p:nvPr>
        </p:nvPicPr>
        <p:blipFill>
          <a:blip r:embed="rId2" cstate="print"/>
          <a:srcRect t="7129" b="7129"/>
          <a:stretch>
            <a:fillRect/>
          </a:stretch>
        </p:blipFill>
        <p:spPr bwMode="auto">
          <a:xfrm>
            <a:off x="2590800" y="533400"/>
            <a:ext cx="6553200" cy="5029200"/>
          </a:xfrm>
          <a:prstGeom prst="rect">
            <a:avLst/>
          </a:prstGeom>
          <a:noFill/>
          <a:ln w="9525">
            <a:noFill/>
            <a:miter lim="800000"/>
            <a:headEnd/>
            <a:tailEnd/>
          </a:ln>
        </p:spPr>
      </p:pic>
      <p:sp>
        <p:nvSpPr>
          <p:cNvPr id="6" name="Rectangle 5"/>
          <p:cNvSpPr/>
          <p:nvPr/>
        </p:nvSpPr>
        <p:spPr>
          <a:xfrm>
            <a:off x="0" y="0"/>
            <a:ext cx="8915400" cy="4770537"/>
          </a:xfrm>
          <a:prstGeom prst="rect">
            <a:avLst/>
          </a:prstGeom>
        </p:spPr>
        <p:txBody>
          <a:bodyPr wrap="square">
            <a:spAutoFit/>
          </a:bodyPr>
          <a:lstStyle/>
          <a:p>
            <a:endParaRPr lang="en-US" sz="4400" dirty="0" smtClean="0"/>
          </a:p>
          <a:p>
            <a:r>
              <a:rPr lang="en-US" sz="2000" b="1" dirty="0" smtClean="0"/>
              <a:t>Target:</a:t>
            </a:r>
          </a:p>
          <a:p>
            <a:pPr>
              <a:buFont typeface="Arial" pitchFamily="34" charset="0"/>
              <a:buChar char="•"/>
            </a:pPr>
            <a:r>
              <a:rPr lang="en-US" sz="2000" dirty="0" smtClean="0"/>
              <a:t>Polarized NH3 target (</a:t>
            </a:r>
            <a:r>
              <a:rPr lang="en-US" sz="2000" dirty="0" err="1" smtClean="0"/>
              <a:t>UVa</a:t>
            </a:r>
            <a:r>
              <a:rPr lang="en-US" sz="2000" dirty="0" smtClean="0"/>
              <a:t>)</a:t>
            </a:r>
          </a:p>
          <a:p>
            <a:pPr>
              <a:buFont typeface="Arial" pitchFamily="34" charset="0"/>
              <a:buChar char="•"/>
            </a:pPr>
            <a:r>
              <a:rPr lang="en-US" sz="2000" dirty="0" smtClean="0"/>
              <a:t>5T field</a:t>
            </a:r>
          </a:p>
          <a:p>
            <a:r>
              <a:rPr lang="en-US" sz="2000" b="1" dirty="0" err="1" smtClean="0"/>
              <a:t>Beamline</a:t>
            </a:r>
            <a:r>
              <a:rPr lang="en-US" sz="2000" b="1" dirty="0" smtClean="0"/>
              <a:t>:</a:t>
            </a:r>
          </a:p>
          <a:p>
            <a:pPr>
              <a:buFont typeface="Arial" pitchFamily="34" charset="0"/>
              <a:buChar char="•"/>
            </a:pPr>
            <a:r>
              <a:rPr lang="en-US" sz="2000" dirty="0" smtClean="0"/>
              <a:t>Chicane</a:t>
            </a:r>
          </a:p>
          <a:p>
            <a:pPr>
              <a:buFont typeface="Arial" pitchFamily="34" charset="0"/>
              <a:buChar char="•"/>
            </a:pPr>
            <a:r>
              <a:rPr lang="en-US" sz="2000" dirty="0" smtClean="0"/>
              <a:t>Helium Bag (Mississippi State)</a:t>
            </a:r>
          </a:p>
          <a:p>
            <a:r>
              <a:rPr lang="en-US" sz="2000" b="1" dirty="0" smtClean="0"/>
              <a:t>Electron Arm:</a:t>
            </a:r>
          </a:p>
          <a:p>
            <a:pPr>
              <a:buFont typeface="Arial" pitchFamily="34" charset="0"/>
              <a:buChar char="•"/>
            </a:pPr>
            <a:r>
              <a:rPr lang="en-US" sz="2000" dirty="0" smtClean="0"/>
              <a:t>Tracker (</a:t>
            </a:r>
            <a:r>
              <a:rPr lang="en-US" sz="2000" dirty="0" err="1" smtClean="0"/>
              <a:t>Nofolk</a:t>
            </a:r>
            <a:r>
              <a:rPr lang="en-US" sz="2000" dirty="0" smtClean="0"/>
              <a:t> State U., Regina)</a:t>
            </a:r>
          </a:p>
          <a:p>
            <a:pPr>
              <a:buFont typeface="Arial" pitchFamily="34" charset="0"/>
              <a:buChar char="•"/>
            </a:pPr>
            <a:r>
              <a:rPr lang="en-US" sz="2000" dirty="0" smtClean="0"/>
              <a:t>Cerenkov (Temple)</a:t>
            </a:r>
          </a:p>
          <a:p>
            <a:pPr>
              <a:buFont typeface="Arial" pitchFamily="34" charset="0"/>
              <a:buChar char="•"/>
            </a:pPr>
            <a:r>
              <a:rPr lang="en-US" sz="2000" dirty="0" smtClean="0"/>
              <a:t>Lucite (North Carolina A&amp;T)</a:t>
            </a:r>
          </a:p>
          <a:p>
            <a:pPr>
              <a:buFont typeface="Arial" pitchFamily="34" charset="0"/>
              <a:buChar char="•"/>
            </a:pPr>
            <a:r>
              <a:rPr lang="en-US" sz="2000" dirty="0" err="1" smtClean="0"/>
              <a:t>BigCal</a:t>
            </a:r>
            <a:r>
              <a:rPr lang="en-US" sz="2000" dirty="0" smtClean="0"/>
              <a:t> (IHEP </a:t>
            </a:r>
            <a:r>
              <a:rPr lang="en-US" sz="2000" dirty="0" err="1" smtClean="0"/>
              <a:t>Protvino,W&amp;M,Lanzhou</a:t>
            </a:r>
            <a:r>
              <a:rPr lang="en-US" sz="2000" dirty="0" smtClean="0"/>
              <a:t>)</a:t>
            </a:r>
          </a:p>
          <a:p>
            <a:r>
              <a:rPr lang="en-US" sz="2000" b="1" dirty="0" smtClean="0"/>
              <a:t>Other Physics:</a:t>
            </a:r>
          </a:p>
          <a:p>
            <a:pPr>
              <a:buFont typeface="Arial" pitchFamily="34" charset="0"/>
              <a:buChar char="•"/>
            </a:pPr>
            <a:r>
              <a:rPr lang="en-US" sz="2000" dirty="0" smtClean="0"/>
              <a:t>HMS detector</a:t>
            </a:r>
          </a:p>
        </p:txBody>
      </p:sp>
      <p:pic>
        <p:nvPicPr>
          <p:cNvPr id="7" name="Picture 6" descr="SANE_logo_noletter.png"/>
          <p:cNvPicPr>
            <a:picLocks noChangeAspect="1"/>
          </p:cNvPicPr>
          <p:nvPr/>
        </p:nvPicPr>
        <p:blipFill>
          <a:blip r:embed="rId3" cstate="print"/>
          <a:stretch>
            <a:fillRect/>
          </a:stretch>
        </p:blipFill>
        <p:spPr>
          <a:xfrm>
            <a:off x="7620000" y="5334000"/>
            <a:ext cx="1752362" cy="1752362"/>
          </a:xfrm>
          <a:prstGeom prst="rect">
            <a:avLst/>
          </a:prstGeom>
        </p:spPr>
      </p:pic>
      <p:sp>
        <p:nvSpPr>
          <p:cNvPr id="8" name="TextBox 7"/>
          <p:cNvSpPr txBox="1"/>
          <p:nvPr/>
        </p:nvSpPr>
        <p:spPr>
          <a:xfrm>
            <a:off x="7696200" y="1828800"/>
            <a:ext cx="1055610" cy="461665"/>
          </a:xfrm>
          <a:prstGeom prst="rect">
            <a:avLst/>
          </a:prstGeom>
          <a:noFill/>
        </p:spPr>
        <p:txBody>
          <a:bodyPr wrap="none" rtlCol="0">
            <a:spAutoFit/>
          </a:bodyPr>
          <a:lstStyle/>
          <a:p>
            <a:r>
              <a:rPr lang="en-US" sz="2400" b="1" u="sng" dirty="0" smtClean="0">
                <a:solidFill>
                  <a:srgbClr val="FF0000"/>
                </a:solidFill>
              </a:rPr>
              <a:t>LUCITE</a:t>
            </a:r>
            <a:endParaRPr lang="en-US" sz="2400" b="1" u="sng"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566738"/>
          </a:xfrm>
        </p:spPr>
        <p:txBody>
          <a:bodyPr>
            <a:noAutofit/>
          </a:bodyPr>
          <a:lstStyle/>
          <a:p>
            <a:pPr algn="ctr"/>
            <a:r>
              <a:rPr lang="en-US" sz="3600" dirty="0" smtClean="0"/>
              <a:t>COMPUTER SIMULATED VIEW OF BETA</a:t>
            </a:r>
            <a:endParaRPr lang="en-US" sz="3600" dirty="0"/>
          </a:p>
        </p:txBody>
      </p:sp>
      <p:pic>
        <p:nvPicPr>
          <p:cNvPr id="7" name="Picture Placeholder 6" descr="Geant3_3dfront.png"/>
          <p:cNvPicPr>
            <a:picLocks noGrp="1" noChangeAspect="1"/>
          </p:cNvPicPr>
          <p:nvPr>
            <p:ph type="pic" idx="1"/>
          </p:nvPr>
        </p:nvPicPr>
        <p:blipFill>
          <a:blip r:embed="rId2" cstate="print"/>
          <a:srcRect t="8807" b="8807"/>
          <a:stretch>
            <a:fillRect/>
          </a:stretch>
        </p:blipFill>
        <p:spPr>
          <a:xfrm>
            <a:off x="3352800" y="3429000"/>
            <a:ext cx="5181600" cy="2743200"/>
          </a:xfrm>
        </p:spPr>
      </p:pic>
      <p:sp>
        <p:nvSpPr>
          <p:cNvPr id="4" name="Text Placeholder 3"/>
          <p:cNvSpPr>
            <a:spLocks noGrp="1"/>
          </p:cNvSpPr>
          <p:nvPr>
            <p:ph type="body" sz="half" idx="2"/>
          </p:nvPr>
        </p:nvSpPr>
        <p:spPr>
          <a:xfrm>
            <a:off x="0" y="762000"/>
            <a:ext cx="7924800" cy="4343400"/>
          </a:xfrm>
        </p:spPr>
        <p:txBody>
          <a:bodyPr>
            <a:noAutofit/>
          </a:bodyPr>
          <a:lstStyle/>
          <a:p>
            <a:r>
              <a:rPr lang="en-US" sz="2000" dirty="0" smtClean="0"/>
              <a:t>Big Electron Telescope Array</a:t>
            </a:r>
          </a:p>
          <a:p>
            <a:pPr>
              <a:buFont typeface="Arial" pitchFamily="34" charset="0"/>
              <a:buChar char="•"/>
            </a:pPr>
            <a:r>
              <a:rPr lang="en-US" sz="2000" dirty="0" err="1" smtClean="0"/>
              <a:t>BigCal</a:t>
            </a:r>
            <a:r>
              <a:rPr lang="en-US" sz="2000" dirty="0" smtClean="0"/>
              <a:t> lead glass calorimeter: main detector, being built for </a:t>
            </a:r>
            <a:r>
              <a:rPr lang="en-US" sz="2000" dirty="0" err="1" smtClean="0"/>
              <a:t>Gep</a:t>
            </a:r>
            <a:r>
              <a:rPr lang="en-US" sz="2000" dirty="0" smtClean="0"/>
              <a:t>-III</a:t>
            </a:r>
          </a:p>
          <a:p>
            <a:pPr>
              <a:buFont typeface="Arial" pitchFamily="34" charset="0"/>
              <a:buChar char="•"/>
            </a:pPr>
            <a:r>
              <a:rPr lang="en-US" sz="2000" dirty="0" smtClean="0"/>
              <a:t>Gas Cherenkov: main </a:t>
            </a:r>
            <a:r>
              <a:rPr lang="en-US" sz="2000" dirty="0" err="1" smtClean="0"/>
              <a:t>pion</a:t>
            </a:r>
            <a:r>
              <a:rPr lang="en-US" sz="2000" dirty="0" smtClean="0"/>
              <a:t> rejection</a:t>
            </a:r>
          </a:p>
          <a:p>
            <a:pPr>
              <a:buFont typeface="Arial" pitchFamily="34" charset="0"/>
              <a:buChar char="•"/>
            </a:pPr>
            <a:r>
              <a:rPr lang="en-US" sz="2000" dirty="0" smtClean="0"/>
              <a:t>Tracking Lucite </a:t>
            </a:r>
            <a:r>
              <a:rPr lang="en-US" sz="2000" dirty="0" err="1" smtClean="0"/>
              <a:t>Hodoscope</a:t>
            </a:r>
            <a:endParaRPr lang="en-US" sz="2000" dirty="0" smtClean="0"/>
          </a:p>
          <a:p>
            <a:pPr>
              <a:buFont typeface="Arial" pitchFamily="34" charset="0"/>
              <a:buChar char="•"/>
            </a:pPr>
            <a:r>
              <a:rPr lang="en-US" sz="2000" dirty="0" smtClean="0"/>
              <a:t>Tracking fiber-on-</a:t>
            </a:r>
            <a:r>
              <a:rPr lang="en-US" sz="2000" dirty="0" err="1" smtClean="0"/>
              <a:t>scintillator</a:t>
            </a:r>
            <a:r>
              <a:rPr lang="en-US" sz="2000" dirty="0" smtClean="0"/>
              <a:t> forward tracking </a:t>
            </a:r>
            <a:r>
              <a:rPr lang="en-US" sz="2000" dirty="0" err="1" smtClean="0"/>
              <a:t>hodoscope</a:t>
            </a:r>
            <a:endParaRPr lang="en-US" sz="2000" dirty="0" smtClean="0"/>
          </a:p>
          <a:p>
            <a:pPr>
              <a:buFont typeface="Arial" pitchFamily="34" charset="0"/>
              <a:buChar char="•"/>
            </a:pPr>
            <a:r>
              <a:rPr lang="en-US" sz="2000" dirty="0" smtClean="0"/>
              <a:t>BETA’s characteristics</a:t>
            </a:r>
          </a:p>
          <a:p>
            <a:pPr marL="342900" indent="-342900">
              <a:buFont typeface="+mj-lt"/>
              <a:buAutoNum type="arabicPeriod"/>
            </a:pPr>
            <a:r>
              <a:rPr lang="en-US" sz="2000" dirty="0" smtClean="0"/>
              <a:t>Effective solid angle = 0.194 </a:t>
            </a:r>
            <a:r>
              <a:rPr lang="en-US" sz="2000" dirty="0" err="1" smtClean="0"/>
              <a:t>sr</a:t>
            </a:r>
            <a:endParaRPr lang="en-US" sz="2000" dirty="0" smtClean="0"/>
          </a:p>
          <a:p>
            <a:pPr marL="342900" indent="-342900">
              <a:buFont typeface="+mj-lt"/>
              <a:buAutoNum type="arabicPeriod"/>
            </a:pPr>
            <a:r>
              <a:rPr lang="en-US" sz="2000" dirty="0" smtClean="0"/>
              <a:t>Energy resolution 5%/√E(</a:t>
            </a:r>
            <a:r>
              <a:rPr lang="en-US" sz="2000" dirty="0" err="1" smtClean="0"/>
              <a:t>GeV</a:t>
            </a:r>
            <a:r>
              <a:rPr lang="en-US" sz="2000" dirty="0" smtClean="0"/>
              <a:t>)</a:t>
            </a:r>
          </a:p>
          <a:p>
            <a:pPr marL="342900" indent="-342900">
              <a:buFont typeface="+mj-lt"/>
              <a:buAutoNum type="arabicPeriod"/>
            </a:pPr>
            <a:r>
              <a:rPr lang="en-US" sz="2000" dirty="0" smtClean="0"/>
              <a:t>Angular resolution &lt; 0.8⁰</a:t>
            </a:r>
          </a:p>
          <a:p>
            <a:pPr marL="342900" indent="-342900">
              <a:buFont typeface="+mj-lt"/>
              <a:buAutoNum type="arabicPeriod"/>
            </a:pPr>
            <a:r>
              <a:rPr lang="en-US" sz="2000" dirty="0" smtClean="0"/>
              <a:t>1000:1 </a:t>
            </a:r>
            <a:r>
              <a:rPr lang="en-US" sz="2000" dirty="0" err="1" smtClean="0"/>
              <a:t>pion</a:t>
            </a:r>
            <a:r>
              <a:rPr lang="en-US" sz="2000" dirty="0" smtClean="0"/>
              <a:t> rejection</a:t>
            </a:r>
          </a:p>
          <a:p>
            <a:pPr marL="342900" indent="-342900">
              <a:buFont typeface="+mj-lt"/>
              <a:buAutoNum type="arabicPeriod"/>
            </a:pPr>
            <a:r>
              <a:rPr lang="en-US" sz="2000" dirty="0" smtClean="0"/>
              <a:t>Vertex resolution ~ 5 mm</a:t>
            </a:r>
          </a:p>
          <a:p>
            <a:pPr marL="342900" indent="-342900">
              <a:buFont typeface="+mj-lt"/>
              <a:buAutoNum type="arabicPeriod"/>
            </a:pPr>
            <a:r>
              <a:rPr lang="en-US" sz="2000" dirty="0" smtClean="0"/>
              <a:t>Angular resolution ~ 1 </a:t>
            </a:r>
            <a:r>
              <a:rPr lang="en-US" sz="2000" dirty="0" err="1" smtClean="0"/>
              <a:t>mr</a:t>
            </a:r>
            <a:endParaRPr lang="en-US" sz="2000" dirty="0" smtClean="0"/>
          </a:p>
          <a:p>
            <a:pPr marL="342900" indent="-342900">
              <a:buFont typeface="Arial" pitchFamily="34" charset="0"/>
              <a:buChar char="•"/>
            </a:pPr>
            <a:endParaRPr lang="en-US" sz="2000" dirty="0" smtClean="0"/>
          </a:p>
          <a:p>
            <a:pPr marL="342900" indent="-342900">
              <a:buFont typeface="+mj-lt"/>
              <a:buAutoNum type="arabicPeriod"/>
            </a:pPr>
            <a:endParaRPr lang="en-US" dirty="0" smtClean="0"/>
          </a:p>
          <a:p>
            <a:endParaRPr lang="en-US" dirty="0"/>
          </a:p>
        </p:txBody>
      </p:sp>
      <p:sp>
        <p:nvSpPr>
          <p:cNvPr id="8" name="TextBox 7"/>
          <p:cNvSpPr txBox="1"/>
          <p:nvPr/>
        </p:nvSpPr>
        <p:spPr>
          <a:xfrm>
            <a:off x="7239000" y="2590800"/>
            <a:ext cx="1905000" cy="381000"/>
          </a:xfrm>
          <a:prstGeom prst="rect">
            <a:avLst/>
          </a:prstGeom>
          <a:noFill/>
        </p:spPr>
        <p:txBody>
          <a:bodyPr wrap="square" rtlCol="0">
            <a:spAutoFit/>
          </a:bodyPr>
          <a:lstStyle/>
          <a:p>
            <a:r>
              <a:rPr lang="en-US" dirty="0" smtClean="0">
                <a:solidFill>
                  <a:srgbClr val="7030A0"/>
                </a:solidFill>
              </a:rPr>
              <a:t>BIGCAL</a:t>
            </a:r>
            <a:endParaRPr lang="en-US" dirty="0">
              <a:solidFill>
                <a:srgbClr val="7030A0"/>
              </a:solidFill>
            </a:endParaRPr>
          </a:p>
        </p:txBody>
      </p:sp>
      <p:sp>
        <p:nvSpPr>
          <p:cNvPr id="9" name="TextBox 8"/>
          <p:cNvSpPr txBox="1"/>
          <p:nvPr/>
        </p:nvSpPr>
        <p:spPr>
          <a:xfrm>
            <a:off x="5867400" y="2895600"/>
            <a:ext cx="1188467" cy="523220"/>
          </a:xfrm>
          <a:prstGeom prst="rect">
            <a:avLst/>
          </a:prstGeom>
          <a:noFill/>
        </p:spPr>
        <p:txBody>
          <a:bodyPr wrap="none" rtlCol="0">
            <a:spAutoFit/>
          </a:bodyPr>
          <a:lstStyle/>
          <a:p>
            <a:r>
              <a:rPr lang="en-US" sz="2800" dirty="0" smtClean="0">
                <a:solidFill>
                  <a:srgbClr val="FF0000"/>
                </a:solidFill>
              </a:rPr>
              <a:t>LUCITE</a:t>
            </a:r>
            <a:endParaRPr lang="en-US" sz="2800" dirty="0">
              <a:solidFill>
                <a:srgbClr val="FF0000"/>
              </a:solidFill>
            </a:endParaRPr>
          </a:p>
        </p:txBody>
      </p:sp>
      <p:sp>
        <p:nvSpPr>
          <p:cNvPr id="10" name="TextBox 9"/>
          <p:cNvSpPr txBox="1"/>
          <p:nvPr/>
        </p:nvSpPr>
        <p:spPr>
          <a:xfrm>
            <a:off x="4191000" y="3200400"/>
            <a:ext cx="1778692" cy="369332"/>
          </a:xfrm>
          <a:prstGeom prst="rect">
            <a:avLst/>
          </a:prstGeom>
          <a:noFill/>
        </p:spPr>
        <p:txBody>
          <a:bodyPr wrap="none" rtlCol="0">
            <a:spAutoFit/>
          </a:bodyPr>
          <a:lstStyle/>
          <a:p>
            <a:r>
              <a:rPr lang="en-US" dirty="0" smtClean="0">
                <a:solidFill>
                  <a:srgbClr val="92D050"/>
                </a:solidFill>
              </a:rPr>
              <a:t>GAS CHERENKOV</a:t>
            </a:r>
            <a:endParaRPr lang="en-US" dirty="0">
              <a:solidFill>
                <a:srgbClr val="92D050"/>
              </a:solidFill>
            </a:endParaRPr>
          </a:p>
        </p:txBody>
      </p:sp>
      <p:pic>
        <p:nvPicPr>
          <p:cNvPr id="11" name="Picture 10" descr="SANE_logo_noletter.png"/>
          <p:cNvPicPr>
            <a:picLocks noChangeAspect="1"/>
          </p:cNvPicPr>
          <p:nvPr/>
        </p:nvPicPr>
        <p:blipFill>
          <a:blip r:embed="rId3" cstate="print"/>
          <a:stretch>
            <a:fillRect/>
          </a:stretch>
        </p:blipFill>
        <p:spPr>
          <a:xfrm>
            <a:off x="7391400" y="5334000"/>
            <a:ext cx="1752600" cy="1752600"/>
          </a:xfrm>
          <a:prstGeom prst="rect">
            <a:avLst/>
          </a:prstGeom>
        </p:spPr>
      </p:pic>
      <p:cxnSp>
        <p:nvCxnSpPr>
          <p:cNvPr id="13" name="Straight Arrow Connector 12"/>
          <p:cNvCxnSpPr/>
          <p:nvPr/>
        </p:nvCxnSpPr>
        <p:spPr>
          <a:xfrm>
            <a:off x="5029200" y="3429000"/>
            <a:ext cx="914400" cy="914400"/>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5" name="Straight Arrow Connector 14"/>
          <p:cNvCxnSpPr/>
          <p:nvPr/>
        </p:nvCxnSpPr>
        <p:spPr>
          <a:xfrm rot="16200000" flipH="1">
            <a:off x="5867400" y="3581400"/>
            <a:ext cx="1219200" cy="3048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rot="16200000" flipH="1">
            <a:off x="7086600" y="3429000"/>
            <a:ext cx="1295400" cy="76200"/>
          </a:xfrm>
          <a:prstGeom prst="straightConnector1">
            <a:avLst/>
          </a:prstGeom>
          <a:ln>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LITTLE </a:t>
            </a:r>
            <a:r>
              <a:rPr lang="en-US" sz="2400" dirty="0" smtClean="0"/>
              <a:t>PHYSICS</a:t>
            </a:r>
            <a:endParaRPr lang="en-US" sz="2400" dirty="0"/>
          </a:p>
        </p:txBody>
      </p:sp>
      <p:sp>
        <p:nvSpPr>
          <p:cNvPr id="3" name="Content Placeholder 2"/>
          <p:cNvSpPr>
            <a:spLocks noGrp="1"/>
          </p:cNvSpPr>
          <p:nvPr>
            <p:ph idx="1"/>
          </p:nvPr>
        </p:nvSpPr>
        <p:spPr>
          <a:xfrm>
            <a:off x="457200" y="1524000"/>
            <a:ext cx="8229600" cy="4525963"/>
          </a:xfrm>
        </p:spPr>
        <p:txBody>
          <a:bodyPr/>
          <a:lstStyle/>
          <a:p>
            <a:r>
              <a:rPr lang="en-US" dirty="0" smtClean="0"/>
              <a:t>Cherenkov </a:t>
            </a:r>
            <a:r>
              <a:rPr lang="en-US" dirty="0" smtClean="0"/>
              <a:t>Radiation</a:t>
            </a:r>
          </a:p>
          <a:p>
            <a:endParaRPr lang="en-US" dirty="0" smtClean="0"/>
          </a:p>
          <a:p>
            <a:endParaRPr lang="en-US" dirty="0" smtClean="0"/>
          </a:p>
          <a:p>
            <a:r>
              <a:rPr lang="en-US" dirty="0" smtClean="0"/>
              <a:t>Total Internal Reflection</a:t>
            </a:r>
            <a:endParaRPr lang="en-US" dirty="0"/>
          </a:p>
        </p:txBody>
      </p:sp>
      <p:pic>
        <p:nvPicPr>
          <p:cNvPr id="4" name="Picture 3" descr="SANE_logo_noletter.png"/>
          <p:cNvPicPr>
            <a:picLocks noChangeAspect="1"/>
          </p:cNvPicPr>
          <p:nvPr/>
        </p:nvPicPr>
        <p:blipFill>
          <a:blip r:embed="rId2" cstate="print"/>
          <a:stretch>
            <a:fillRect/>
          </a:stretch>
        </p:blipFill>
        <p:spPr>
          <a:xfrm>
            <a:off x="7315438" y="5029438"/>
            <a:ext cx="1828562" cy="182856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05200"/>
            <a:ext cx="5486400" cy="566738"/>
          </a:xfrm>
        </p:spPr>
        <p:txBody>
          <a:bodyPr>
            <a:normAutofit/>
          </a:bodyPr>
          <a:lstStyle/>
          <a:p>
            <a:r>
              <a:rPr lang="en-US" sz="2800" dirty="0" smtClean="0">
                <a:solidFill>
                  <a:schemeClr val="tx2">
                    <a:lumMod val="60000"/>
                    <a:lumOff val="40000"/>
                  </a:schemeClr>
                </a:solidFill>
              </a:rPr>
              <a:t>CHERENKOV RADIATION</a:t>
            </a:r>
            <a:endParaRPr lang="en-US" sz="2800" dirty="0">
              <a:solidFill>
                <a:schemeClr val="tx2">
                  <a:lumMod val="60000"/>
                  <a:lumOff val="40000"/>
                </a:schemeClr>
              </a:solidFill>
            </a:endParaRPr>
          </a:p>
        </p:txBody>
      </p:sp>
      <p:pic>
        <p:nvPicPr>
          <p:cNvPr id="5" name="Picture Placeholder 4" descr="378px-Cherenkov_svg.png"/>
          <p:cNvPicPr>
            <a:picLocks noGrp="1" noChangeAspect="1"/>
          </p:cNvPicPr>
          <p:nvPr>
            <p:ph type="pic" idx="1"/>
          </p:nvPr>
        </p:nvPicPr>
        <p:blipFill>
          <a:blip r:embed="rId2" cstate="print"/>
          <a:srcRect t="9615" b="9615"/>
          <a:stretch>
            <a:fillRect/>
          </a:stretch>
        </p:blipFill>
        <p:spPr>
          <a:xfrm>
            <a:off x="1792288" y="612775"/>
            <a:ext cx="5675312" cy="3425825"/>
          </a:xfrm>
        </p:spPr>
      </p:pic>
      <p:sp>
        <p:nvSpPr>
          <p:cNvPr id="3" name="Content Placeholder 2"/>
          <p:cNvSpPr>
            <a:spLocks noGrp="1"/>
          </p:cNvSpPr>
          <p:nvPr>
            <p:ph type="body" sz="half" idx="2"/>
          </p:nvPr>
        </p:nvSpPr>
        <p:spPr>
          <a:xfrm>
            <a:off x="0" y="4114800"/>
            <a:ext cx="7391400" cy="2743200"/>
          </a:xfrm>
        </p:spPr>
        <p:txBody>
          <a:bodyPr>
            <a:noAutofit/>
          </a:bodyPr>
          <a:lstStyle/>
          <a:p>
            <a:pPr>
              <a:buNone/>
            </a:pPr>
            <a:r>
              <a:rPr lang="en-US" sz="2400" dirty="0" smtClean="0">
                <a:solidFill>
                  <a:schemeClr val="accent1"/>
                </a:solidFill>
              </a:rPr>
              <a:t>Electromagnetic </a:t>
            </a:r>
            <a:r>
              <a:rPr lang="en-US" sz="2400" dirty="0">
                <a:solidFill>
                  <a:schemeClr val="accent1"/>
                </a:solidFill>
              </a:rPr>
              <a:t>radiation emitted when a charged particle gives off energy as it moves through </a:t>
            </a:r>
            <a:r>
              <a:rPr lang="en-US" sz="2400" dirty="0" smtClean="0">
                <a:solidFill>
                  <a:schemeClr val="accent1"/>
                </a:solidFill>
              </a:rPr>
              <a:t>a transparent </a:t>
            </a:r>
            <a:r>
              <a:rPr lang="en-US" sz="2400" dirty="0">
                <a:solidFill>
                  <a:schemeClr val="accent1"/>
                </a:solidFill>
              </a:rPr>
              <a:t>medium faster than the speed of light in that medium.  </a:t>
            </a:r>
            <a:r>
              <a:rPr lang="en-US" sz="2400" dirty="0"/>
              <a:t>The radiation is emitted in a cone whose half angle is greater for faster particles and media with higher refractive indices.  Radiation occurs mainly in the visible and near UV (especially blue) region of the spectrum.  </a:t>
            </a:r>
          </a:p>
          <a:p>
            <a:pPr>
              <a:buNone/>
            </a:pPr>
            <a:r>
              <a:rPr lang="en-US" dirty="0" smtClean="0"/>
              <a:t>	</a:t>
            </a:r>
          </a:p>
          <a:p>
            <a:pPr>
              <a:buNone/>
            </a:pPr>
            <a:r>
              <a:rPr lang="en-US" dirty="0"/>
              <a:t>	</a:t>
            </a:r>
          </a:p>
          <a:p>
            <a:endParaRPr lang="en-US" dirty="0"/>
          </a:p>
        </p:txBody>
      </p:sp>
      <p:pic>
        <p:nvPicPr>
          <p:cNvPr id="6" name="Picture 5" descr="SANE_logo_noletter.png"/>
          <p:cNvPicPr>
            <a:picLocks noChangeAspect="1"/>
          </p:cNvPicPr>
          <p:nvPr/>
        </p:nvPicPr>
        <p:blipFill>
          <a:blip r:embed="rId3" cstate="print"/>
          <a:stretch>
            <a:fillRect/>
          </a:stretch>
        </p:blipFill>
        <p:spPr>
          <a:xfrm>
            <a:off x="7467838" y="5181838"/>
            <a:ext cx="1676162" cy="167616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INTERNAL REFLECTION</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US" dirty="0" smtClean="0">
                <a:solidFill>
                  <a:srgbClr val="FF0000"/>
                </a:solidFill>
              </a:rPr>
              <a:t>Total </a:t>
            </a:r>
            <a:r>
              <a:rPr lang="en-US" dirty="0">
                <a:solidFill>
                  <a:srgbClr val="FF0000"/>
                </a:solidFill>
              </a:rPr>
              <a:t>internal reflection occurs when a ray of light strikes a medium boundary at an angle </a:t>
            </a:r>
            <a:r>
              <a:rPr lang="en-US" u="sng" dirty="0">
                <a:solidFill>
                  <a:srgbClr val="FF0000"/>
                </a:solidFill>
              </a:rPr>
              <a:t>larger than the critical angle </a:t>
            </a:r>
            <a:r>
              <a:rPr lang="en-US" dirty="0">
                <a:solidFill>
                  <a:srgbClr val="FF0000"/>
                </a:solidFill>
              </a:rPr>
              <a:t>with respect to the normal to the surface.  </a:t>
            </a:r>
            <a:r>
              <a:rPr lang="en-US" dirty="0"/>
              <a:t>If the refractive index is lower on the other side of the boundary no light can pass through, hence light is totally reflected.  When light crosses a boundary between materials with different refractive indices, the light will be partially refracted at the boundary surface, and partially reflected.  However, if the angle of incidence is greater than the critical angle, the light will stop crossing the boundary altogether and be totally reflected back internally.  </a:t>
            </a:r>
          </a:p>
          <a:p>
            <a:endParaRPr lang="en-US" dirty="0"/>
          </a:p>
        </p:txBody>
      </p:sp>
      <p:pic>
        <p:nvPicPr>
          <p:cNvPr id="4" name="Picture 3" descr="SANE_logo_noletter.png"/>
          <p:cNvPicPr>
            <a:picLocks noChangeAspect="1"/>
          </p:cNvPicPr>
          <p:nvPr/>
        </p:nvPicPr>
        <p:blipFill>
          <a:blip r:embed="rId2" cstate="print"/>
          <a:stretch>
            <a:fillRect/>
          </a:stretch>
        </p:blipFill>
        <p:spPr>
          <a:xfrm>
            <a:off x="7467838" y="5410200"/>
            <a:ext cx="1676162" cy="167616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LITTLE </a:t>
            </a:r>
            <a:r>
              <a:rPr lang="en-US" sz="2400" dirty="0" smtClean="0"/>
              <a:t>EXTRA INFORMATION</a:t>
            </a:r>
            <a:endParaRPr lang="en-US" sz="2400" dirty="0"/>
          </a:p>
        </p:txBody>
      </p:sp>
      <p:sp>
        <p:nvSpPr>
          <p:cNvPr id="3" name="Content Placeholder 2"/>
          <p:cNvSpPr>
            <a:spLocks noGrp="1"/>
          </p:cNvSpPr>
          <p:nvPr>
            <p:ph idx="1"/>
          </p:nvPr>
        </p:nvSpPr>
        <p:spPr/>
        <p:txBody>
          <a:bodyPr/>
          <a:lstStyle/>
          <a:p>
            <a:r>
              <a:rPr lang="en-US" dirty="0" smtClean="0"/>
              <a:t>Photomultiplier tubes (PMTs)</a:t>
            </a:r>
          </a:p>
          <a:p>
            <a:r>
              <a:rPr lang="en-US" dirty="0" smtClean="0"/>
              <a:t>Lucite </a:t>
            </a:r>
            <a:r>
              <a:rPr lang="en-US" dirty="0" err="1" smtClean="0"/>
              <a:t>Hodoscope</a:t>
            </a:r>
            <a:endParaRPr lang="en-US" dirty="0" smtClean="0"/>
          </a:p>
          <a:p>
            <a:r>
              <a:rPr lang="en-US" dirty="0" smtClean="0"/>
              <a:t>Discriminators</a:t>
            </a:r>
          </a:p>
          <a:p>
            <a:r>
              <a:rPr lang="en-US" dirty="0" smtClean="0"/>
              <a:t>Time to Digital Converters (TDCs)</a:t>
            </a:r>
          </a:p>
          <a:p>
            <a:r>
              <a:rPr lang="en-US" dirty="0" smtClean="0"/>
              <a:t>Analog to Digital Converters (ADCs)</a:t>
            </a:r>
            <a:endParaRPr lang="en-US" dirty="0"/>
          </a:p>
        </p:txBody>
      </p:sp>
      <p:pic>
        <p:nvPicPr>
          <p:cNvPr id="4" name="Picture 3" descr="SANE_logo_noletter.png"/>
          <p:cNvPicPr>
            <a:picLocks noChangeAspect="1"/>
          </p:cNvPicPr>
          <p:nvPr/>
        </p:nvPicPr>
        <p:blipFill>
          <a:blip r:embed="rId2" cstate="print"/>
          <a:stretch>
            <a:fillRect/>
          </a:stretch>
        </p:blipFill>
        <p:spPr>
          <a:xfrm>
            <a:off x="7391638" y="5105638"/>
            <a:ext cx="1752362" cy="175236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674</Words>
  <Application>Microsoft Office PowerPoint</Application>
  <PresentationFormat>On-screen Show (4:3)</PresentationFormat>
  <Paragraphs>104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SANE</vt:lpstr>
      <vt:lpstr>OVERVIEW</vt:lpstr>
      <vt:lpstr>METHOD</vt:lpstr>
      <vt:lpstr>SANE LAYOUT</vt:lpstr>
      <vt:lpstr>COMPUTER SIMULATED VIEW OF BETA</vt:lpstr>
      <vt:lpstr>A LITTLE PHYSICS</vt:lpstr>
      <vt:lpstr>CHERENKOV RADIATION</vt:lpstr>
      <vt:lpstr>TOTAL INTERNAL REFLECTION</vt:lpstr>
      <vt:lpstr>A LITTLE EXTRA INFORMATION</vt:lpstr>
      <vt:lpstr>Photomultiplier Tubes</vt:lpstr>
      <vt:lpstr>PHOTOMULTIPLIER TUBES</vt:lpstr>
      <vt:lpstr>PMT AND SCINTILLATOR</vt:lpstr>
      <vt:lpstr>LUCITE HODOSCOPE</vt:lpstr>
      <vt:lpstr>LUCITE HODOSCOPE</vt:lpstr>
      <vt:lpstr>LUCITE HODOSCOPE</vt:lpstr>
      <vt:lpstr>DISCRIMINATORS</vt:lpstr>
      <vt:lpstr>TIME TO DIGITAL CONVERTERS</vt:lpstr>
      <vt:lpstr>ANALOG TO DIGITAL CONVERTERS</vt:lpstr>
      <vt:lpstr>LUCITE DETECTOR AND ME</vt:lpstr>
      <vt:lpstr>Thank You</vt:lpstr>
    </vt:vector>
  </TitlesOfParts>
  <Company>Jefferson Science Associates,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SANE</dc:title>
  <dc:creator>John German</dc:creator>
  <cp:lastModifiedBy>Jefferson Lab</cp:lastModifiedBy>
  <cp:revision>28</cp:revision>
  <dcterms:created xsi:type="dcterms:W3CDTF">2010-06-13T18:49:49Z</dcterms:created>
  <dcterms:modified xsi:type="dcterms:W3CDTF">2010-06-18T11:34:33Z</dcterms:modified>
</cp:coreProperties>
</file>